
<file path=[Content_Types].xml><?xml version="1.0" encoding="utf-8"?>
<Types xmlns="http://schemas.openxmlformats.org/package/2006/content-types">
  <Default Extension="xml" ContentType="application/xml"/>
  <Default Extension="jpg" ContentType="image/jpeg"/>
  <Default Extension="tiff" ContentType="image/tiff"/>
  <Default Extension="jpeg" ContentType="image/jpeg"/>
  <Default Extension="xlsx" ContentType="application/vnd.openxmlformats-officedocument.spreadsheetml.sheet"/>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2" r:id="rId2"/>
  </p:sldMasterIdLst>
  <p:notesMasterIdLst>
    <p:notesMasterId r:id="rId30"/>
  </p:notesMasterIdLst>
  <p:handoutMasterIdLst>
    <p:handoutMasterId r:id="rId31"/>
  </p:handoutMasterIdLst>
  <p:sldIdLst>
    <p:sldId id="256" r:id="rId3"/>
    <p:sldId id="391" r:id="rId4"/>
    <p:sldId id="437" r:id="rId5"/>
    <p:sldId id="439" r:id="rId6"/>
    <p:sldId id="440" r:id="rId7"/>
    <p:sldId id="442" r:id="rId8"/>
    <p:sldId id="443" r:id="rId9"/>
    <p:sldId id="444" r:id="rId10"/>
    <p:sldId id="441" r:id="rId11"/>
    <p:sldId id="392" r:id="rId12"/>
    <p:sldId id="415" r:id="rId13"/>
    <p:sldId id="416" r:id="rId14"/>
    <p:sldId id="417" r:id="rId15"/>
    <p:sldId id="418" r:id="rId16"/>
    <p:sldId id="419" r:id="rId17"/>
    <p:sldId id="420" r:id="rId18"/>
    <p:sldId id="445" r:id="rId19"/>
    <p:sldId id="448" r:id="rId20"/>
    <p:sldId id="436" r:id="rId21"/>
    <p:sldId id="449" r:id="rId22"/>
    <p:sldId id="450" r:id="rId23"/>
    <p:sldId id="453" r:id="rId24"/>
    <p:sldId id="452" r:id="rId25"/>
    <p:sldId id="433" r:id="rId26"/>
    <p:sldId id="454" r:id="rId27"/>
    <p:sldId id="451" r:id="rId28"/>
    <p:sldId id="334" r:id="rId29"/>
  </p:sldIdLst>
  <p:sldSz cx="12188825" cy="6858000"/>
  <p:notesSz cx="7102475" cy="9369425"/>
  <p:defaultText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600" algn="l" defTabSz="914240" rtl="0" eaLnBrk="1" latinLnBrk="0" hangingPunct="1">
      <a:defRPr sz="1800" kern="1200">
        <a:solidFill>
          <a:schemeClr val="tx1"/>
        </a:solidFill>
        <a:latin typeface="+mn-lt"/>
        <a:ea typeface="+mn-ea"/>
        <a:cs typeface="+mn-cs"/>
      </a:defRPr>
    </a:lvl6pPr>
    <a:lvl7pPr marL="2742720" algn="l" defTabSz="914240" rtl="0" eaLnBrk="1" latinLnBrk="0" hangingPunct="1">
      <a:defRPr sz="1800" kern="1200">
        <a:solidFill>
          <a:schemeClr val="tx1"/>
        </a:solidFill>
        <a:latin typeface="+mn-lt"/>
        <a:ea typeface="+mn-ea"/>
        <a:cs typeface="+mn-cs"/>
      </a:defRPr>
    </a:lvl7pPr>
    <a:lvl8pPr marL="3199840" algn="l" defTabSz="914240" rtl="0" eaLnBrk="1" latinLnBrk="0" hangingPunct="1">
      <a:defRPr sz="1800" kern="1200">
        <a:solidFill>
          <a:schemeClr val="tx1"/>
        </a:solidFill>
        <a:latin typeface="+mn-lt"/>
        <a:ea typeface="+mn-ea"/>
        <a:cs typeface="+mn-cs"/>
      </a:defRPr>
    </a:lvl8pPr>
    <a:lvl9pPr marL="3656960" algn="l" defTabSz="91424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6" userDrawn="1">
          <p15:clr>
            <a:srgbClr val="A4A3A4"/>
          </p15:clr>
        </p15:guide>
        <p15:guide id="2" pos="2880" userDrawn="1">
          <p15:clr>
            <a:srgbClr val="A4A3A4"/>
          </p15:clr>
        </p15:guide>
        <p15:guide id="3" orient="horz" pos="4189">
          <p15:clr>
            <a:srgbClr val="A4A3A4"/>
          </p15:clr>
        </p15:guide>
        <p15:guide id="4" orient="horz" pos="622">
          <p15:clr>
            <a:srgbClr val="A4A3A4"/>
          </p15:clr>
        </p15:guide>
        <p15:guide id="5" orient="horz" pos="979">
          <p15:clr>
            <a:srgbClr val="A4A3A4"/>
          </p15:clr>
        </p15:guide>
        <p15:guide id="6"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0A"/>
    <a:srgbClr val="BFBFBF"/>
    <a:srgbClr val="DADADA"/>
    <a:srgbClr val="FFFFFF"/>
    <a:srgbClr val="D9D9D9"/>
    <a:srgbClr val="DC291E"/>
    <a:srgbClr val="323E48"/>
    <a:srgbClr val="FFA52A"/>
    <a:srgbClr val="702BA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10" autoAdjust="0"/>
    <p:restoredTop sz="83439" autoAdjust="0"/>
  </p:normalViewPr>
  <p:slideViewPr>
    <p:cSldViewPr snapToGrid="0">
      <p:cViewPr>
        <p:scale>
          <a:sx n="73" d="100"/>
          <a:sy n="73" d="100"/>
        </p:scale>
        <p:origin x="1328" y="536"/>
      </p:cViewPr>
      <p:guideLst>
        <p:guide orient="horz" pos="1596"/>
        <p:guide pos="2880"/>
        <p:guide orient="horz" pos="4189"/>
        <p:guide orient="horz" pos="622"/>
        <p:guide orient="horz" pos="979"/>
        <p:guide pos="3839"/>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02444579177584"/>
          <c:y val="0.141319444444444"/>
          <c:w val="0.886734104148717"/>
          <c:h val="0.581416229221347"/>
        </c:manualLayout>
      </c:layout>
      <c:barChart>
        <c:barDir val="col"/>
        <c:grouping val="clustered"/>
        <c:varyColors val="0"/>
        <c:ser>
          <c:idx val="0"/>
          <c:order val="0"/>
          <c:tx>
            <c:strRef>
              <c:f>Sheet1!$B$1</c:f>
              <c:strCache>
                <c:ptCount val="1"/>
                <c:pt idx="0">
                  <c:v>Issued Patents</c:v>
                </c:pt>
              </c:strCache>
            </c:strRef>
          </c:tx>
          <c:spPr>
            <a:solidFill>
              <a:schemeClr val="tx2">
                <a:lumMod val="50000"/>
                <a:lumOff val="50000"/>
              </a:schemeClr>
            </a:solidFill>
          </c:spPr>
          <c:invertIfNegative val="0"/>
          <c:dLbls>
            <c:dLbl>
              <c:idx val="0"/>
              <c:layout>
                <c:manualLayout>
                  <c:x val="0.00244693013029429"/>
                  <c:y val="-0.0160106070051893"/>
                </c:manualLayout>
              </c:layout>
              <c:spPr/>
              <c:txPr>
                <a:bodyPr/>
                <a:lstStyle/>
                <a:p>
                  <a:pPr>
                    <a:defRPr sz="1000" b="1">
                      <a:solidFill>
                        <a:srgbClr val="FF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818-477B-9792-ECC5E880C176}"/>
                </c:ext>
                <c:ext xmlns:c15="http://schemas.microsoft.com/office/drawing/2012/chart" uri="{CE6537A1-D6FC-4f65-9D91-7224C49458BB}">
                  <c15:layout/>
                </c:ext>
              </c:extLst>
            </c:dLbl>
            <c:spPr>
              <a:noFill/>
              <a:ln>
                <a:noFill/>
              </a:ln>
              <a:effectLst/>
            </c:spPr>
            <c:txPr>
              <a:bodyPr/>
              <a:lstStyle/>
              <a:p>
                <a:pPr>
                  <a:defRPr sz="10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Sheet1!$A$2:$A$10</c:f>
              <c:strCache>
                <c:ptCount val="9"/>
                <c:pt idx="0">
                  <c:v>Fortinet</c:v>
                </c:pt>
                <c:pt idx="1">
                  <c:v>Palo Alto Networks</c:v>
                </c:pt>
                <c:pt idx="2">
                  <c:v>Check Point</c:v>
                </c:pt>
                <c:pt idx="3">
                  <c:v>FireEye</c:v>
                </c:pt>
                <c:pt idx="4">
                  <c:v>Barracuda  </c:v>
                </c:pt>
                <c:pt idx="5">
                  <c:v>Sophos</c:v>
                </c:pt>
                <c:pt idx="6">
                  <c:v>SonicWall</c:v>
                </c:pt>
                <c:pt idx="7">
                  <c:v>WatchGuard</c:v>
                </c:pt>
                <c:pt idx="8">
                  <c:v>AhnLab </c:v>
                </c:pt>
              </c:strCache>
            </c:strRef>
          </c:cat>
          <c:val>
            <c:numRef>
              <c:f>Sheet1!$B$2:$B$10</c:f>
              <c:numCache>
                <c:formatCode>General</c:formatCode>
                <c:ptCount val="9"/>
                <c:pt idx="0">
                  <c:v>441.0</c:v>
                </c:pt>
                <c:pt idx="1">
                  <c:v>119.0</c:v>
                </c:pt>
                <c:pt idx="2">
                  <c:v>70.0</c:v>
                </c:pt>
                <c:pt idx="3">
                  <c:v>119.0</c:v>
                </c:pt>
                <c:pt idx="4">
                  <c:v>41.0</c:v>
                </c:pt>
                <c:pt idx="5">
                  <c:v>56.0</c:v>
                </c:pt>
                <c:pt idx="6">
                  <c:v>127.0</c:v>
                </c:pt>
                <c:pt idx="7">
                  <c:v>44.0</c:v>
                </c:pt>
                <c:pt idx="8">
                  <c:v>16.0</c:v>
                </c:pt>
              </c:numCache>
            </c:numRef>
          </c:val>
          <c:extLst xmlns:c16r2="http://schemas.microsoft.com/office/drawing/2015/06/chart">
            <c:ext xmlns:c16="http://schemas.microsoft.com/office/drawing/2014/chart" uri="{C3380CC4-5D6E-409C-BE32-E72D297353CC}">
              <c16:uniqueId val="{00000001-C818-477B-9792-ECC5E880C176}"/>
            </c:ext>
          </c:extLst>
        </c:ser>
        <c:dLbls>
          <c:showLegendKey val="0"/>
          <c:showVal val="0"/>
          <c:showCatName val="0"/>
          <c:showSerName val="0"/>
          <c:showPercent val="0"/>
          <c:showBubbleSize val="0"/>
        </c:dLbls>
        <c:gapWidth val="150"/>
        <c:axId val="1413849856"/>
        <c:axId val="949905552"/>
      </c:barChart>
      <c:catAx>
        <c:axId val="1413849856"/>
        <c:scaling>
          <c:orientation val="minMax"/>
        </c:scaling>
        <c:delete val="0"/>
        <c:axPos val="b"/>
        <c:numFmt formatCode="General" sourceLinked="0"/>
        <c:majorTickMark val="out"/>
        <c:minorTickMark val="none"/>
        <c:tickLblPos val="nextTo"/>
        <c:txPr>
          <a:bodyPr/>
          <a:lstStyle/>
          <a:p>
            <a:pPr>
              <a:defRPr sz="1400"/>
            </a:pPr>
            <a:endParaRPr lang="en-US"/>
          </a:p>
        </c:txPr>
        <c:crossAx val="949905552"/>
        <c:crosses val="autoZero"/>
        <c:auto val="1"/>
        <c:lblAlgn val="ctr"/>
        <c:lblOffset val="100"/>
        <c:noMultiLvlLbl val="0"/>
      </c:catAx>
      <c:valAx>
        <c:axId val="949905552"/>
        <c:scaling>
          <c:orientation val="minMax"/>
        </c:scaling>
        <c:delete val="0"/>
        <c:axPos val="l"/>
        <c:majorGridlines/>
        <c:numFmt formatCode="General" sourceLinked="1"/>
        <c:majorTickMark val="out"/>
        <c:minorTickMark val="none"/>
        <c:tickLblPos val="nextTo"/>
        <c:txPr>
          <a:bodyPr/>
          <a:lstStyle/>
          <a:p>
            <a:pPr>
              <a:defRPr sz="700"/>
            </a:pPr>
            <a:endParaRPr lang="en-US"/>
          </a:p>
        </c:txPr>
        <c:crossAx val="1413849856"/>
        <c:crosses val="autoZero"/>
        <c:crossBetween val="between"/>
      </c:valAx>
    </c:plotArea>
    <c:plotVisOnly val="1"/>
    <c:dispBlanksAs val="gap"/>
    <c:showDLblsOverMax val="0"/>
  </c:chart>
  <c:spPr>
    <a:scene3d>
      <a:camera prst="orthographicFront"/>
      <a:lightRig rig="threePt" dir="t"/>
    </a:scene3d>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dirty="0">
                <a:effectLst/>
              </a:rPr>
              <a:t>Fortinet Issued Patents and </a:t>
            </a:r>
            <a:r>
              <a:rPr lang="en-US" sz="1800" b="1" dirty="0" smtClean="0">
                <a:effectLst/>
              </a:rPr>
              <a:t>Applications: Q4 2017</a:t>
            </a:r>
            <a:endParaRPr lang="en-US" dirty="0">
              <a:effectLst/>
            </a:endParaRPr>
          </a:p>
        </c:rich>
      </c:tx>
      <c:layout>
        <c:manualLayout>
          <c:xMode val="edge"/>
          <c:yMode val="edge"/>
          <c:x val="0.115653110928701"/>
          <c:y val="0.0475186028782429"/>
        </c:manualLayout>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0.18018018018018"/>
          <c:y val="0.0"/>
          <c:w val="0.710215614940024"/>
          <c:h val="0.932099845190379"/>
        </c:manualLayout>
      </c:layout>
      <c:pie3DChart>
        <c:varyColors val="1"/>
        <c:ser>
          <c:idx val="0"/>
          <c:order val="0"/>
          <c:tx>
            <c:strRef>
              <c:f>Sheet1!$B$1</c:f>
              <c:strCache>
                <c:ptCount val="1"/>
                <c:pt idx="0">
                  <c:v>Count</c:v>
                </c:pt>
              </c:strCache>
            </c:strRef>
          </c:tx>
          <c:spPr>
            <a:solidFill>
              <a:srgbClr val="D90B1D"/>
            </a:solidFill>
          </c:spPr>
          <c:explosion val="15"/>
          <c:dPt>
            <c:idx val="1"/>
            <c:bubble3D val="0"/>
            <c:spPr>
              <a:solidFill>
                <a:srgbClr val="FFC000"/>
              </a:solidFill>
            </c:spPr>
          </c:dPt>
          <c:dPt>
            <c:idx val="2"/>
            <c:bubble3D val="0"/>
            <c:spPr>
              <a:solidFill>
                <a:srgbClr val="70B432"/>
              </a:solidFill>
            </c:spPr>
          </c:dPt>
          <c:dPt>
            <c:idx val="3"/>
            <c:bubble3D val="0"/>
            <c:spPr>
              <a:solidFill>
                <a:srgbClr val="0070C0"/>
              </a:solidFill>
            </c:spPr>
          </c:dPt>
          <c:dPt>
            <c:idx val="4"/>
            <c:bubble3D val="0"/>
            <c:spPr>
              <a:solidFill>
                <a:srgbClr val="7030A0"/>
              </a:solidFill>
            </c:spPr>
          </c:dPt>
          <c:dPt>
            <c:idx val="5"/>
            <c:bubble3D val="0"/>
            <c:spPr>
              <a:solidFill>
                <a:schemeClr val="accent6">
                  <a:lumMod val="75000"/>
                </a:schemeClr>
              </a:solidFill>
            </c:spPr>
          </c:dPt>
          <c:dPt>
            <c:idx val="6"/>
            <c:bubble3D val="0"/>
            <c:spPr>
              <a:solidFill>
                <a:schemeClr val="bg1">
                  <a:lumMod val="65000"/>
                </a:schemeClr>
              </a:solidFill>
            </c:spPr>
          </c:dPt>
          <c:dPt>
            <c:idx val="7"/>
            <c:bubble3D val="0"/>
            <c:spPr>
              <a:solidFill>
                <a:schemeClr val="accent2">
                  <a:lumMod val="40000"/>
                  <a:lumOff val="60000"/>
                </a:schemeClr>
              </a:solidFill>
            </c:spPr>
          </c:dPt>
          <c:dPt>
            <c:idx val="8"/>
            <c:bubble3D val="0"/>
            <c:spPr>
              <a:solidFill>
                <a:schemeClr val="accent5">
                  <a:lumMod val="40000"/>
                  <a:lumOff val="60000"/>
                </a:schemeClr>
              </a:solidFill>
            </c:spPr>
          </c:dPt>
          <c:dPt>
            <c:idx val="9"/>
            <c:bubble3D val="0"/>
            <c:spPr>
              <a:solidFill>
                <a:schemeClr val="accent5"/>
              </a:solidFill>
            </c:spPr>
          </c:dPt>
          <c:dLbls>
            <c:spPr>
              <a:noFill/>
              <a:ln>
                <a:noFill/>
              </a:ln>
              <a:effectLst/>
            </c:spPr>
            <c:txPr>
              <a:bodyPr/>
              <a:lstStyle/>
              <a:p>
                <a:pPr>
                  <a:defRPr sz="1100" b="1" i="0" baseline="0">
                    <a:solidFill>
                      <a:schemeClr val="bg2"/>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ext>
            </c:extLst>
          </c:dLbls>
          <c:cat>
            <c:strRef>
              <c:f>Sheet1!$A$2:$A$11</c:f>
              <c:strCache>
                <c:ptCount val="10"/>
                <c:pt idx="0">
                  <c:v>NextGen Firewall/IPS/VPN/AV</c:v>
                </c:pt>
                <c:pt idx="1">
                  <c:v>Secure Wireless</c:v>
                </c:pt>
                <c:pt idx="2">
                  <c:v>Switch/WAN</c:v>
                </c:pt>
                <c:pt idx="3">
                  <c:v>ASIC</c:v>
                </c:pt>
                <c:pt idx="4">
                  <c:v>Security Analytics/IoT</c:v>
                </c:pt>
                <c:pt idx="5">
                  <c:v>DDoS</c:v>
                </c:pt>
                <c:pt idx="6">
                  <c:v>ADC/Load Balancer</c:v>
                </c:pt>
                <c:pt idx="7">
                  <c:v>Client/Mail</c:v>
                </c:pt>
                <c:pt idx="8">
                  <c:v>Misc-Machine Learning/Web Access/SDN/Sandboxing</c:v>
                </c:pt>
                <c:pt idx="9">
                  <c:v>Cloud Service</c:v>
                </c:pt>
              </c:strCache>
            </c:strRef>
          </c:cat>
          <c:val>
            <c:numRef>
              <c:f>Sheet1!$B$2:$B$11</c:f>
              <c:numCache>
                <c:formatCode>General</c:formatCode>
                <c:ptCount val="10"/>
                <c:pt idx="0">
                  <c:v>289.0</c:v>
                </c:pt>
                <c:pt idx="1">
                  <c:v>149.0</c:v>
                </c:pt>
                <c:pt idx="2">
                  <c:v>86.0</c:v>
                </c:pt>
                <c:pt idx="3">
                  <c:v>51.0</c:v>
                </c:pt>
                <c:pt idx="4">
                  <c:v>38.0</c:v>
                </c:pt>
                <c:pt idx="5">
                  <c:v>34.0</c:v>
                </c:pt>
                <c:pt idx="6">
                  <c:v>31.0</c:v>
                </c:pt>
                <c:pt idx="7">
                  <c:v>31.0</c:v>
                </c:pt>
                <c:pt idx="8">
                  <c:v>25.0</c:v>
                </c:pt>
                <c:pt idx="9">
                  <c:v>24.0</c:v>
                </c:pt>
              </c:numCache>
            </c:numRef>
          </c:val>
        </c:ser>
        <c:dLbls>
          <c:showLegendKey val="0"/>
          <c:showVal val="0"/>
          <c:showCatName val="0"/>
          <c:showSerName val="0"/>
          <c:showPercent val="0"/>
          <c:showBubbleSize val="0"/>
          <c:showLeaderLines val="0"/>
        </c:dLbls>
      </c:pie3DChart>
    </c:plotArea>
    <c:legend>
      <c:legendPos val="b"/>
      <c:layout>
        <c:manualLayout>
          <c:xMode val="edge"/>
          <c:yMode val="edge"/>
          <c:x val="0.0364650364650365"/>
          <c:y val="0.696158757033081"/>
          <c:w val="0.948621793897385"/>
          <c:h val="0.257549143870053"/>
        </c:manualLayout>
      </c:layout>
      <c:overlay val="1"/>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0.36282</cdr:x>
      <cdr:y>0.93617</cdr:y>
    </cdr:from>
    <cdr:to>
      <cdr:x>0.9569</cdr:x>
      <cdr:y>1</cdr:y>
    </cdr:to>
    <cdr:sp macro="" textlink="">
      <cdr:nvSpPr>
        <cdr:cNvPr id="2" name="TextBox 1"/>
        <cdr:cNvSpPr txBox="1"/>
      </cdr:nvSpPr>
      <cdr:spPr>
        <a:xfrm xmlns:a="http://schemas.openxmlformats.org/drawingml/2006/main">
          <a:off x="2046042" y="4797792"/>
          <a:ext cx="3350201" cy="32712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r"/>
          <a:r>
            <a:rPr lang="en-US" sz="900" i="1" dirty="0" smtClean="0"/>
            <a:t>Based on information on USPTO website on 1/2/2018</a:t>
          </a:r>
          <a:endParaRPr lang="en-US" sz="900" i="1" dirty="0"/>
        </a:p>
      </cdr:txBody>
    </cdr:sp>
  </cdr:relSizeAnchor>
  <cdr:relSizeAnchor xmlns:cdr="http://schemas.openxmlformats.org/drawingml/2006/chartDrawing">
    <cdr:from>
      <cdr:x>0.05721</cdr:x>
      <cdr:y>0</cdr:y>
    </cdr:from>
    <cdr:to>
      <cdr:x>0.94165</cdr:x>
      <cdr:y>0.14143</cdr:y>
    </cdr:to>
    <cdr:sp macro="" textlink="">
      <cdr:nvSpPr>
        <cdr:cNvPr id="3" name="TextBox 2"/>
        <cdr:cNvSpPr txBox="1"/>
      </cdr:nvSpPr>
      <cdr:spPr>
        <a:xfrm xmlns:a="http://schemas.openxmlformats.org/drawingml/2006/main">
          <a:off x="322641" y="0"/>
          <a:ext cx="4987636" cy="7248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rtl="0"/>
          <a:r>
            <a:rPr lang="en-US" sz="1800" b="1" dirty="0" smtClean="0"/>
            <a:t>Issued US Patents</a:t>
          </a:r>
          <a:endParaRPr lang="en-US" sz="1800" b="1" dirty="0"/>
        </a:p>
        <a:p xmlns:a="http://schemas.openxmlformats.org/drawingml/2006/main">
          <a:pPr algn="ctr" rtl="0"/>
          <a:r>
            <a:rPr lang="en-US" sz="1800" b="1" baseline="0" dirty="0" smtClean="0"/>
            <a:t>Competitive Landscape: Q4</a:t>
          </a:r>
          <a:r>
            <a:rPr lang="en-US" sz="1800" b="1" dirty="0" smtClean="0"/>
            <a:t> 2017</a:t>
          </a:r>
        </a:p>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0098"/>
          </a:xfrm>
          <a:prstGeom prst="rect">
            <a:avLst/>
          </a:prstGeom>
        </p:spPr>
        <p:txBody>
          <a:bodyPr vert="horz" lIns="94119" tIns="47060" rIns="94119" bIns="47060"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0098"/>
          </a:xfrm>
          <a:prstGeom prst="rect">
            <a:avLst/>
          </a:prstGeom>
        </p:spPr>
        <p:txBody>
          <a:bodyPr vert="horz" lIns="94119" tIns="47060" rIns="94119" bIns="47060" rtlCol="0"/>
          <a:lstStyle>
            <a:lvl1pPr algn="r">
              <a:defRPr sz="1200"/>
            </a:lvl1pPr>
          </a:lstStyle>
          <a:p>
            <a:fld id="{A5865519-5FC2-4530-8949-194C152D6575}" type="datetimeFigureOut">
              <a:rPr lang="en-US" smtClean="0"/>
              <a:t>4/18/18</a:t>
            </a:fld>
            <a:endParaRPr lang="en-US"/>
          </a:p>
        </p:txBody>
      </p:sp>
      <p:sp>
        <p:nvSpPr>
          <p:cNvPr id="4" name="Footer Placeholder 3"/>
          <p:cNvSpPr>
            <a:spLocks noGrp="1"/>
          </p:cNvSpPr>
          <p:nvPr>
            <p:ph type="ftr" sz="quarter" idx="2"/>
          </p:nvPr>
        </p:nvSpPr>
        <p:spPr>
          <a:xfrm>
            <a:off x="0" y="8899328"/>
            <a:ext cx="3077739" cy="470097"/>
          </a:xfrm>
          <a:prstGeom prst="rect">
            <a:avLst/>
          </a:prstGeom>
        </p:spPr>
        <p:txBody>
          <a:bodyPr vert="horz" lIns="94119" tIns="47060" rIns="94119" bIns="47060"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899328"/>
            <a:ext cx="3077739" cy="470097"/>
          </a:xfrm>
          <a:prstGeom prst="rect">
            <a:avLst/>
          </a:prstGeom>
        </p:spPr>
        <p:txBody>
          <a:bodyPr vert="horz" lIns="94119" tIns="47060" rIns="94119" bIns="47060" rtlCol="0" anchor="b"/>
          <a:lstStyle>
            <a:lvl1pPr algn="r">
              <a:defRPr sz="1200"/>
            </a:lvl1pPr>
          </a:lstStyle>
          <a:p>
            <a:fld id="{03DCDAE4-7BEE-42B7-934A-0AC54FC009EB}" type="slidenum">
              <a:rPr lang="en-US" smtClean="0"/>
              <a:t>‹#›</a:t>
            </a:fld>
            <a:endParaRPr lang="en-US"/>
          </a:p>
        </p:txBody>
      </p:sp>
    </p:spTree>
    <p:extLst>
      <p:ext uri="{BB962C8B-B14F-4D97-AF65-F5344CB8AC3E}">
        <p14:creationId xmlns:p14="http://schemas.microsoft.com/office/powerpoint/2010/main" val="3750624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0098"/>
          </a:xfrm>
          <a:prstGeom prst="rect">
            <a:avLst/>
          </a:prstGeom>
        </p:spPr>
        <p:txBody>
          <a:bodyPr vert="horz" lIns="94119" tIns="47060" rIns="94119" bIns="47060" rtlCol="0"/>
          <a:lstStyle>
            <a:lvl1pPr algn="l">
              <a:defRPr sz="1200"/>
            </a:lvl1pPr>
          </a:lstStyle>
          <a:p>
            <a:endParaRPr lang="en-US"/>
          </a:p>
        </p:txBody>
      </p:sp>
      <p:sp>
        <p:nvSpPr>
          <p:cNvPr id="3" name="Date Placeholder 2"/>
          <p:cNvSpPr>
            <a:spLocks noGrp="1"/>
          </p:cNvSpPr>
          <p:nvPr>
            <p:ph type="dt" idx="1"/>
          </p:nvPr>
        </p:nvSpPr>
        <p:spPr>
          <a:xfrm>
            <a:off x="4023092" y="0"/>
            <a:ext cx="3077739" cy="470098"/>
          </a:xfrm>
          <a:prstGeom prst="rect">
            <a:avLst/>
          </a:prstGeom>
        </p:spPr>
        <p:txBody>
          <a:bodyPr vert="horz" lIns="94119" tIns="47060" rIns="94119" bIns="47060" rtlCol="0"/>
          <a:lstStyle>
            <a:lvl1pPr algn="r">
              <a:defRPr sz="1200"/>
            </a:lvl1pPr>
          </a:lstStyle>
          <a:p>
            <a:fld id="{2CB1412F-C2CB-48AA-9779-7A48C62B3BC8}" type="datetimeFigureOut">
              <a:rPr lang="en-US" smtClean="0"/>
              <a:t>4/18/18</a:t>
            </a:fld>
            <a:endParaRPr lang="en-US"/>
          </a:p>
        </p:txBody>
      </p:sp>
      <p:sp>
        <p:nvSpPr>
          <p:cNvPr id="4" name="Slide Image Placeholder 3"/>
          <p:cNvSpPr>
            <a:spLocks noGrp="1" noRot="1" noChangeAspect="1"/>
          </p:cNvSpPr>
          <p:nvPr>
            <p:ph type="sldImg" idx="2"/>
          </p:nvPr>
        </p:nvSpPr>
        <p:spPr>
          <a:xfrm>
            <a:off x="741363" y="1171575"/>
            <a:ext cx="5619750" cy="3162300"/>
          </a:xfrm>
          <a:prstGeom prst="rect">
            <a:avLst/>
          </a:prstGeom>
          <a:noFill/>
          <a:ln w="12700">
            <a:solidFill>
              <a:prstClr val="black"/>
            </a:solidFill>
          </a:ln>
        </p:spPr>
        <p:txBody>
          <a:bodyPr vert="horz" lIns="94119" tIns="47060" rIns="94119" bIns="47060" rtlCol="0" anchor="ctr"/>
          <a:lstStyle/>
          <a:p>
            <a:endParaRPr lang="en-US"/>
          </a:p>
        </p:txBody>
      </p:sp>
      <p:sp>
        <p:nvSpPr>
          <p:cNvPr id="5" name="Notes Placeholder 4"/>
          <p:cNvSpPr>
            <a:spLocks noGrp="1"/>
          </p:cNvSpPr>
          <p:nvPr>
            <p:ph type="body" sz="quarter" idx="3"/>
          </p:nvPr>
        </p:nvSpPr>
        <p:spPr>
          <a:xfrm>
            <a:off x="710248" y="4509036"/>
            <a:ext cx="5681980" cy="3689211"/>
          </a:xfrm>
          <a:prstGeom prst="rect">
            <a:avLst/>
          </a:prstGeom>
        </p:spPr>
        <p:txBody>
          <a:bodyPr vert="horz" lIns="94119" tIns="47060" rIns="94119" bIns="470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328"/>
            <a:ext cx="3077739" cy="470097"/>
          </a:xfrm>
          <a:prstGeom prst="rect">
            <a:avLst/>
          </a:prstGeom>
        </p:spPr>
        <p:txBody>
          <a:bodyPr vert="horz" lIns="94119" tIns="47060" rIns="94119" bIns="47060"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899328"/>
            <a:ext cx="3077739" cy="470097"/>
          </a:xfrm>
          <a:prstGeom prst="rect">
            <a:avLst/>
          </a:prstGeom>
        </p:spPr>
        <p:txBody>
          <a:bodyPr vert="horz" lIns="94119" tIns="47060" rIns="94119" bIns="47060" rtlCol="0" anchor="b"/>
          <a:lstStyle>
            <a:lvl1pPr algn="r">
              <a:defRPr sz="1200"/>
            </a:lvl1pPr>
          </a:lstStyle>
          <a:p>
            <a:fld id="{B32B9A40-6220-4BC3-9B28-DCE01F117DD8}" type="slidenum">
              <a:rPr lang="en-US" smtClean="0"/>
              <a:t>‹#›</a:t>
            </a:fld>
            <a:endParaRPr lang="en-US"/>
          </a:p>
        </p:txBody>
      </p:sp>
    </p:spTree>
    <p:extLst>
      <p:ext uri="{BB962C8B-B14F-4D97-AF65-F5344CB8AC3E}">
        <p14:creationId xmlns:p14="http://schemas.microsoft.com/office/powerpoint/2010/main" val="2720063067"/>
      </p:ext>
    </p:extLst>
  </p:cSld>
  <p:clrMap bg1="lt1" tx1="dk1" bg2="lt2" tx2="dk2" accent1="accent1" accent2="accent2" accent3="accent3" accent4="accent4" accent5="accent5" accent6="accent6" hlink="hlink" folHlink="folHlink"/>
  <p:notesStyle>
    <a:lvl1pPr marL="0" algn="l" defTabSz="914240" rtl="0" eaLnBrk="1" latinLnBrk="0" hangingPunct="1">
      <a:defRPr sz="1200" kern="1200">
        <a:solidFill>
          <a:schemeClr val="tx1"/>
        </a:solidFill>
        <a:latin typeface="+mn-lt"/>
        <a:ea typeface="+mn-ea"/>
        <a:cs typeface="+mn-cs"/>
      </a:defRPr>
    </a:lvl1pPr>
    <a:lvl2pPr marL="457120" algn="l" defTabSz="914240" rtl="0" eaLnBrk="1" latinLnBrk="0" hangingPunct="1">
      <a:defRPr sz="1200" kern="1200">
        <a:solidFill>
          <a:schemeClr val="tx1"/>
        </a:solidFill>
        <a:latin typeface="+mn-lt"/>
        <a:ea typeface="+mn-ea"/>
        <a:cs typeface="+mn-cs"/>
      </a:defRPr>
    </a:lvl2pPr>
    <a:lvl3pPr marL="914240" algn="l" defTabSz="914240" rtl="0" eaLnBrk="1" latinLnBrk="0" hangingPunct="1">
      <a:defRPr sz="1200" kern="1200">
        <a:solidFill>
          <a:schemeClr val="tx1"/>
        </a:solidFill>
        <a:latin typeface="+mn-lt"/>
        <a:ea typeface="+mn-ea"/>
        <a:cs typeface="+mn-cs"/>
      </a:defRPr>
    </a:lvl3pPr>
    <a:lvl4pPr marL="1371360" algn="l" defTabSz="914240" rtl="0" eaLnBrk="1" latinLnBrk="0" hangingPunct="1">
      <a:defRPr sz="1200" kern="1200">
        <a:solidFill>
          <a:schemeClr val="tx1"/>
        </a:solidFill>
        <a:latin typeface="+mn-lt"/>
        <a:ea typeface="+mn-ea"/>
        <a:cs typeface="+mn-cs"/>
      </a:defRPr>
    </a:lvl4pPr>
    <a:lvl5pPr marL="1828480" algn="l" defTabSz="914240" rtl="0" eaLnBrk="1" latinLnBrk="0" hangingPunct="1">
      <a:defRPr sz="1200" kern="1200">
        <a:solidFill>
          <a:schemeClr val="tx1"/>
        </a:solidFill>
        <a:latin typeface="+mn-lt"/>
        <a:ea typeface="+mn-ea"/>
        <a:cs typeface="+mn-cs"/>
      </a:defRPr>
    </a:lvl5pPr>
    <a:lvl6pPr marL="2285600" algn="l" defTabSz="914240" rtl="0" eaLnBrk="1" latinLnBrk="0" hangingPunct="1">
      <a:defRPr sz="1200" kern="1200">
        <a:solidFill>
          <a:schemeClr val="tx1"/>
        </a:solidFill>
        <a:latin typeface="+mn-lt"/>
        <a:ea typeface="+mn-ea"/>
        <a:cs typeface="+mn-cs"/>
      </a:defRPr>
    </a:lvl6pPr>
    <a:lvl7pPr marL="2742720" algn="l" defTabSz="914240" rtl="0" eaLnBrk="1" latinLnBrk="0" hangingPunct="1">
      <a:defRPr sz="1200" kern="1200">
        <a:solidFill>
          <a:schemeClr val="tx1"/>
        </a:solidFill>
        <a:latin typeface="+mn-lt"/>
        <a:ea typeface="+mn-ea"/>
        <a:cs typeface="+mn-cs"/>
      </a:defRPr>
    </a:lvl7pPr>
    <a:lvl8pPr marL="3199840" algn="l" defTabSz="914240" rtl="0" eaLnBrk="1" latinLnBrk="0" hangingPunct="1">
      <a:defRPr sz="1200" kern="1200">
        <a:solidFill>
          <a:schemeClr val="tx1"/>
        </a:solidFill>
        <a:latin typeface="+mn-lt"/>
        <a:ea typeface="+mn-ea"/>
        <a:cs typeface="+mn-cs"/>
      </a:defRPr>
    </a:lvl8pPr>
    <a:lvl9pPr marL="3656960" algn="l" defTabSz="9142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547E1EE-0039-4797-B978-F453418260D1}" type="slidenum">
              <a:rPr lang="en-US" smtClean="0"/>
              <a:pPr/>
              <a:t>2</a:t>
            </a:fld>
            <a:endParaRPr lang="en-US"/>
          </a:p>
        </p:txBody>
      </p:sp>
      <p:sp>
        <p:nvSpPr>
          <p:cNvPr id="6" name="Slide Image Placeholder 5"/>
          <p:cNvSpPr>
            <a:spLocks noGrp="1" noRot="1" noChangeAspect="1"/>
          </p:cNvSpPr>
          <p:nvPr>
            <p:ph type="sldImg"/>
          </p:nvPr>
        </p:nvSpPr>
        <p:spPr>
          <a:xfrm>
            <a:off x="381000" y="381000"/>
            <a:ext cx="4572000" cy="2573338"/>
          </a:xfrm>
        </p:spPr>
      </p:sp>
      <p:sp>
        <p:nvSpPr>
          <p:cNvPr id="7" name="Notes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527076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Fortinet’s</a:t>
            </a:r>
            <a:r>
              <a:rPr lang="en-US" b="1" dirty="0"/>
              <a:t> largest business is Network Security which includes many sub</a:t>
            </a:r>
            <a:r>
              <a:rPr lang="en-US" b="1" baseline="0" dirty="0"/>
              <a:t> categories</a:t>
            </a:r>
            <a:r>
              <a:rPr lang="en-US" b="1" dirty="0"/>
              <a:t> – Enterprise Firewall, UTM, VPN, IPS, SWG and more recently SD-WAN.</a:t>
            </a:r>
          </a:p>
          <a:p>
            <a:endParaRPr lang="en-US" b="1" dirty="0"/>
          </a:p>
          <a:p>
            <a:r>
              <a:rPr lang="en-US" b="1" dirty="0"/>
              <a:t>However, we </a:t>
            </a:r>
            <a:r>
              <a:rPr lang="en-US" b="1" baseline="0" dirty="0"/>
              <a:t>provide solutions across 3 other large security markets.  These are:</a:t>
            </a:r>
          </a:p>
          <a:p>
            <a:endParaRPr lang="en-US" b="1" baseline="0" dirty="0"/>
          </a:p>
          <a:p>
            <a:pPr marL="171450" indent="-171450">
              <a:buFont typeface="Arial"/>
              <a:buChar char="•"/>
            </a:pPr>
            <a:r>
              <a:rPr lang="en-US" b="1" baseline="0" dirty="0"/>
              <a:t>Infrastructure security (which includes endpoint, email and web application security, wired and wireless LAN, SIEM and more)</a:t>
            </a:r>
          </a:p>
          <a:p>
            <a:pPr marL="171450" indent="-171450">
              <a:buFont typeface="Arial"/>
              <a:buChar char="•"/>
            </a:pPr>
            <a:r>
              <a:rPr lang="en-US" b="1" baseline="0" dirty="0"/>
              <a:t>IOT/OT Security</a:t>
            </a:r>
          </a:p>
          <a:p>
            <a:pPr marL="171450" indent="-171450">
              <a:buFont typeface="Arial"/>
              <a:buChar char="•"/>
            </a:pPr>
            <a:r>
              <a:rPr lang="en-US" b="1" baseline="0" dirty="0"/>
              <a:t>Cloud Security, including Private and Public Cloud, as well as Cloud Security Access Broker (CASB)</a:t>
            </a:r>
            <a:endParaRPr lang="en-US" b="1" dirty="0"/>
          </a:p>
          <a:p>
            <a:r>
              <a:rPr lang="en-US" b="1" dirty="0"/>
              <a:t/>
            </a:r>
            <a:br>
              <a:rPr lang="en-US" b="1" dirty="0"/>
            </a:br>
            <a:r>
              <a:rPr lang="en-US" b="1" dirty="0"/>
              <a:t>As an FYI if you are interested the circles represents the relative projected</a:t>
            </a:r>
            <a:r>
              <a:rPr lang="en-US" b="1" baseline="0" dirty="0"/>
              <a:t> </a:t>
            </a:r>
            <a:r>
              <a:rPr lang="en-US" b="1" dirty="0"/>
              <a:t>size of these markets by 2020</a:t>
            </a:r>
          </a:p>
          <a:p>
            <a:endParaRPr lang="en-US" b="1" dirty="0"/>
          </a:p>
          <a:p>
            <a:r>
              <a:rPr lang="en-US" b="1" dirty="0"/>
              <a:t>Network Security - $25B</a:t>
            </a:r>
          </a:p>
          <a:p>
            <a:r>
              <a:rPr lang="en-US" b="1" dirty="0"/>
              <a:t>Infrastructure Security - $43B</a:t>
            </a:r>
          </a:p>
          <a:p>
            <a:r>
              <a:rPr lang="en-US" b="1" dirty="0"/>
              <a:t>IOT/OT Security - $9B</a:t>
            </a:r>
          </a:p>
          <a:p>
            <a:r>
              <a:rPr lang="en-US" b="1" dirty="0"/>
              <a:t>Cloud Security - $2.5B</a:t>
            </a:r>
          </a:p>
          <a:p>
            <a:endParaRPr lang="en-US" dirty="0"/>
          </a:p>
        </p:txBody>
      </p:sp>
      <p:sp>
        <p:nvSpPr>
          <p:cNvPr id="4" name="Slide Number Placeholder 3"/>
          <p:cNvSpPr>
            <a:spLocks noGrp="1"/>
          </p:cNvSpPr>
          <p:nvPr>
            <p:ph type="sldNum" sz="quarter" idx="10"/>
          </p:nvPr>
        </p:nvSpPr>
        <p:spPr/>
        <p:txBody>
          <a:bodyPr/>
          <a:lstStyle/>
          <a:p>
            <a:fld id="{B32B9A40-6220-4BC3-9B28-DCE01F117DD8}" type="slidenum">
              <a:rPr lang="en-US" smtClean="0"/>
              <a:t>3</a:t>
            </a:fld>
            <a:endParaRPr lang="en-US"/>
          </a:p>
        </p:txBody>
      </p:sp>
    </p:spTree>
    <p:extLst>
      <p:ext uri="{BB962C8B-B14F-4D97-AF65-F5344CB8AC3E}">
        <p14:creationId xmlns:p14="http://schemas.microsoft.com/office/powerpoint/2010/main" val="166669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Gartner provides analysis for many of these security markets. For more established markets they use the Magic Quadrant system to position each vendor.</a:t>
            </a:r>
          </a:p>
          <a:p>
            <a:endParaRPr lang="en-US" b="1" dirty="0"/>
          </a:p>
          <a:p>
            <a:pPr marL="171450" indent="-171450">
              <a:buFont typeface="Arial"/>
              <a:buChar char="•"/>
            </a:pPr>
            <a:r>
              <a:rPr lang="en-US" b="1" dirty="0"/>
              <a:t>Niche Players are for entrants or smaller players who serve</a:t>
            </a:r>
            <a:r>
              <a:rPr lang="en-US" b="1" baseline="0" dirty="0"/>
              <a:t> a very specific market segment</a:t>
            </a:r>
          </a:p>
          <a:p>
            <a:pPr marL="171450" indent="-171450">
              <a:buFont typeface="Arial"/>
              <a:buChar char="•"/>
            </a:pPr>
            <a:r>
              <a:rPr lang="en-US" b="1" baseline="0" dirty="0"/>
              <a:t>Visionaries are players who show an interesting long term vision</a:t>
            </a:r>
          </a:p>
          <a:p>
            <a:pPr marL="171450" indent="-171450">
              <a:buFont typeface="Arial"/>
              <a:buChar char="•"/>
            </a:pPr>
            <a:r>
              <a:rPr lang="en-US" b="1" baseline="0" dirty="0"/>
              <a:t>Challengers have established a good customer base</a:t>
            </a:r>
          </a:p>
          <a:p>
            <a:pPr marL="171450" indent="-171450">
              <a:buFont typeface="Arial"/>
              <a:buChar char="•"/>
            </a:pPr>
            <a:r>
              <a:rPr lang="en-US" b="1" baseline="0" dirty="0"/>
              <a:t>Leaders have been executing will terms of both vision and customer base</a:t>
            </a:r>
          </a:p>
          <a:p>
            <a:pPr marL="171450" indent="-171450">
              <a:buFont typeface="Arial"/>
              <a:buChar char="•"/>
            </a:pPr>
            <a:endParaRPr lang="en-US" b="1" baseline="0" dirty="0"/>
          </a:p>
          <a:p>
            <a:pPr marL="0" indent="0">
              <a:buFont typeface="Arial"/>
              <a:buNone/>
            </a:pPr>
            <a:r>
              <a:rPr lang="en-US" b="1" baseline="0" dirty="0"/>
              <a:t>Fortinet is recognized as meeting the enterprise requirements in more than 6 Gartner Magic Quadrants.</a:t>
            </a:r>
          </a:p>
          <a:p>
            <a:pPr marL="0" indent="0">
              <a:buFont typeface="Arial"/>
              <a:buNone/>
            </a:pPr>
            <a:endParaRPr lang="en-US" b="1" baseline="0" dirty="0"/>
          </a:p>
          <a:p>
            <a:pPr marL="0" indent="0">
              <a:buFont typeface="Arial"/>
              <a:buNone/>
            </a:pPr>
            <a:r>
              <a:rPr lang="en-US" b="1" baseline="0" dirty="0"/>
              <a:t>For Network Security the two main Magic Quadrants are Enterprise Firewalls (Includes NGFW) and Unified Threat Management (UTM- focused on SMB and Distributed Enterprise).</a:t>
            </a:r>
          </a:p>
          <a:p>
            <a:pPr marL="0" indent="0">
              <a:buFont typeface="Arial"/>
              <a:buNone/>
            </a:pPr>
            <a:endParaRPr lang="en-US" b="1" baseline="0" dirty="0"/>
          </a:p>
          <a:p>
            <a:pPr marL="0" indent="0">
              <a:buFont typeface="Arial"/>
              <a:buNone/>
            </a:pPr>
            <a:r>
              <a:rPr lang="en-US" b="1" baseline="0" dirty="0"/>
              <a:t>Fortinet is a LEADER in both these Magic Quadrants showing our vision and customer success for all use cases and segments.</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240" rtl="0" eaLnBrk="1" fontAlgn="auto" latinLnBrk="0" hangingPunct="1">
              <a:lnSpc>
                <a:spcPct val="100000"/>
              </a:lnSpc>
              <a:spcBef>
                <a:spcPts val="0"/>
              </a:spcBef>
              <a:spcAft>
                <a:spcPts val="0"/>
              </a:spcAft>
              <a:buClrTx/>
              <a:buSzTx/>
              <a:buFontTx/>
              <a:buNone/>
              <a:tabLst/>
              <a:defRPr/>
            </a:pPr>
            <a:fld id="{B32B9A40-6220-4BC3-9B28-DCE01F117DD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4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6924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100" dirty="0">
                <a:solidFill>
                  <a:schemeClr val="accent6"/>
                </a:solidFill>
              </a:rPr>
              <a:t>278</a:t>
            </a:r>
            <a:r>
              <a:rPr lang="en-US" sz="1100" dirty="0"/>
              <a:t> </a:t>
            </a:r>
            <a:r>
              <a:rPr lang="en-US" dirty="0" smtClean="0"/>
              <a:t>issued patents</a:t>
            </a:r>
          </a:p>
          <a:p>
            <a:r>
              <a:rPr lang="en-US" dirty="0" smtClean="0"/>
              <a:t>236 pending applications</a:t>
            </a:r>
          </a:p>
          <a:p>
            <a:r>
              <a:rPr lang="en-US" dirty="0" smtClean="0"/>
              <a:t>35 patent applications filed in Q4 2015</a:t>
            </a:r>
          </a:p>
          <a:p>
            <a:r>
              <a:rPr lang="en-US" dirty="0" smtClean="0"/>
              <a:t>18 patents issued in Q4 2015</a:t>
            </a:r>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2972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B32B9A40-6220-4BC3-9B28-DCE01F117DD8}" type="slidenum">
              <a:rPr lang="en-US" smtClean="0"/>
              <a:t>6</a:t>
            </a:fld>
            <a:endParaRPr lang="en-US"/>
          </a:p>
        </p:txBody>
      </p:sp>
    </p:spTree>
    <p:extLst>
      <p:ext uri="{BB962C8B-B14F-4D97-AF65-F5344CB8AC3E}">
        <p14:creationId xmlns:p14="http://schemas.microsoft.com/office/powerpoint/2010/main" val="432935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4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32B9A40-6220-4BC3-9B28-DCE01F117DD8}" type="slidenum">
              <a:rPr lang="en-US" smtClean="0"/>
              <a:t>7</a:t>
            </a:fld>
            <a:endParaRPr lang="en-US" dirty="0"/>
          </a:p>
        </p:txBody>
      </p:sp>
    </p:spTree>
    <p:extLst>
      <p:ext uri="{BB962C8B-B14F-4D97-AF65-F5344CB8AC3E}">
        <p14:creationId xmlns:p14="http://schemas.microsoft.com/office/powerpoint/2010/main" val="829846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B9A40-6220-4BC3-9B28-DCE01F117DD8}" type="slidenum">
              <a:rPr lang="en-US" smtClean="0"/>
              <a:t>8</a:t>
            </a:fld>
            <a:endParaRPr lang="en-US" dirty="0"/>
          </a:p>
        </p:txBody>
      </p:sp>
    </p:spTree>
    <p:extLst>
      <p:ext uri="{BB962C8B-B14F-4D97-AF65-F5344CB8AC3E}">
        <p14:creationId xmlns:p14="http://schemas.microsoft.com/office/powerpoint/2010/main" val="752455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At the same time, we</a:t>
            </a:r>
            <a:r>
              <a:rPr lang="en-US" sz="1200" b="1" baseline="0" dirty="0"/>
              <a:t> have earned more independent certifications in 2017 than any competitor.</a:t>
            </a:r>
            <a:r>
              <a:rPr lang="en-US" sz="1200" b="1" dirty="0"/>
              <a:t>   Rigorous</a:t>
            </a:r>
            <a:r>
              <a:rPr lang="en-US" sz="1200" b="1" baseline="0" dirty="0"/>
              <a:t> testing, either yourself and/or by a credible and experienced test lab </a:t>
            </a:r>
            <a:r>
              <a:rPr lang="en-US" sz="1200" b="1" dirty="0"/>
              <a:t>is essential before making a major Network Security decision. Although vendors try to make data sheets accurate every customer has there own environment and it’s critical to ensure the solution</a:t>
            </a:r>
            <a:r>
              <a:rPr lang="en-US" sz="1200" b="1" baseline="0" dirty="0"/>
              <a:t> you select will meet your specific requirements in production</a:t>
            </a:r>
            <a:r>
              <a:rPr lang="en-US" sz="1200" b="1" dirty="0"/>
              <a:t>.</a:t>
            </a:r>
          </a:p>
          <a:p>
            <a:endParaRPr lang="en-US" sz="1200" b="1" dirty="0"/>
          </a:p>
          <a:p>
            <a:r>
              <a:rPr lang="en-US" sz="1200" b="1" dirty="0"/>
              <a:t>As an example,</a:t>
            </a:r>
            <a:r>
              <a:rPr lang="en-US" sz="1200" b="1" baseline="0" dirty="0"/>
              <a:t> </a:t>
            </a:r>
            <a:r>
              <a:rPr lang="en-US" sz="1200" b="1" dirty="0"/>
              <a:t>NSS</a:t>
            </a:r>
            <a:r>
              <a:rPr lang="en-US" sz="1200" b="1" baseline="0" dirty="0"/>
              <a:t> Labs provides free (Not pay to play) testing of many Security Use cases. Including</a:t>
            </a:r>
          </a:p>
          <a:p>
            <a:endParaRPr lang="en-US" sz="1200" b="1" baseline="0" dirty="0"/>
          </a:p>
          <a:p>
            <a:pPr marL="285750" indent="-285750">
              <a:buFont typeface="Arial"/>
              <a:buChar char="•"/>
            </a:pPr>
            <a:r>
              <a:rPr lang="en-US" sz="1200" b="1" baseline="0" dirty="0"/>
              <a:t>Firewall</a:t>
            </a:r>
          </a:p>
          <a:p>
            <a:pPr marL="285750" indent="-285750">
              <a:buFont typeface="Arial"/>
              <a:buChar char="•"/>
            </a:pPr>
            <a:r>
              <a:rPr lang="en-US" sz="1200" b="1" baseline="0" dirty="0"/>
              <a:t>NGFW</a:t>
            </a:r>
          </a:p>
          <a:p>
            <a:pPr marL="285750" indent="-285750">
              <a:buFont typeface="Arial"/>
              <a:buChar char="•"/>
            </a:pPr>
            <a:r>
              <a:rPr lang="en-US" sz="1200" b="1" baseline="0" dirty="0"/>
              <a:t>Data Center FW</a:t>
            </a:r>
          </a:p>
          <a:p>
            <a:pPr marL="285750" indent="-285750">
              <a:buFont typeface="Arial"/>
              <a:buChar char="•"/>
            </a:pPr>
            <a:r>
              <a:rPr lang="en-US" sz="1200" b="1" baseline="0" dirty="0"/>
              <a:t>Next Generation IPS</a:t>
            </a:r>
          </a:p>
          <a:p>
            <a:pPr marL="285750" indent="-285750">
              <a:buFont typeface="Arial"/>
              <a:buChar char="•"/>
            </a:pPr>
            <a:r>
              <a:rPr lang="en-US" sz="1200" b="1" baseline="0" dirty="0"/>
              <a:t>Data Center IPS</a:t>
            </a:r>
          </a:p>
          <a:p>
            <a:pPr marL="285750" indent="-285750">
              <a:buFont typeface="Arial"/>
              <a:buChar char="•"/>
            </a:pPr>
            <a:r>
              <a:rPr lang="en-US" sz="1200" b="1" baseline="0" dirty="0"/>
              <a:t>Breach Detection System</a:t>
            </a:r>
          </a:p>
          <a:p>
            <a:pPr marL="285750" indent="-285750">
              <a:buFont typeface="Arial"/>
              <a:buChar char="•"/>
            </a:pPr>
            <a:r>
              <a:rPr lang="en-US" sz="1200" b="1" baseline="0" dirty="0"/>
              <a:t>Breach Prevention System</a:t>
            </a:r>
          </a:p>
          <a:p>
            <a:pPr marL="285750" indent="-285750">
              <a:buFont typeface="Arial"/>
              <a:buChar char="•"/>
            </a:pPr>
            <a:r>
              <a:rPr lang="en-US" sz="1200" b="1" baseline="0" dirty="0"/>
              <a:t>Advanced Endpoint Protection</a:t>
            </a:r>
            <a:br>
              <a:rPr lang="en-US" sz="1200" b="1" baseline="0" dirty="0"/>
            </a:br>
            <a:r>
              <a:rPr lang="en-US" sz="1200" b="1" baseline="0" dirty="0"/>
              <a:t>Web Application Firewall</a:t>
            </a:r>
          </a:p>
          <a:p>
            <a:endParaRPr lang="en-US" sz="1200" b="1" baseline="0" dirty="0"/>
          </a:p>
          <a:p>
            <a:endParaRPr lang="en-US" sz="1200" b="1" baseline="0" dirty="0"/>
          </a:p>
          <a:p>
            <a:r>
              <a:rPr lang="en-US" sz="1200" b="1" baseline="0" dirty="0"/>
              <a:t>To receive a recommendation not only do you need to be best in class price/performance but also best in class security effectiveness. This very hard to achieve over so many use cases.</a:t>
            </a:r>
          </a:p>
          <a:p>
            <a:endParaRPr lang="en-US" sz="1200" b="1" baseline="0" dirty="0"/>
          </a:p>
          <a:p>
            <a:r>
              <a:rPr lang="en-US" sz="1200" b="1" baseline="0" dirty="0"/>
              <a:t>But in 2017 </a:t>
            </a:r>
            <a:r>
              <a:rPr lang="en-US" sz="1200" b="1" baseline="0" dirty="0" err="1"/>
              <a:t>Fortinet</a:t>
            </a:r>
            <a:r>
              <a:rPr lang="en-US" sz="1200" b="1" baseline="0" dirty="0"/>
              <a:t> have received 11 recommendations for his products. Our major competitors have 4 at the most and some none at all.</a:t>
            </a:r>
          </a:p>
          <a:p>
            <a:endParaRPr lang="en-US" sz="1200" b="1" baseline="0" dirty="0"/>
          </a:p>
          <a:p>
            <a:r>
              <a:rPr lang="en-US" sz="1200" b="1" baseline="0" dirty="0" err="1"/>
              <a:t>Fortinet’s</a:t>
            </a:r>
            <a:r>
              <a:rPr lang="en-US" sz="1200" b="1" baseline="0" dirty="0"/>
              <a:t> commitment to 3</a:t>
            </a:r>
            <a:r>
              <a:rPr lang="en-US" sz="1200" b="1" baseline="30000" dirty="0"/>
              <a:t>rd</a:t>
            </a:r>
            <a:r>
              <a:rPr lang="en-US" sz="1200" b="1" baseline="0" dirty="0"/>
              <a:t> party testing shows our confidence in our technology to protect your network and data.  It also provides extra sets of eyes to ensure the quality of our products.</a:t>
            </a:r>
          </a:p>
          <a:p>
            <a:endParaRPr lang="en-US" sz="1200" b="1" baseline="0" dirty="0"/>
          </a:p>
        </p:txBody>
      </p:sp>
      <p:sp>
        <p:nvSpPr>
          <p:cNvPr id="4" name="Slide Number Placeholder 3"/>
          <p:cNvSpPr>
            <a:spLocks noGrp="1"/>
          </p:cNvSpPr>
          <p:nvPr>
            <p:ph type="sldNum" sz="quarter" idx="10"/>
          </p:nvPr>
        </p:nvSpPr>
        <p:spPr/>
        <p:txBody>
          <a:bodyPr/>
          <a:lstStyle/>
          <a:p>
            <a:fld id="{B32B9A40-6220-4BC3-9B28-DCE01F117DD8}" type="slidenum">
              <a:rPr lang="en-US" smtClean="0"/>
              <a:t>9</a:t>
            </a:fld>
            <a:endParaRPr lang="en-US"/>
          </a:p>
        </p:txBody>
      </p:sp>
    </p:spTree>
    <p:extLst>
      <p:ext uri="{BB962C8B-B14F-4D97-AF65-F5344CB8AC3E}">
        <p14:creationId xmlns:p14="http://schemas.microsoft.com/office/powerpoint/2010/main" val="321548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8528">
              <a:defRPr/>
            </a:pPr>
            <a:r>
              <a:rPr lang="en-US" b="1" dirty="0"/>
              <a:t>Digital transformation</a:t>
            </a:r>
            <a:r>
              <a:rPr lang="en-US" dirty="0"/>
              <a:t> </a:t>
            </a:r>
          </a:p>
          <a:p>
            <a:pPr defTabSz="868528">
              <a:defRPr/>
            </a:pPr>
            <a:endParaRPr lang="en-US" dirty="0"/>
          </a:p>
          <a:p>
            <a:pPr marL="0" marR="0" lvl="0" indent="0" algn="l" defTabSz="868528" rtl="0" eaLnBrk="1" fontAlgn="auto" latinLnBrk="0" hangingPunct="1">
              <a:lnSpc>
                <a:spcPct val="100000"/>
              </a:lnSpc>
              <a:spcBef>
                <a:spcPts val="0"/>
              </a:spcBef>
              <a:spcAft>
                <a:spcPts val="0"/>
              </a:spcAft>
              <a:buClrTx/>
              <a:buSzTx/>
              <a:buFontTx/>
              <a:buNone/>
              <a:tabLst/>
              <a:defRPr/>
            </a:pPr>
            <a:r>
              <a:rPr lang="en-US" b="1" dirty="0"/>
              <a:t>Digital transformation</a:t>
            </a:r>
            <a:r>
              <a:rPr lang="en-US" dirty="0"/>
              <a:t>  is the profound </a:t>
            </a:r>
            <a:r>
              <a:rPr lang="en-US" b="1" dirty="0"/>
              <a:t>transformation</a:t>
            </a:r>
            <a:r>
              <a:rPr lang="en-US" dirty="0"/>
              <a:t> of organizations to fully leverage the opportunities brought by </a:t>
            </a:r>
            <a:r>
              <a:rPr lang="en-US" b="1" dirty="0"/>
              <a:t>digital</a:t>
            </a:r>
            <a:r>
              <a:rPr lang="en-US" dirty="0"/>
              <a:t> technologies.</a:t>
            </a:r>
          </a:p>
          <a:p>
            <a:pPr marL="0" marR="0" indent="0" algn="l" defTabSz="86868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sz="1200" baseline="0" dirty="0"/>
              <a:t>Today organizations see </a:t>
            </a:r>
            <a:r>
              <a:rPr lang="en-US" sz="1200" b="1" u="sng" baseline="0" dirty="0"/>
              <a:t>security as one of the biggest obstacles </a:t>
            </a:r>
            <a:r>
              <a:rPr lang="en-US" sz="1200" baseline="0" dirty="0"/>
              <a:t>of their digital transformation.</a:t>
            </a:r>
          </a:p>
          <a:p>
            <a:pPr defTabSz="868680">
              <a:defRPr/>
            </a:pPr>
            <a:endParaRPr lang="en-US" dirty="0"/>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95158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868680" rtl="0" eaLnBrk="1" fontAlgn="auto" latinLnBrk="0" hangingPunct="1">
              <a:lnSpc>
                <a:spcPct val="100000"/>
              </a:lnSpc>
              <a:spcBef>
                <a:spcPts val="0"/>
              </a:spcBef>
              <a:spcAft>
                <a:spcPts val="0"/>
              </a:spcAft>
              <a:buClrTx/>
              <a:buSzTx/>
              <a:buFontTx/>
              <a:buNone/>
              <a:tabLst/>
              <a:defRPr/>
            </a:pPr>
            <a:r>
              <a:rPr lang="en-US" b="0" baseline="0" dirty="0"/>
              <a:t>The cyber security </a:t>
            </a:r>
            <a:r>
              <a:rPr lang="en-US" b="0" u="sng" baseline="0" dirty="0"/>
              <a:t>brought by digital transformation drive for a </a:t>
            </a:r>
            <a:r>
              <a:rPr lang="en-US" b="1" baseline="0" dirty="0"/>
              <a:t>transformative approach to security. </a:t>
            </a:r>
          </a:p>
          <a:p>
            <a:pPr marL="0" marR="0" indent="0" algn="l" defTabSz="86868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baseline="0" dirty="0"/>
              <a:t>At Fortinet we call it </a:t>
            </a:r>
            <a:r>
              <a:rPr lang="en-US" b="1" baseline="0" dirty="0"/>
              <a:t>Security Transformation</a:t>
            </a:r>
          </a:p>
          <a:p>
            <a:pPr marL="0" marR="0" indent="0" algn="l" defTabSz="86868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baseline="0" dirty="0"/>
              <a:t>Security must be transformed to </a:t>
            </a:r>
            <a:r>
              <a:rPr lang="en-US" sz="1200" baseline="0" dirty="0"/>
              <a:t>be found at every point of interaction of the data</a:t>
            </a:r>
            <a:r>
              <a:rPr lang="en-US" sz="1200" b="0" baseline="0" dirty="0"/>
              <a:t>. </a:t>
            </a:r>
          </a:p>
          <a:p>
            <a:pPr marL="0" marR="0" indent="0" algn="l" defTabSz="868680" rtl="0" eaLnBrk="1" fontAlgn="auto" latinLnBrk="0" hangingPunct="1">
              <a:lnSpc>
                <a:spcPct val="100000"/>
              </a:lnSpc>
              <a:spcBef>
                <a:spcPts val="0"/>
              </a:spcBef>
              <a:spcAft>
                <a:spcPts val="0"/>
              </a:spcAft>
              <a:buClrTx/>
              <a:buSzTx/>
              <a:buFontTx/>
              <a:buNone/>
              <a:tabLst/>
              <a:defRPr/>
            </a:pPr>
            <a:endParaRPr lang="en-US" sz="1200" b="0"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sz="1200" b="0" baseline="0" dirty="0"/>
              <a:t>It must be found in all areas of digital technologies.</a:t>
            </a:r>
          </a:p>
          <a:p>
            <a:pPr marL="0" marR="0" indent="0" algn="l" defTabSz="868680" rtl="0" eaLnBrk="1" fontAlgn="auto" latinLnBrk="0" hangingPunct="1">
              <a:lnSpc>
                <a:spcPct val="100000"/>
              </a:lnSpc>
              <a:spcBef>
                <a:spcPts val="0"/>
              </a:spcBef>
              <a:spcAft>
                <a:spcPts val="0"/>
              </a:spcAft>
              <a:buClrTx/>
              <a:buSzTx/>
              <a:buFontTx/>
              <a:buNone/>
              <a:tabLst/>
              <a:defRPr/>
            </a:pPr>
            <a:endParaRPr lang="en-US" sz="1200" b="0"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sz="1200" b="0" baseline="0" dirty="0"/>
              <a:t>You can not continue the old way of addition new device/point product to resolve new </a:t>
            </a:r>
            <a:r>
              <a:rPr lang="en-US" sz="1200" b="0" baseline="0" dirty="0" err="1"/>
              <a:t>pb</a:t>
            </a:r>
            <a:r>
              <a:rPr lang="en-US" sz="1200" b="0" baseline="0" dirty="0"/>
              <a:t>.</a:t>
            </a:r>
          </a:p>
          <a:p>
            <a:pPr marL="0" marR="0" indent="0" algn="l" defTabSz="868680" rtl="0" eaLnBrk="1" fontAlgn="auto" latinLnBrk="0" hangingPunct="1">
              <a:lnSpc>
                <a:spcPct val="100000"/>
              </a:lnSpc>
              <a:spcBef>
                <a:spcPts val="0"/>
              </a:spcBef>
              <a:spcAft>
                <a:spcPts val="0"/>
              </a:spcAft>
              <a:buClrTx/>
              <a:buSzTx/>
              <a:buFontTx/>
              <a:buNone/>
              <a:tabLst/>
              <a:defRPr/>
            </a:pPr>
            <a:endParaRPr lang="en-US" sz="1200" b="0" baseline="0" dirty="0"/>
          </a:p>
          <a:p>
            <a:pPr marL="0" marR="0" indent="0" algn="l" defTabSz="868680" rtl="0" eaLnBrk="1" fontAlgn="auto" latinLnBrk="0" hangingPunct="1">
              <a:lnSpc>
                <a:spcPct val="100000"/>
              </a:lnSpc>
              <a:spcBef>
                <a:spcPts val="0"/>
              </a:spcBef>
              <a:spcAft>
                <a:spcPts val="0"/>
              </a:spcAft>
              <a:buClrTx/>
              <a:buSzTx/>
              <a:buFontTx/>
              <a:buNone/>
              <a:tabLst/>
              <a:defRPr/>
            </a:pPr>
            <a:r>
              <a:rPr lang="en-US" sz="1200" b="0" baseline="0" dirty="0"/>
              <a:t>You must have full control and visibility and automation across the entire network</a:t>
            </a:r>
            <a:endParaRPr lang="en-US" sz="1200" dirty="0"/>
          </a:p>
          <a:p>
            <a:pPr defTabSz="868680">
              <a:defRPr/>
            </a:pPr>
            <a:endParaRPr lang="en-US" baseline="0" dirty="0"/>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66546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first generation of network security started about 25 years ago; it’s all about securing the connection. </a:t>
            </a:r>
          </a:p>
          <a:p>
            <a:pPr marL="171450" indent="-171450">
              <a:buFont typeface="Arial"/>
              <a:buChar char="•"/>
            </a:pPr>
            <a:r>
              <a:rPr lang="en-US" sz="1200" kern="1200" baseline="0" dirty="0" smtClean="0">
                <a:solidFill>
                  <a:schemeClr val="tx1"/>
                </a:solidFill>
                <a:effectLst/>
                <a:latin typeface="+mn-lt"/>
                <a:ea typeface="+mn-ea"/>
                <a:cs typeface="+mn-cs"/>
              </a:rPr>
              <a:t>Such as my previous company </a:t>
            </a:r>
            <a:r>
              <a:rPr lang="en-US" sz="1200" kern="1200" baseline="0" dirty="0" err="1" smtClean="0">
                <a:solidFill>
                  <a:schemeClr val="tx1"/>
                </a:solidFill>
                <a:effectLst/>
                <a:latin typeface="+mn-lt"/>
                <a:ea typeface="+mn-ea"/>
                <a:cs typeface="+mn-cs"/>
              </a:rPr>
              <a:t>NetScreen</a:t>
            </a:r>
            <a:r>
              <a:rPr lang="en-US" sz="1200" kern="1200" baseline="0" dirty="0" smtClean="0">
                <a:solidFill>
                  <a:schemeClr val="tx1"/>
                </a:solidFill>
                <a:effectLst/>
                <a:latin typeface="+mn-lt"/>
                <a:ea typeface="+mn-ea"/>
                <a:cs typeface="+mn-cs"/>
              </a:rPr>
              <a:t>, use Firewall to control who can connect together and VPN to encrypt the connection. </a:t>
            </a: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It worked well when the data content</a:t>
            </a:r>
            <a:r>
              <a:rPr lang="en-US" sz="1200" kern="1200" baseline="0" dirty="0" smtClean="0">
                <a:solidFill>
                  <a:schemeClr val="tx1"/>
                </a:solidFill>
                <a:effectLst/>
                <a:latin typeface="+mn-lt"/>
                <a:ea typeface="+mn-ea"/>
                <a:cs typeface="+mn-cs"/>
              </a:rPr>
              <a:t> is not active and rich.</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9945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24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second generation of network security started 17 years ago when Fortinet was founded. </a:t>
            </a:r>
          </a:p>
          <a:p>
            <a:pPr marL="171450" marR="0" indent="-171450" algn="l" defTabSz="91424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tx1"/>
                </a:solidFill>
                <a:effectLst/>
                <a:latin typeface="+mn-lt"/>
                <a:ea typeface="+mn-ea"/>
                <a:cs typeface="+mn-cs"/>
              </a:rPr>
              <a:t>It’s about how to secure inside the connection, secure the application and content from firewall policy permitted connection, and remove the malware inside permitted connection.</a:t>
            </a:r>
            <a:endParaRPr lang="en-US" sz="1200" kern="1200" dirty="0" smtClean="0">
              <a:solidFill>
                <a:schemeClr val="tx1"/>
              </a:solidFill>
              <a:effectLst/>
              <a:latin typeface="+mn-lt"/>
              <a:ea typeface="+mn-ea"/>
              <a:cs typeface="+mn-cs"/>
            </a:endParaRPr>
          </a:p>
          <a:p>
            <a:pPr marL="171450" marR="0" indent="-171450" algn="l" defTabSz="91424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Fortinet</a:t>
            </a:r>
            <a:r>
              <a:rPr lang="en-US" sz="1200" kern="1200" baseline="0" dirty="0" smtClean="0">
                <a:solidFill>
                  <a:schemeClr val="tx1"/>
                </a:solidFill>
                <a:effectLst/>
                <a:latin typeface="+mn-lt"/>
                <a:ea typeface="+mn-ea"/>
                <a:cs typeface="+mn-cs"/>
              </a:rPr>
              <a:t> pioneered and leads the second generation network security.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88729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0" kern="1200" dirty="0" smtClean="0">
                <a:solidFill>
                  <a:schemeClr val="tx1"/>
                </a:solidFill>
                <a:effectLst/>
                <a:latin typeface="+mn-lt"/>
                <a:ea typeface="+mn-ea"/>
                <a:cs typeface="+mn-cs"/>
              </a:rPr>
              <a:t>Today compare with 17 years ago when Fortinet was founded, what changed? Mobile,</a:t>
            </a:r>
            <a:r>
              <a:rPr lang="en-US" sz="1200" b="0" kern="1200" baseline="0" dirty="0" smtClean="0">
                <a:solidFill>
                  <a:schemeClr val="tx1"/>
                </a:solidFill>
                <a:effectLst/>
                <a:latin typeface="+mn-lt"/>
                <a:ea typeface="+mn-ea"/>
                <a:cs typeface="+mn-cs"/>
              </a:rPr>
              <a:t> Cloud, </a:t>
            </a:r>
            <a:r>
              <a:rPr lang="en-US" sz="1200" b="0" kern="1200" baseline="0" dirty="0" err="1" smtClean="0">
                <a:solidFill>
                  <a:schemeClr val="tx1"/>
                </a:solidFill>
                <a:effectLst/>
                <a:latin typeface="+mn-lt"/>
                <a:ea typeface="+mn-ea"/>
                <a:cs typeface="+mn-cs"/>
              </a:rPr>
              <a:t>IoT</a:t>
            </a:r>
            <a:r>
              <a:rPr lang="en-US" sz="1200" b="0" kern="1200" baseline="0" dirty="0" smtClean="0">
                <a:solidFill>
                  <a:schemeClr val="tx1"/>
                </a:solidFill>
                <a:effectLst/>
                <a:latin typeface="+mn-lt"/>
                <a:ea typeface="+mn-ea"/>
                <a:cs typeface="+mn-cs"/>
              </a:rPr>
              <a:t>.</a:t>
            </a:r>
            <a:endParaRPr lang="en-US" sz="1200" b="0" kern="1200" dirty="0" smtClean="0">
              <a:solidFill>
                <a:schemeClr val="tx1"/>
              </a:solidFill>
              <a:effectLst/>
              <a:latin typeface="+mn-lt"/>
              <a:ea typeface="+mn-ea"/>
              <a:cs typeface="+mn-cs"/>
            </a:endParaRPr>
          </a:p>
          <a:p>
            <a:pPr marL="171450" indent="-171450">
              <a:buFont typeface="Arial"/>
              <a:buChar char="•"/>
            </a:pPr>
            <a:r>
              <a:rPr lang="en-US" sz="1200" b="0" kern="1200" dirty="0" smtClean="0">
                <a:solidFill>
                  <a:schemeClr val="tx1"/>
                </a:solidFill>
                <a:effectLst/>
                <a:latin typeface="+mn-lt"/>
                <a:ea typeface="+mn-ea"/>
                <a:cs typeface="+mn-cs"/>
              </a:rPr>
              <a:t>Majority</a:t>
            </a:r>
            <a:r>
              <a:rPr lang="en-US" sz="1200" b="0" kern="1200" baseline="0" dirty="0" smtClean="0">
                <a:solidFill>
                  <a:schemeClr val="tx1"/>
                </a:solidFill>
                <a:effectLst/>
                <a:latin typeface="+mn-lt"/>
                <a:ea typeface="+mn-ea"/>
                <a:cs typeface="+mn-cs"/>
              </a:rPr>
              <a:t> of the data no long stay inside company network and servers protected by firewall.</a:t>
            </a:r>
            <a:endParaRPr lang="en-US" sz="1200" b="0" kern="1200" dirty="0" smtClean="0">
              <a:solidFill>
                <a:schemeClr val="tx1"/>
              </a:solidFill>
              <a:effectLst/>
              <a:latin typeface="+mn-lt"/>
              <a:ea typeface="+mn-ea"/>
              <a:cs typeface="+mn-cs"/>
            </a:endParaRPr>
          </a:p>
          <a:p>
            <a:pPr marL="171450" indent="-171450">
              <a:buFont typeface="Arial"/>
              <a:buChar char="•"/>
            </a:pPr>
            <a:r>
              <a:rPr lang="en-US" sz="1200" b="0" kern="1200" dirty="0" smtClean="0">
                <a:solidFill>
                  <a:schemeClr val="tx1"/>
                </a:solidFill>
                <a:effectLst/>
                <a:latin typeface="+mn-lt"/>
                <a:ea typeface="+mn-ea"/>
                <a:cs typeface="+mn-cs"/>
              </a:rPr>
              <a:t>Only</a:t>
            </a:r>
            <a:r>
              <a:rPr lang="en-US" sz="1200" b="0" kern="1200" baseline="0" dirty="0" smtClean="0">
                <a:solidFill>
                  <a:schemeClr val="tx1"/>
                </a:solidFill>
                <a:effectLst/>
                <a:latin typeface="+mn-lt"/>
                <a:ea typeface="+mn-ea"/>
                <a:cs typeface="+mn-cs"/>
              </a:rPr>
              <a:t> secure a few points and connections by system/platform on the network no longer enough</a:t>
            </a:r>
            <a:endParaRPr lang="en-US" sz="1200" b="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32B9A40-6220-4BC3-9B28-DCE01F117DD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081678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703263"/>
            <a:ext cx="6245225" cy="3513137"/>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2 years ago my presentation here at GPC is about Internal Segmentation</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Last year, we talked about 3 big issues related network security: Borderless, performance &amp; complexity. </a:t>
            </a:r>
            <a:endParaRPr lang="en-US" dirty="0" smtClean="0"/>
          </a:p>
          <a:p>
            <a:pPr marL="171450" indent="-171450">
              <a:buFont typeface="Arial" panose="020B0604020202020204" pitchFamily="34" charset="0"/>
              <a:buChar char="•"/>
            </a:pPr>
            <a:r>
              <a:rPr lang="en-US" dirty="0" smtClean="0"/>
              <a:t>All</a:t>
            </a:r>
            <a:r>
              <a:rPr lang="en-US" baseline="0" dirty="0" smtClean="0"/>
              <a:t> these lead to today’s third generation of network security: Secure the Infrastructure---Fortinet Security Fabric. </a:t>
            </a:r>
            <a:endParaRPr lang="en-US" dirty="0" smtClean="0"/>
          </a:p>
        </p:txBody>
      </p:sp>
    </p:spTree>
    <p:extLst>
      <p:ext uri="{BB962C8B-B14F-4D97-AF65-F5344CB8AC3E}">
        <p14:creationId xmlns:p14="http://schemas.microsoft.com/office/powerpoint/2010/main" val="1098171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4700" y="1200150"/>
            <a:ext cx="5765800" cy="3243263"/>
          </a:xfrm>
        </p:spPr>
      </p:sp>
      <p:sp>
        <p:nvSpPr>
          <p:cNvPr id="3" name="Notes Placeholder 2"/>
          <p:cNvSpPr>
            <a:spLocks noGrp="1"/>
          </p:cNvSpPr>
          <p:nvPr>
            <p:ph type="body" idx="1"/>
          </p:nvPr>
        </p:nvSpPr>
        <p:spPr/>
        <p:txBody>
          <a:bodyPr/>
          <a:lstStyle/>
          <a:p>
            <a:pPr marL="0" indent="0">
              <a:buNone/>
            </a:pPr>
            <a:r>
              <a:rPr lang="en-US" sz="1800" baseline="0" dirty="0"/>
              <a:t>Only Fortinet’s approach towards cyber security can support such security transformation.</a:t>
            </a:r>
          </a:p>
          <a:p>
            <a:pPr marL="0" indent="0">
              <a:buNone/>
            </a:pPr>
            <a:endParaRPr lang="en-US" sz="1800" baseline="0" dirty="0"/>
          </a:p>
          <a:p>
            <a:pPr marL="0" indent="0">
              <a:buNone/>
            </a:pPr>
            <a:r>
              <a:rPr lang="en-US" sz="1800" b="1" baseline="0" dirty="0"/>
              <a:t>Fortinet’s security vision is made for the digital enterprise</a:t>
            </a:r>
            <a:r>
              <a:rPr lang="en-US" sz="1800" baseline="0" dirty="0"/>
              <a:t>. It’s the Fortinet Security Fabric</a:t>
            </a:r>
          </a:p>
          <a:p>
            <a:pPr marL="0" indent="0">
              <a:buNone/>
            </a:pPr>
            <a:endParaRPr lang="en-US" sz="1800" baseline="0" dirty="0"/>
          </a:p>
          <a:p>
            <a:r>
              <a:rPr lang="en-US" sz="1800" kern="1200" dirty="0">
                <a:solidFill>
                  <a:schemeClr val="tx1"/>
                </a:solidFill>
                <a:effectLst/>
                <a:latin typeface="+mn-lt"/>
                <a:ea typeface="+mn-ea"/>
                <a:cs typeface="+mn-cs"/>
              </a:rPr>
              <a:t>FSF integrates</a:t>
            </a:r>
            <a:r>
              <a:rPr lang="en-US" sz="1800" kern="1200" baseline="0" dirty="0">
                <a:solidFill>
                  <a:schemeClr val="tx1"/>
                </a:solidFill>
                <a:effectLst/>
                <a:latin typeface="+mn-lt"/>
                <a:ea typeface="+mn-ea"/>
                <a:cs typeface="+mn-cs"/>
              </a:rPr>
              <a:t> </a:t>
            </a:r>
            <a:r>
              <a:rPr lang="en-US" sz="1800" kern="1200" dirty="0">
                <a:solidFill>
                  <a:schemeClr val="tx1"/>
                </a:solidFill>
                <a:effectLst/>
                <a:latin typeface="+mn-lt"/>
                <a:ea typeface="+mn-ea"/>
                <a:cs typeface="+mn-cs"/>
              </a:rPr>
              <a:t>data and security across all</a:t>
            </a:r>
            <a:r>
              <a:rPr lang="en-US" sz="1800" kern="1200" baseline="0" dirty="0">
                <a:solidFill>
                  <a:schemeClr val="tx1"/>
                </a:solidFill>
                <a:effectLst/>
                <a:latin typeface="+mn-lt"/>
                <a:ea typeface="+mn-ea"/>
                <a:cs typeface="+mn-cs"/>
              </a:rPr>
              <a:t> of the digital IT environment, </a:t>
            </a:r>
            <a:r>
              <a:rPr lang="en-US" sz="1800" kern="1200" dirty="0">
                <a:solidFill>
                  <a:schemeClr val="tx1"/>
                </a:solidFill>
                <a:effectLst/>
                <a:latin typeface="+mn-lt"/>
                <a:ea typeface="+mn-ea"/>
                <a:cs typeface="+mn-cs"/>
              </a:rPr>
              <a:t>from </a:t>
            </a:r>
            <a:r>
              <a:rPr lang="en-US" sz="1800" kern="1200" dirty="0" err="1">
                <a:solidFill>
                  <a:schemeClr val="tx1"/>
                </a:solidFill>
                <a:effectLst/>
                <a:latin typeface="+mn-lt"/>
                <a:ea typeface="+mn-ea"/>
                <a:cs typeface="+mn-cs"/>
              </a:rPr>
              <a:t>IoT</a:t>
            </a:r>
            <a:r>
              <a:rPr lang="en-US" sz="1800" kern="1200" dirty="0">
                <a:solidFill>
                  <a:schemeClr val="tx1"/>
                </a:solidFill>
                <a:effectLst/>
                <a:latin typeface="+mn-lt"/>
                <a:ea typeface="+mn-ea"/>
                <a:cs typeface="+mn-cs"/>
              </a:rPr>
              <a:t> to the cloud. It enables threat intelligence sharing throughout and</a:t>
            </a:r>
            <a:r>
              <a:rPr lang="en-US" sz="1800" kern="1200" baseline="0" dirty="0">
                <a:solidFill>
                  <a:schemeClr val="tx1"/>
                </a:solidFill>
                <a:effectLst/>
                <a:latin typeface="+mn-lt"/>
                <a:ea typeface="+mn-ea"/>
                <a:cs typeface="+mn-cs"/>
              </a:rPr>
              <a:t> gives visibility all across</a:t>
            </a:r>
            <a:r>
              <a:rPr lang="en-US" sz="1800" kern="1200" dirty="0">
                <a:solidFill>
                  <a:schemeClr val="tx1"/>
                </a:solidFill>
                <a:effectLst/>
                <a:latin typeface="+mn-lt"/>
                <a:ea typeface="+mn-ea"/>
                <a:cs typeface="+mn-cs"/>
              </a:rPr>
              <a:t>. It brings ease of control</a:t>
            </a:r>
            <a:r>
              <a:rPr lang="en-US" sz="1800" kern="1200" baseline="0" dirty="0">
                <a:solidFill>
                  <a:schemeClr val="tx1"/>
                </a:solidFill>
                <a:effectLst/>
                <a:latin typeface="+mn-lt"/>
                <a:ea typeface="+mn-ea"/>
                <a:cs typeface="+mn-cs"/>
              </a:rPr>
              <a:t> </a:t>
            </a:r>
            <a:r>
              <a:rPr lang="en-US" sz="1800" kern="1200" dirty="0">
                <a:solidFill>
                  <a:schemeClr val="tx1"/>
                </a:solidFill>
                <a:effectLst/>
                <a:latin typeface="+mn-lt"/>
                <a:ea typeface="+mn-ea"/>
                <a:cs typeface="+mn-cs"/>
              </a:rPr>
              <a:t>and management of the entire enterprise security infrastructure. </a:t>
            </a:r>
          </a:p>
          <a:p>
            <a:r>
              <a:rPr lang="en-US" sz="1800" kern="1200" dirty="0">
                <a:solidFill>
                  <a:schemeClr val="tx1"/>
                </a:solidFill>
                <a:effectLst/>
                <a:latin typeface="+mn-lt"/>
                <a:ea typeface="+mn-ea"/>
                <a:cs typeface="+mn-cs"/>
              </a:rPr>
              <a:t>The Security Fabric allows security to dynamically expand and adapt as organizations go though their digital transformation journey. </a:t>
            </a:r>
          </a:p>
          <a:p>
            <a:endParaRPr lang="en-US" sz="1800" kern="1200" dirty="0">
              <a:solidFill>
                <a:schemeClr val="tx1"/>
              </a:solidFill>
              <a:effectLst/>
              <a:latin typeface="+mn-lt"/>
              <a:ea typeface="+mn-ea"/>
              <a:cs typeface="+mn-cs"/>
            </a:endParaRPr>
          </a:p>
          <a:p>
            <a:pPr defTabSz="940864">
              <a:defRPr/>
            </a:pPr>
            <a:r>
              <a:rPr lang="en-US" sz="1800" kern="1200" dirty="0">
                <a:solidFill>
                  <a:schemeClr val="tx1"/>
                </a:solidFill>
                <a:effectLst/>
                <a:latin typeface="+mn-lt"/>
                <a:ea typeface="+mn-ea"/>
                <a:cs typeface="+mn-cs"/>
              </a:rPr>
              <a:t>But better to see the fabric in action (click)</a:t>
            </a:r>
            <a:endParaRPr lang="en-US" sz="1700" dirty="0"/>
          </a:p>
          <a:p>
            <a:pPr defTabSz="940864">
              <a:defRPr/>
            </a:pPr>
            <a:endParaRPr lang="en-US" sz="1700" dirty="0"/>
          </a:p>
          <a:p>
            <a:endParaRPr lang="en-US" sz="1800" dirty="0"/>
          </a:p>
        </p:txBody>
      </p:sp>
      <p:sp>
        <p:nvSpPr>
          <p:cNvPr id="4" name="Slide Number Placeholder 3"/>
          <p:cNvSpPr>
            <a:spLocks noGrp="1"/>
          </p:cNvSpPr>
          <p:nvPr>
            <p:ph type="sldNum" sz="quarter" idx="10"/>
          </p:nvPr>
        </p:nvSpPr>
        <p:spPr/>
        <p:txBody>
          <a:bodyPr/>
          <a:lstStyle/>
          <a:p>
            <a:fld id="{B32B9A40-6220-4BC3-9B28-DCE01F117DD8}" type="slidenum">
              <a:rPr lang="en-US" smtClean="0"/>
              <a:t>17</a:t>
            </a:fld>
            <a:endParaRPr lang="en-US"/>
          </a:p>
        </p:txBody>
      </p:sp>
    </p:spTree>
    <p:extLst>
      <p:ext uri="{BB962C8B-B14F-4D97-AF65-F5344CB8AC3E}">
        <p14:creationId xmlns:p14="http://schemas.microsoft.com/office/powerpoint/2010/main" val="1039371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defTabSz="914400">
              <a:defRPr/>
            </a:pPr>
            <a:fld id="{B32B9A40-6220-4BC3-9B28-DCE01F117DD8}" type="slidenum">
              <a:rPr lang="en-US" smtClean="0">
                <a:solidFill>
                  <a:prstClr val="black"/>
                </a:solidFill>
              </a:rPr>
              <a:pPr defTabSz="914400">
                <a:defRPr/>
              </a:pPr>
              <a:t>18</a:t>
            </a:fld>
            <a:endParaRPr lang="en-US" dirty="0">
              <a:solidFill>
                <a:prstClr val="black"/>
              </a:solidFill>
            </a:endParaRPr>
          </a:p>
        </p:txBody>
      </p:sp>
    </p:spTree>
    <p:extLst>
      <p:ext uri="{BB962C8B-B14F-4D97-AF65-F5344CB8AC3E}">
        <p14:creationId xmlns:p14="http://schemas.microsoft.com/office/powerpoint/2010/main" val="451881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defTabSz="914400">
              <a:defRPr/>
            </a:pPr>
            <a:fld id="{8547E1EE-0039-4797-B978-F453418260D1}" type="slidenum">
              <a:rPr lang="en-US" smtClean="0">
                <a:solidFill>
                  <a:prstClr val="black"/>
                </a:solidFill>
              </a:rPr>
              <a:pPr defTabSz="914400">
                <a:defRPr/>
              </a:pPr>
              <a:t>19</a:t>
            </a:fld>
            <a:endParaRPr lang="en-US">
              <a:solidFill>
                <a:prstClr val="black"/>
              </a:solidFill>
            </a:endParaRPr>
          </a:p>
        </p:txBody>
      </p:sp>
      <p:sp>
        <p:nvSpPr>
          <p:cNvPr id="6" name="Slide Image Placeholder 5"/>
          <p:cNvSpPr>
            <a:spLocks noGrp="1" noRot="1" noChangeAspect="1"/>
          </p:cNvSpPr>
          <p:nvPr>
            <p:ph type="sldImg"/>
          </p:nvPr>
        </p:nvSpPr>
        <p:spPr>
          <a:xfrm>
            <a:off x="344488" y="371475"/>
            <a:ext cx="4462462" cy="2511425"/>
          </a:xfrm>
        </p:spPr>
      </p:sp>
      <p:sp>
        <p:nvSpPr>
          <p:cNvPr id="7" name="Notes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1977455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2FA51-6924-4DBC-BA22-88BF9D2732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5306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4700" y="1200150"/>
            <a:ext cx="5765800" cy="3243263"/>
          </a:xfrm>
        </p:spPr>
      </p:sp>
      <p:sp>
        <p:nvSpPr>
          <p:cNvPr id="3" name="Notes Placeholder 2"/>
          <p:cNvSpPr>
            <a:spLocks noGrp="1"/>
          </p:cNvSpPr>
          <p:nvPr>
            <p:ph type="body" idx="1"/>
          </p:nvPr>
        </p:nvSpPr>
        <p:spPr/>
        <p:txBody>
          <a:bodyPr/>
          <a:lstStyle/>
          <a:p>
            <a:pPr marL="0" indent="0">
              <a:buNone/>
            </a:pPr>
            <a:r>
              <a:rPr lang="en-US" sz="1800" baseline="0" dirty="0"/>
              <a:t>Only Fortinet’s approach towards cyber security can support such security transformation.</a:t>
            </a:r>
          </a:p>
          <a:p>
            <a:pPr marL="0" indent="0">
              <a:buNone/>
            </a:pPr>
            <a:endParaRPr lang="en-US" sz="1800" baseline="0" dirty="0"/>
          </a:p>
          <a:p>
            <a:pPr marL="0" indent="0">
              <a:buNone/>
            </a:pPr>
            <a:r>
              <a:rPr lang="en-US" sz="1800" b="1" baseline="0" dirty="0"/>
              <a:t>Fortinet’s security vision is made for the digital enterprise</a:t>
            </a:r>
            <a:r>
              <a:rPr lang="en-US" sz="1800" baseline="0" dirty="0"/>
              <a:t>. It’s the Fortinet Security Fabric</a:t>
            </a:r>
          </a:p>
          <a:p>
            <a:pPr marL="0" indent="0">
              <a:buNone/>
            </a:pPr>
            <a:endParaRPr lang="en-US" sz="1800" baseline="0" dirty="0"/>
          </a:p>
          <a:p>
            <a:r>
              <a:rPr lang="en-US" sz="1800" kern="1200" dirty="0">
                <a:solidFill>
                  <a:schemeClr val="tx1"/>
                </a:solidFill>
                <a:effectLst/>
                <a:latin typeface="+mn-lt"/>
                <a:ea typeface="+mn-ea"/>
                <a:cs typeface="+mn-cs"/>
              </a:rPr>
              <a:t>FSF integrates</a:t>
            </a:r>
            <a:r>
              <a:rPr lang="en-US" sz="1800" kern="1200" baseline="0" dirty="0">
                <a:solidFill>
                  <a:schemeClr val="tx1"/>
                </a:solidFill>
                <a:effectLst/>
                <a:latin typeface="+mn-lt"/>
                <a:ea typeface="+mn-ea"/>
                <a:cs typeface="+mn-cs"/>
              </a:rPr>
              <a:t> </a:t>
            </a:r>
            <a:r>
              <a:rPr lang="en-US" sz="1800" kern="1200" dirty="0">
                <a:solidFill>
                  <a:schemeClr val="tx1"/>
                </a:solidFill>
                <a:effectLst/>
                <a:latin typeface="+mn-lt"/>
                <a:ea typeface="+mn-ea"/>
                <a:cs typeface="+mn-cs"/>
              </a:rPr>
              <a:t>data and security across all</a:t>
            </a:r>
            <a:r>
              <a:rPr lang="en-US" sz="1800" kern="1200" baseline="0" dirty="0">
                <a:solidFill>
                  <a:schemeClr val="tx1"/>
                </a:solidFill>
                <a:effectLst/>
                <a:latin typeface="+mn-lt"/>
                <a:ea typeface="+mn-ea"/>
                <a:cs typeface="+mn-cs"/>
              </a:rPr>
              <a:t> of the digital IT environment, </a:t>
            </a:r>
            <a:r>
              <a:rPr lang="en-US" sz="1800" kern="1200" dirty="0">
                <a:solidFill>
                  <a:schemeClr val="tx1"/>
                </a:solidFill>
                <a:effectLst/>
                <a:latin typeface="+mn-lt"/>
                <a:ea typeface="+mn-ea"/>
                <a:cs typeface="+mn-cs"/>
              </a:rPr>
              <a:t>from </a:t>
            </a:r>
            <a:r>
              <a:rPr lang="en-US" sz="1800" kern="1200" dirty="0" err="1">
                <a:solidFill>
                  <a:schemeClr val="tx1"/>
                </a:solidFill>
                <a:effectLst/>
                <a:latin typeface="+mn-lt"/>
                <a:ea typeface="+mn-ea"/>
                <a:cs typeface="+mn-cs"/>
              </a:rPr>
              <a:t>IoT</a:t>
            </a:r>
            <a:r>
              <a:rPr lang="en-US" sz="1800" kern="1200" dirty="0">
                <a:solidFill>
                  <a:schemeClr val="tx1"/>
                </a:solidFill>
                <a:effectLst/>
                <a:latin typeface="+mn-lt"/>
                <a:ea typeface="+mn-ea"/>
                <a:cs typeface="+mn-cs"/>
              </a:rPr>
              <a:t> to the cloud. It enables threat intelligence sharing throughout and</a:t>
            </a:r>
            <a:r>
              <a:rPr lang="en-US" sz="1800" kern="1200" baseline="0" dirty="0">
                <a:solidFill>
                  <a:schemeClr val="tx1"/>
                </a:solidFill>
                <a:effectLst/>
                <a:latin typeface="+mn-lt"/>
                <a:ea typeface="+mn-ea"/>
                <a:cs typeface="+mn-cs"/>
              </a:rPr>
              <a:t> gives visibility all across</a:t>
            </a:r>
            <a:r>
              <a:rPr lang="en-US" sz="1800" kern="1200" dirty="0">
                <a:solidFill>
                  <a:schemeClr val="tx1"/>
                </a:solidFill>
                <a:effectLst/>
                <a:latin typeface="+mn-lt"/>
                <a:ea typeface="+mn-ea"/>
                <a:cs typeface="+mn-cs"/>
              </a:rPr>
              <a:t>. It brings ease of control</a:t>
            </a:r>
            <a:r>
              <a:rPr lang="en-US" sz="1800" kern="1200" baseline="0" dirty="0">
                <a:solidFill>
                  <a:schemeClr val="tx1"/>
                </a:solidFill>
                <a:effectLst/>
                <a:latin typeface="+mn-lt"/>
                <a:ea typeface="+mn-ea"/>
                <a:cs typeface="+mn-cs"/>
              </a:rPr>
              <a:t> </a:t>
            </a:r>
            <a:r>
              <a:rPr lang="en-US" sz="1800" kern="1200" dirty="0">
                <a:solidFill>
                  <a:schemeClr val="tx1"/>
                </a:solidFill>
                <a:effectLst/>
                <a:latin typeface="+mn-lt"/>
                <a:ea typeface="+mn-ea"/>
                <a:cs typeface="+mn-cs"/>
              </a:rPr>
              <a:t>and management of the entire enterprise security infrastructure. </a:t>
            </a:r>
          </a:p>
          <a:p>
            <a:r>
              <a:rPr lang="en-US" sz="1800" kern="1200" dirty="0">
                <a:solidFill>
                  <a:schemeClr val="tx1"/>
                </a:solidFill>
                <a:effectLst/>
                <a:latin typeface="+mn-lt"/>
                <a:ea typeface="+mn-ea"/>
                <a:cs typeface="+mn-cs"/>
              </a:rPr>
              <a:t>The Security Fabric allows security to dynamically expand and adapt as organizations go though their digital transformation journey. </a:t>
            </a:r>
          </a:p>
          <a:p>
            <a:endParaRPr lang="en-US" sz="1800" kern="1200" dirty="0">
              <a:solidFill>
                <a:schemeClr val="tx1"/>
              </a:solidFill>
              <a:effectLst/>
              <a:latin typeface="+mn-lt"/>
              <a:ea typeface="+mn-ea"/>
              <a:cs typeface="+mn-cs"/>
            </a:endParaRPr>
          </a:p>
          <a:p>
            <a:pPr defTabSz="940864">
              <a:defRPr/>
            </a:pPr>
            <a:r>
              <a:rPr lang="en-US" sz="1800" kern="1200" dirty="0">
                <a:solidFill>
                  <a:schemeClr val="tx1"/>
                </a:solidFill>
                <a:effectLst/>
                <a:latin typeface="+mn-lt"/>
                <a:ea typeface="+mn-ea"/>
                <a:cs typeface="+mn-cs"/>
              </a:rPr>
              <a:t>But better to see the fabric in action (click)</a:t>
            </a:r>
            <a:endParaRPr lang="en-US" sz="1700" dirty="0"/>
          </a:p>
          <a:p>
            <a:pPr defTabSz="940864">
              <a:defRPr/>
            </a:pPr>
            <a:endParaRPr lang="en-US" sz="1700" dirty="0"/>
          </a:p>
          <a:p>
            <a:endParaRPr lang="en-US" sz="1800" dirty="0"/>
          </a:p>
        </p:txBody>
      </p:sp>
      <p:sp>
        <p:nvSpPr>
          <p:cNvPr id="4" name="Slide Number Placeholder 3"/>
          <p:cNvSpPr>
            <a:spLocks noGrp="1"/>
          </p:cNvSpPr>
          <p:nvPr>
            <p:ph type="sldNum" sz="quarter" idx="10"/>
          </p:nvPr>
        </p:nvSpPr>
        <p:spPr/>
        <p:txBody>
          <a:bodyPr/>
          <a:lstStyle/>
          <a:p>
            <a:fld id="{B32B9A40-6220-4BC3-9B28-DCE01F117DD8}" type="slidenum">
              <a:rPr lang="en-US" smtClean="0"/>
              <a:t>24</a:t>
            </a:fld>
            <a:endParaRPr lang="en-US"/>
          </a:p>
        </p:txBody>
      </p:sp>
    </p:spTree>
    <p:extLst>
      <p:ext uri="{BB962C8B-B14F-4D97-AF65-F5344CB8AC3E}">
        <p14:creationId xmlns:p14="http://schemas.microsoft.com/office/powerpoint/2010/main" val="944398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Fortinet</a:t>
            </a:r>
            <a:r>
              <a:rPr lang="en-US" dirty="0"/>
              <a:t> Security Fabric is made possible by three foundational components:</a:t>
            </a:r>
          </a:p>
          <a:p>
            <a:r>
              <a:rPr lang="en-US" dirty="0"/>
              <a:t>1-</a:t>
            </a:r>
            <a:r>
              <a:rPr lang="en-US" baseline="0" dirty="0"/>
              <a:t> </a:t>
            </a:r>
            <a:r>
              <a:rPr lang="en-US" baseline="0" dirty="0" err="1"/>
              <a:t>FortiOS</a:t>
            </a:r>
            <a:r>
              <a:rPr lang="en-US" baseline="0" dirty="0"/>
              <a:t>, the operating system that contains the feature sets to support deployment anywhere in the network, with APIs and connectors that establish peer to peer information sharing and automation and orchestration capabilities for fast response.</a:t>
            </a:r>
          </a:p>
          <a:p>
            <a:r>
              <a:rPr lang="en-US" baseline="0" dirty="0"/>
              <a:t>2- </a:t>
            </a:r>
            <a:r>
              <a:rPr lang="en-US" baseline="0" dirty="0" err="1"/>
              <a:t>FortiGuard</a:t>
            </a:r>
            <a:r>
              <a:rPr lang="en-US" baseline="0" dirty="0"/>
              <a:t> Labs, the threat research team that delivers the real-time security intelligence to protect, detect and respond to the latest </a:t>
            </a:r>
            <a:r>
              <a:rPr lang="en-US" baseline="0" dirty="0" err="1"/>
              <a:t>cyberattacks</a:t>
            </a:r>
            <a:r>
              <a:rPr lang="en-US" baseline="0" dirty="0"/>
              <a:t>.</a:t>
            </a:r>
          </a:p>
          <a:p>
            <a:r>
              <a:rPr lang="en-US" baseline="0" dirty="0"/>
              <a:t>3- </a:t>
            </a:r>
            <a:r>
              <a:rPr lang="en-US" baseline="0" dirty="0" err="1"/>
              <a:t>Fortinet</a:t>
            </a:r>
            <a:r>
              <a:rPr lang="en-US" baseline="0" dirty="0"/>
              <a:t> Security Processors that accelerate the application of that security intelligence to production traffic with higher performance, lower latency and less space and power consumption in order to deploy anywhere.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32B9A40-6220-4BC3-9B28-DCE01F117DD8}" type="slidenum">
              <a:rPr lang="en-US" smtClean="0"/>
              <a:t>25</a:t>
            </a:fld>
            <a:endParaRPr lang="en-US"/>
          </a:p>
        </p:txBody>
      </p:sp>
    </p:spTree>
    <p:extLst>
      <p:ext uri="{BB962C8B-B14F-4D97-AF65-F5344CB8AC3E}">
        <p14:creationId xmlns:p14="http://schemas.microsoft.com/office/powerpoint/2010/main" val="1804075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 Id="rId3"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2.wdp"/><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9" y="0"/>
            <a:ext cx="12194575" cy="6862114"/>
          </a:xfrm>
          <a:prstGeom prst="rect">
            <a:avLst/>
          </a:prstGeom>
        </p:spPr>
      </p:pic>
      <p:sp>
        <p:nvSpPr>
          <p:cNvPr id="2" name="Title 1"/>
          <p:cNvSpPr>
            <a:spLocks noGrp="1"/>
          </p:cNvSpPr>
          <p:nvPr>
            <p:ph type="ctrTitle" hasCustomPrompt="1"/>
          </p:nvPr>
        </p:nvSpPr>
        <p:spPr>
          <a:xfrm>
            <a:off x="559412" y="2425615"/>
            <a:ext cx="10360501" cy="947817"/>
          </a:xfrm>
        </p:spPr>
        <p:txBody>
          <a:bodyPr lIns="0" bIns="0" anchor="b" anchorCtr="0"/>
          <a:lstStyle>
            <a:lvl1pPr>
              <a:defRPr sz="3700" b="1">
                <a:solidFill>
                  <a:srgbClr val="FFFFFF"/>
                </a:solidFill>
              </a:defRPr>
            </a:lvl1pPr>
          </a:lstStyle>
          <a:p>
            <a:r>
              <a:rPr lang="en-US" dirty="0"/>
              <a:t>Click To Edit Master Title Style</a:t>
            </a:r>
          </a:p>
        </p:txBody>
      </p:sp>
      <p:sp>
        <p:nvSpPr>
          <p:cNvPr id="3" name="Subtitle 2"/>
          <p:cNvSpPr>
            <a:spLocks noGrp="1"/>
          </p:cNvSpPr>
          <p:nvPr>
            <p:ph type="subTitle" idx="1" hasCustomPrompt="1"/>
          </p:nvPr>
        </p:nvSpPr>
        <p:spPr>
          <a:xfrm>
            <a:off x="559413" y="3508245"/>
            <a:ext cx="10373023" cy="498021"/>
          </a:xfrm>
        </p:spPr>
        <p:txBody>
          <a:bodyPr lIns="0" tIns="0"/>
          <a:lstStyle>
            <a:lvl1pPr marL="0" indent="0" algn="l">
              <a:buNone/>
              <a:defRPr sz="2700">
                <a:solidFill>
                  <a:srgbClr val="FFFFFF"/>
                </a:solidFill>
              </a:defRPr>
            </a:lvl1pPr>
            <a:lvl2pPr marL="457120" indent="0" algn="ctr">
              <a:buNone/>
              <a:defRPr>
                <a:solidFill>
                  <a:schemeClr val="tx1">
                    <a:tint val="75000"/>
                  </a:schemeClr>
                </a:solidFill>
              </a:defRPr>
            </a:lvl2pPr>
            <a:lvl3pPr marL="914240" indent="0" algn="ctr">
              <a:buNone/>
              <a:defRPr>
                <a:solidFill>
                  <a:schemeClr val="tx1">
                    <a:tint val="75000"/>
                  </a:schemeClr>
                </a:solidFill>
              </a:defRPr>
            </a:lvl3pPr>
            <a:lvl4pPr marL="1371360" indent="0" algn="ctr">
              <a:buNone/>
              <a:defRPr>
                <a:solidFill>
                  <a:schemeClr val="tx1">
                    <a:tint val="75000"/>
                  </a:schemeClr>
                </a:solidFill>
              </a:defRPr>
            </a:lvl4pPr>
            <a:lvl5pPr marL="1828480" indent="0" algn="ctr">
              <a:buNone/>
              <a:defRPr>
                <a:solidFill>
                  <a:schemeClr val="tx1">
                    <a:tint val="75000"/>
                  </a:schemeClr>
                </a:solidFill>
              </a:defRPr>
            </a:lvl5pPr>
            <a:lvl6pPr marL="2285600" indent="0" algn="ctr">
              <a:buNone/>
              <a:defRPr>
                <a:solidFill>
                  <a:schemeClr val="tx1">
                    <a:tint val="75000"/>
                  </a:schemeClr>
                </a:solidFill>
              </a:defRPr>
            </a:lvl6pPr>
            <a:lvl7pPr marL="2742720" indent="0" algn="ctr">
              <a:buNone/>
              <a:defRPr>
                <a:solidFill>
                  <a:schemeClr val="tx1">
                    <a:tint val="75000"/>
                  </a:schemeClr>
                </a:solidFill>
              </a:defRPr>
            </a:lvl7pPr>
            <a:lvl8pPr marL="3199840" indent="0" algn="ctr">
              <a:buNone/>
              <a:defRPr>
                <a:solidFill>
                  <a:schemeClr val="tx1">
                    <a:tint val="75000"/>
                  </a:schemeClr>
                </a:solidFill>
              </a:defRPr>
            </a:lvl8pPr>
            <a:lvl9pPr marL="3656960" indent="0" algn="ctr">
              <a:buNone/>
              <a:defRPr>
                <a:solidFill>
                  <a:schemeClr val="tx1">
                    <a:tint val="75000"/>
                  </a:schemeClr>
                </a:solidFill>
              </a:defRPr>
            </a:lvl9pPr>
          </a:lstStyle>
          <a:p>
            <a:r>
              <a:rPr lang="en-US" dirty="0"/>
              <a:t>Click To Edit Master Subtitle Style</a:t>
            </a:r>
          </a:p>
        </p:txBody>
      </p:sp>
      <p:sp>
        <p:nvSpPr>
          <p:cNvPr id="10" name="Text Placeholder 9"/>
          <p:cNvSpPr>
            <a:spLocks noGrp="1"/>
          </p:cNvSpPr>
          <p:nvPr>
            <p:ph type="body" sz="quarter" idx="10" hasCustomPrompt="1"/>
          </p:nvPr>
        </p:nvSpPr>
        <p:spPr>
          <a:xfrm>
            <a:off x="559412" y="4006267"/>
            <a:ext cx="10385895" cy="315881"/>
          </a:xfrm>
        </p:spPr>
        <p:txBody>
          <a:bodyPr lIns="0" tIns="0"/>
          <a:lstStyle>
            <a:lvl1pPr marL="0" indent="0">
              <a:buNone/>
              <a:defRPr sz="2100">
                <a:solidFill>
                  <a:srgbClr val="FFFFFF"/>
                </a:solidFill>
              </a:defRPr>
            </a:lvl1pPr>
          </a:lstStyle>
          <a:p>
            <a:pPr lvl="0"/>
            <a:r>
              <a:rPr lang="en-US" dirty="0"/>
              <a:t>Date</a:t>
            </a:r>
          </a:p>
        </p:txBody>
      </p:sp>
      <p:sp>
        <p:nvSpPr>
          <p:cNvPr id="4" name="TextBox 3"/>
          <p:cNvSpPr txBox="1"/>
          <p:nvPr userDrawn="1"/>
        </p:nvSpPr>
        <p:spPr>
          <a:xfrm>
            <a:off x="607109" y="6542690"/>
            <a:ext cx="3210658" cy="246221"/>
          </a:xfrm>
          <a:prstGeom prst="rect">
            <a:avLst/>
          </a:prstGeom>
          <a:noFill/>
        </p:spPr>
        <p:txBody>
          <a:bodyPr wrap="square" lIns="121899" tIns="60949" rIns="121899" bIns="60949" rtlCol="0">
            <a:spAutoFit/>
          </a:bodyPr>
          <a:lstStyle/>
          <a:p>
            <a:r>
              <a:rPr lang="en-US" sz="800" dirty="0">
                <a:solidFill>
                  <a:srgbClr val="FFFFFF"/>
                </a:solidFill>
              </a:rPr>
              <a:t>© Copyright Fortinet</a:t>
            </a:r>
            <a:r>
              <a:rPr lang="en-US" sz="800" baseline="0" dirty="0">
                <a:solidFill>
                  <a:srgbClr val="FFFFFF"/>
                </a:solidFill>
              </a:rPr>
              <a:t> Inc. All rights reserved.</a:t>
            </a:r>
            <a:r>
              <a:rPr lang="en-US" sz="800" dirty="0">
                <a:solidFill>
                  <a:srgbClr val="FFFFFF"/>
                </a:solidFill>
              </a:rPr>
              <a:t> </a:t>
            </a:r>
          </a:p>
        </p:txBody>
      </p:sp>
    </p:spTree>
    <p:extLst>
      <p:ext uri="{BB962C8B-B14F-4D97-AF65-F5344CB8AC3E}">
        <p14:creationId xmlns:p14="http://schemas.microsoft.com/office/powerpoint/2010/main" val="371175719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 y="0"/>
            <a:ext cx="12194573" cy="6862113"/>
          </a:xfrm>
          <a:prstGeom prst="rect">
            <a:avLst/>
          </a:prstGeom>
        </p:spPr>
      </p:pic>
      <p:sp>
        <p:nvSpPr>
          <p:cNvPr id="2" name="Title 1"/>
          <p:cNvSpPr>
            <a:spLocks noGrp="1"/>
          </p:cNvSpPr>
          <p:nvPr>
            <p:ph type="ctrTitle" hasCustomPrompt="1"/>
          </p:nvPr>
        </p:nvSpPr>
        <p:spPr>
          <a:xfrm>
            <a:off x="559412" y="2425615"/>
            <a:ext cx="10360501" cy="947817"/>
          </a:xfrm>
        </p:spPr>
        <p:txBody>
          <a:bodyPr lIns="0" bIns="0" anchor="b" anchorCtr="0"/>
          <a:lstStyle>
            <a:lvl1pPr>
              <a:defRPr sz="3700" b="1">
                <a:solidFill>
                  <a:srgbClr val="FFFFFF"/>
                </a:solidFill>
              </a:defRPr>
            </a:lvl1pPr>
          </a:lstStyle>
          <a:p>
            <a:r>
              <a:rPr lang="en-US" dirty="0"/>
              <a:t>Click To Edit Master Title Style</a:t>
            </a:r>
          </a:p>
        </p:txBody>
      </p:sp>
      <p:sp>
        <p:nvSpPr>
          <p:cNvPr id="3" name="Subtitle 2"/>
          <p:cNvSpPr>
            <a:spLocks noGrp="1"/>
          </p:cNvSpPr>
          <p:nvPr>
            <p:ph type="subTitle" idx="1" hasCustomPrompt="1"/>
          </p:nvPr>
        </p:nvSpPr>
        <p:spPr>
          <a:xfrm>
            <a:off x="559413" y="3508245"/>
            <a:ext cx="10373023" cy="498021"/>
          </a:xfrm>
        </p:spPr>
        <p:txBody>
          <a:bodyPr lIns="0" tIns="0"/>
          <a:lstStyle>
            <a:lvl1pPr marL="0" indent="0" algn="l">
              <a:buNone/>
              <a:defRPr sz="2700">
                <a:solidFill>
                  <a:srgbClr val="FFFFFF"/>
                </a:solidFill>
              </a:defRPr>
            </a:lvl1pPr>
            <a:lvl2pPr marL="457120" indent="0" algn="ctr">
              <a:buNone/>
              <a:defRPr>
                <a:solidFill>
                  <a:schemeClr val="tx1">
                    <a:tint val="75000"/>
                  </a:schemeClr>
                </a:solidFill>
              </a:defRPr>
            </a:lvl2pPr>
            <a:lvl3pPr marL="914240" indent="0" algn="ctr">
              <a:buNone/>
              <a:defRPr>
                <a:solidFill>
                  <a:schemeClr val="tx1">
                    <a:tint val="75000"/>
                  </a:schemeClr>
                </a:solidFill>
              </a:defRPr>
            </a:lvl3pPr>
            <a:lvl4pPr marL="1371360" indent="0" algn="ctr">
              <a:buNone/>
              <a:defRPr>
                <a:solidFill>
                  <a:schemeClr val="tx1">
                    <a:tint val="75000"/>
                  </a:schemeClr>
                </a:solidFill>
              </a:defRPr>
            </a:lvl4pPr>
            <a:lvl5pPr marL="1828480" indent="0" algn="ctr">
              <a:buNone/>
              <a:defRPr>
                <a:solidFill>
                  <a:schemeClr val="tx1">
                    <a:tint val="75000"/>
                  </a:schemeClr>
                </a:solidFill>
              </a:defRPr>
            </a:lvl5pPr>
            <a:lvl6pPr marL="2285600" indent="0" algn="ctr">
              <a:buNone/>
              <a:defRPr>
                <a:solidFill>
                  <a:schemeClr val="tx1">
                    <a:tint val="75000"/>
                  </a:schemeClr>
                </a:solidFill>
              </a:defRPr>
            </a:lvl6pPr>
            <a:lvl7pPr marL="2742720" indent="0" algn="ctr">
              <a:buNone/>
              <a:defRPr>
                <a:solidFill>
                  <a:schemeClr val="tx1">
                    <a:tint val="75000"/>
                  </a:schemeClr>
                </a:solidFill>
              </a:defRPr>
            </a:lvl7pPr>
            <a:lvl8pPr marL="3199840" indent="0" algn="ctr">
              <a:buNone/>
              <a:defRPr>
                <a:solidFill>
                  <a:schemeClr val="tx1">
                    <a:tint val="75000"/>
                  </a:schemeClr>
                </a:solidFill>
              </a:defRPr>
            </a:lvl8pPr>
            <a:lvl9pPr marL="3656960" indent="0" algn="ctr">
              <a:buNone/>
              <a:defRPr>
                <a:solidFill>
                  <a:schemeClr val="tx1">
                    <a:tint val="75000"/>
                  </a:schemeClr>
                </a:solidFill>
              </a:defRPr>
            </a:lvl9pPr>
          </a:lstStyle>
          <a:p>
            <a:r>
              <a:rPr lang="en-US" dirty="0"/>
              <a:t>Click To Edit Master Subtitle Style</a:t>
            </a:r>
          </a:p>
        </p:txBody>
      </p:sp>
      <p:sp>
        <p:nvSpPr>
          <p:cNvPr id="10" name="Text Placeholder 9"/>
          <p:cNvSpPr>
            <a:spLocks noGrp="1"/>
          </p:cNvSpPr>
          <p:nvPr>
            <p:ph type="body" sz="quarter" idx="10" hasCustomPrompt="1"/>
          </p:nvPr>
        </p:nvSpPr>
        <p:spPr>
          <a:xfrm>
            <a:off x="559412" y="4006267"/>
            <a:ext cx="10385895" cy="315881"/>
          </a:xfrm>
        </p:spPr>
        <p:txBody>
          <a:bodyPr lIns="0" tIns="0"/>
          <a:lstStyle>
            <a:lvl1pPr marL="0" indent="0">
              <a:buNone/>
              <a:defRPr sz="2100">
                <a:solidFill>
                  <a:srgbClr val="FFFFFF"/>
                </a:solidFill>
              </a:defRPr>
            </a:lvl1pPr>
          </a:lstStyle>
          <a:p>
            <a:pPr lvl="0"/>
            <a:r>
              <a:rPr lang="en-US" dirty="0"/>
              <a:t>Date</a:t>
            </a:r>
          </a:p>
        </p:txBody>
      </p:sp>
      <p:sp>
        <p:nvSpPr>
          <p:cNvPr id="4" name="TextBox 3"/>
          <p:cNvSpPr txBox="1"/>
          <p:nvPr userDrawn="1"/>
        </p:nvSpPr>
        <p:spPr>
          <a:xfrm>
            <a:off x="607109" y="6542690"/>
            <a:ext cx="3210658" cy="246221"/>
          </a:xfrm>
          <a:prstGeom prst="rect">
            <a:avLst/>
          </a:prstGeom>
          <a:noFill/>
        </p:spPr>
        <p:txBody>
          <a:bodyPr wrap="square" lIns="121899" tIns="60949" rIns="121899" bIns="60949" rtlCol="0">
            <a:spAutoFit/>
          </a:bodyPr>
          <a:lstStyle/>
          <a:p>
            <a:r>
              <a:rPr lang="en-US" sz="800" dirty="0">
                <a:solidFill>
                  <a:srgbClr val="FFFFFF"/>
                </a:solidFill>
              </a:rPr>
              <a:t>© Copyright Fortinet</a:t>
            </a:r>
            <a:r>
              <a:rPr lang="en-US" sz="800" baseline="0" dirty="0">
                <a:solidFill>
                  <a:srgbClr val="FFFFFF"/>
                </a:solidFill>
              </a:rPr>
              <a:t> Inc. All rights reserved.</a:t>
            </a:r>
            <a:r>
              <a:rPr lang="en-US" sz="800" dirty="0">
                <a:solidFill>
                  <a:srgbClr val="FFFFFF"/>
                </a:solidFill>
              </a:rPr>
              <a:t> </a:t>
            </a:r>
          </a:p>
        </p:txBody>
      </p:sp>
    </p:spTree>
    <p:extLst>
      <p:ext uri="{BB962C8B-B14F-4D97-AF65-F5344CB8AC3E}">
        <p14:creationId xmlns:p14="http://schemas.microsoft.com/office/powerpoint/2010/main" val="208813452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0" y="-1"/>
            <a:ext cx="12194573" cy="6862113"/>
          </a:xfrm>
          <a:prstGeom prst="rect">
            <a:avLst/>
          </a:prstGeom>
        </p:spPr>
      </p:pic>
      <p:sp>
        <p:nvSpPr>
          <p:cNvPr id="2" name="Title 1"/>
          <p:cNvSpPr>
            <a:spLocks noGrp="1"/>
          </p:cNvSpPr>
          <p:nvPr>
            <p:ph type="ctrTitle" hasCustomPrompt="1"/>
          </p:nvPr>
        </p:nvSpPr>
        <p:spPr>
          <a:xfrm>
            <a:off x="559412" y="2425615"/>
            <a:ext cx="10360501" cy="947817"/>
          </a:xfrm>
        </p:spPr>
        <p:txBody>
          <a:bodyPr lIns="0" bIns="0" anchor="b" anchorCtr="0"/>
          <a:lstStyle>
            <a:lvl1pPr>
              <a:defRPr sz="3700" b="1">
                <a:solidFill>
                  <a:srgbClr val="FFFFFF"/>
                </a:solidFill>
              </a:defRPr>
            </a:lvl1pPr>
          </a:lstStyle>
          <a:p>
            <a:r>
              <a:rPr lang="en-US" dirty="0"/>
              <a:t>Click To Edit Master Title Style</a:t>
            </a:r>
          </a:p>
        </p:txBody>
      </p:sp>
      <p:sp>
        <p:nvSpPr>
          <p:cNvPr id="3" name="Subtitle 2"/>
          <p:cNvSpPr>
            <a:spLocks noGrp="1"/>
          </p:cNvSpPr>
          <p:nvPr>
            <p:ph type="subTitle" idx="1" hasCustomPrompt="1"/>
          </p:nvPr>
        </p:nvSpPr>
        <p:spPr>
          <a:xfrm>
            <a:off x="559413" y="3508245"/>
            <a:ext cx="10373023" cy="498021"/>
          </a:xfrm>
        </p:spPr>
        <p:txBody>
          <a:bodyPr lIns="0" tIns="0"/>
          <a:lstStyle>
            <a:lvl1pPr marL="0" indent="0" algn="l">
              <a:buNone/>
              <a:defRPr sz="2700">
                <a:solidFill>
                  <a:srgbClr val="FFFFFF"/>
                </a:solidFill>
              </a:defRPr>
            </a:lvl1pPr>
            <a:lvl2pPr marL="457120" indent="0" algn="ctr">
              <a:buNone/>
              <a:defRPr>
                <a:solidFill>
                  <a:schemeClr val="tx1">
                    <a:tint val="75000"/>
                  </a:schemeClr>
                </a:solidFill>
              </a:defRPr>
            </a:lvl2pPr>
            <a:lvl3pPr marL="914240" indent="0" algn="ctr">
              <a:buNone/>
              <a:defRPr>
                <a:solidFill>
                  <a:schemeClr val="tx1">
                    <a:tint val="75000"/>
                  </a:schemeClr>
                </a:solidFill>
              </a:defRPr>
            </a:lvl3pPr>
            <a:lvl4pPr marL="1371360" indent="0" algn="ctr">
              <a:buNone/>
              <a:defRPr>
                <a:solidFill>
                  <a:schemeClr val="tx1">
                    <a:tint val="75000"/>
                  </a:schemeClr>
                </a:solidFill>
              </a:defRPr>
            </a:lvl4pPr>
            <a:lvl5pPr marL="1828480" indent="0" algn="ctr">
              <a:buNone/>
              <a:defRPr>
                <a:solidFill>
                  <a:schemeClr val="tx1">
                    <a:tint val="75000"/>
                  </a:schemeClr>
                </a:solidFill>
              </a:defRPr>
            </a:lvl5pPr>
            <a:lvl6pPr marL="2285600" indent="0" algn="ctr">
              <a:buNone/>
              <a:defRPr>
                <a:solidFill>
                  <a:schemeClr val="tx1">
                    <a:tint val="75000"/>
                  </a:schemeClr>
                </a:solidFill>
              </a:defRPr>
            </a:lvl6pPr>
            <a:lvl7pPr marL="2742720" indent="0" algn="ctr">
              <a:buNone/>
              <a:defRPr>
                <a:solidFill>
                  <a:schemeClr val="tx1">
                    <a:tint val="75000"/>
                  </a:schemeClr>
                </a:solidFill>
              </a:defRPr>
            </a:lvl7pPr>
            <a:lvl8pPr marL="3199840" indent="0" algn="ctr">
              <a:buNone/>
              <a:defRPr>
                <a:solidFill>
                  <a:schemeClr val="tx1">
                    <a:tint val="75000"/>
                  </a:schemeClr>
                </a:solidFill>
              </a:defRPr>
            </a:lvl8pPr>
            <a:lvl9pPr marL="3656960" indent="0" algn="ctr">
              <a:buNone/>
              <a:defRPr>
                <a:solidFill>
                  <a:schemeClr val="tx1">
                    <a:tint val="75000"/>
                  </a:schemeClr>
                </a:solidFill>
              </a:defRPr>
            </a:lvl9pPr>
          </a:lstStyle>
          <a:p>
            <a:r>
              <a:rPr lang="en-US" dirty="0"/>
              <a:t>Click To Edit Master Subtitle Style</a:t>
            </a:r>
          </a:p>
        </p:txBody>
      </p:sp>
      <p:sp>
        <p:nvSpPr>
          <p:cNvPr id="10" name="Text Placeholder 9"/>
          <p:cNvSpPr>
            <a:spLocks noGrp="1"/>
          </p:cNvSpPr>
          <p:nvPr>
            <p:ph type="body" sz="quarter" idx="10" hasCustomPrompt="1"/>
          </p:nvPr>
        </p:nvSpPr>
        <p:spPr>
          <a:xfrm>
            <a:off x="559412" y="4006267"/>
            <a:ext cx="10385895" cy="315881"/>
          </a:xfrm>
        </p:spPr>
        <p:txBody>
          <a:bodyPr lIns="0" tIns="0"/>
          <a:lstStyle>
            <a:lvl1pPr marL="0" indent="0">
              <a:buNone/>
              <a:defRPr sz="2100">
                <a:solidFill>
                  <a:srgbClr val="FFFFFF"/>
                </a:solidFill>
              </a:defRPr>
            </a:lvl1pPr>
          </a:lstStyle>
          <a:p>
            <a:pPr lvl="0"/>
            <a:r>
              <a:rPr lang="en-US" dirty="0"/>
              <a:t>Date</a:t>
            </a:r>
          </a:p>
        </p:txBody>
      </p:sp>
      <p:sp>
        <p:nvSpPr>
          <p:cNvPr id="4" name="TextBox 3"/>
          <p:cNvSpPr txBox="1"/>
          <p:nvPr userDrawn="1"/>
        </p:nvSpPr>
        <p:spPr>
          <a:xfrm>
            <a:off x="607109" y="6542690"/>
            <a:ext cx="3210658" cy="246221"/>
          </a:xfrm>
          <a:prstGeom prst="rect">
            <a:avLst/>
          </a:prstGeom>
          <a:noFill/>
        </p:spPr>
        <p:txBody>
          <a:bodyPr wrap="square" lIns="121899" tIns="60949" rIns="121899" bIns="60949" rtlCol="0">
            <a:spAutoFit/>
          </a:bodyPr>
          <a:lstStyle/>
          <a:p>
            <a:r>
              <a:rPr lang="en-US" sz="800" dirty="0">
                <a:solidFill>
                  <a:srgbClr val="FFFFFF"/>
                </a:solidFill>
              </a:rPr>
              <a:t>© Copyright Fortinet</a:t>
            </a:r>
            <a:r>
              <a:rPr lang="en-US" sz="800" baseline="0" dirty="0">
                <a:solidFill>
                  <a:srgbClr val="FFFFFF"/>
                </a:solidFill>
              </a:rPr>
              <a:t> Inc. All rights reserved.</a:t>
            </a:r>
            <a:r>
              <a:rPr lang="en-US" sz="800" dirty="0">
                <a:solidFill>
                  <a:srgbClr val="FFFFFF"/>
                </a:solidFill>
              </a:rPr>
              <a:t> </a:t>
            </a:r>
          </a:p>
        </p:txBody>
      </p:sp>
    </p:spTree>
    <p:extLst>
      <p:ext uri="{BB962C8B-B14F-4D97-AF65-F5344CB8AC3E}">
        <p14:creationId xmlns:p14="http://schemas.microsoft.com/office/powerpoint/2010/main" val="2088134527"/>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585"/>
            <a:ext cx="12198096" cy="6862116"/>
          </a:xfrm>
          <a:prstGeom prst="rect">
            <a:avLst/>
          </a:prstGeom>
        </p:spPr>
      </p:pic>
      <p:sp>
        <p:nvSpPr>
          <p:cNvPr id="2" name="Title 1"/>
          <p:cNvSpPr>
            <a:spLocks noGrp="1"/>
          </p:cNvSpPr>
          <p:nvPr>
            <p:ph type="title" hasCustomPrompt="1"/>
          </p:nvPr>
        </p:nvSpPr>
        <p:spPr>
          <a:xfrm>
            <a:off x="579371" y="1621629"/>
            <a:ext cx="10360501" cy="1202499"/>
          </a:xfrm>
        </p:spPr>
        <p:txBody>
          <a:bodyPr anchor="b" anchorCtr="0"/>
          <a:lstStyle>
            <a:lvl1pPr algn="l">
              <a:defRPr sz="4300" b="1" cap="none">
                <a:solidFill>
                  <a:schemeClr val="accent6"/>
                </a:solidFill>
              </a:defRPr>
            </a:lvl1pPr>
          </a:lstStyle>
          <a:p>
            <a:r>
              <a:rPr lang="en-US" dirty="0"/>
              <a:t>Section Title</a:t>
            </a:r>
          </a:p>
        </p:txBody>
      </p:sp>
      <p:sp>
        <p:nvSpPr>
          <p:cNvPr id="3" name="Text Placeholder 2"/>
          <p:cNvSpPr>
            <a:spLocks noGrp="1"/>
          </p:cNvSpPr>
          <p:nvPr>
            <p:ph type="body" idx="1" hasCustomPrompt="1"/>
          </p:nvPr>
        </p:nvSpPr>
        <p:spPr>
          <a:xfrm>
            <a:off x="579371" y="2884363"/>
            <a:ext cx="10360501" cy="2743200"/>
          </a:xfrm>
        </p:spPr>
        <p:txBody>
          <a:bodyPr anchor="t" anchorCtr="0"/>
          <a:lstStyle>
            <a:lvl1pPr marL="0" indent="0" algn="l">
              <a:buNone/>
              <a:defRPr sz="2700" baseline="0">
                <a:solidFill>
                  <a:schemeClr val="tx1"/>
                </a:solidFill>
              </a:defRPr>
            </a:lvl1pPr>
            <a:lvl2pPr marL="457120" indent="0">
              <a:buNone/>
              <a:defRPr sz="1800">
                <a:solidFill>
                  <a:schemeClr val="tx1">
                    <a:tint val="75000"/>
                  </a:schemeClr>
                </a:solidFill>
              </a:defRPr>
            </a:lvl2pPr>
            <a:lvl3pPr marL="914240" indent="0">
              <a:buNone/>
              <a:defRPr sz="1600">
                <a:solidFill>
                  <a:schemeClr val="tx1">
                    <a:tint val="75000"/>
                  </a:schemeClr>
                </a:solidFill>
              </a:defRPr>
            </a:lvl3pPr>
            <a:lvl4pPr marL="1371360" indent="0">
              <a:buNone/>
              <a:defRPr sz="1400">
                <a:solidFill>
                  <a:schemeClr val="tx1">
                    <a:tint val="75000"/>
                  </a:schemeClr>
                </a:solidFill>
              </a:defRPr>
            </a:lvl4pPr>
            <a:lvl5pPr marL="1828480" indent="0">
              <a:buNone/>
              <a:defRPr sz="1400">
                <a:solidFill>
                  <a:schemeClr val="tx1">
                    <a:tint val="75000"/>
                  </a:schemeClr>
                </a:solidFill>
              </a:defRPr>
            </a:lvl5pPr>
            <a:lvl6pPr marL="2285600" indent="0">
              <a:buNone/>
              <a:defRPr sz="1400">
                <a:solidFill>
                  <a:schemeClr val="tx1">
                    <a:tint val="75000"/>
                  </a:schemeClr>
                </a:solidFill>
              </a:defRPr>
            </a:lvl6pPr>
            <a:lvl7pPr marL="2742720" indent="0">
              <a:buNone/>
              <a:defRPr sz="1400">
                <a:solidFill>
                  <a:schemeClr val="tx1">
                    <a:tint val="75000"/>
                  </a:schemeClr>
                </a:solidFill>
              </a:defRPr>
            </a:lvl7pPr>
            <a:lvl8pPr marL="3199840" indent="0">
              <a:buNone/>
              <a:defRPr sz="1400">
                <a:solidFill>
                  <a:schemeClr val="tx1">
                    <a:tint val="75000"/>
                  </a:schemeClr>
                </a:solidFill>
              </a:defRPr>
            </a:lvl8pPr>
            <a:lvl9pPr marL="3656960" indent="0">
              <a:buNone/>
              <a:defRPr sz="14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315587732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584"/>
            <a:ext cx="12198096" cy="6862115"/>
          </a:xfrm>
          <a:prstGeom prst="rect">
            <a:avLst/>
          </a:prstGeom>
        </p:spPr>
      </p:pic>
      <p:sp>
        <p:nvSpPr>
          <p:cNvPr id="2" name="Title 1"/>
          <p:cNvSpPr>
            <a:spLocks noGrp="1"/>
          </p:cNvSpPr>
          <p:nvPr>
            <p:ph type="title" hasCustomPrompt="1"/>
          </p:nvPr>
        </p:nvSpPr>
        <p:spPr>
          <a:xfrm>
            <a:off x="579371" y="1621629"/>
            <a:ext cx="10360501" cy="1202499"/>
          </a:xfrm>
        </p:spPr>
        <p:txBody>
          <a:bodyPr anchor="b" anchorCtr="0"/>
          <a:lstStyle>
            <a:lvl1pPr algn="l">
              <a:defRPr sz="4300" b="1" cap="none">
                <a:solidFill>
                  <a:schemeClr val="accent6"/>
                </a:solidFill>
              </a:defRPr>
            </a:lvl1pPr>
          </a:lstStyle>
          <a:p>
            <a:r>
              <a:rPr lang="en-US" dirty="0"/>
              <a:t>Section Title</a:t>
            </a:r>
          </a:p>
        </p:txBody>
      </p:sp>
      <p:sp>
        <p:nvSpPr>
          <p:cNvPr id="3" name="Text Placeholder 2"/>
          <p:cNvSpPr>
            <a:spLocks noGrp="1"/>
          </p:cNvSpPr>
          <p:nvPr>
            <p:ph type="body" idx="1" hasCustomPrompt="1"/>
          </p:nvPr>
        </p:nvSpPr>
        <p:spPr>
          <a:xfrm>
            <a:off x="579371" y="2884363"/>
            <a:ext cx="10360501" cy="2743200"/>
          </a:xfrm>
        </p:spPr>
        <p:txBody>
          <a:bodyPr anchor="t" anchorCtr="0"/>
          <a:lstStyle>
            <a:lvl1pPr marL="0" indent="0" algn="l">
              <a:buNone/>
              <a:defRPr sz="2700" baseline="0">
                <a:solidFill>
                  <a:schemeClr val="tx1"/>
                </a:solidFill>
              </a:defRPr>
            </a:lvl1pPr>
            <a:lvl2pPr marL="457120" indent="0">
              <a:buNone/>
              <a:defRPr sz="1800">
                <a:solidFill>
                  <a:schemeClr val="tx1">
                    <a:tint val="75000"/>
                  </a:schemeClr>
                </a:solidFill>
              </a:defRPr>
            </a:lvl2pPr>
            <a:lvl3pPr marL="914240" indent="0">
              <a:buNone/>
              <a:defRPr sz="1600">
                <a:solidFill>
                  <a:schemeClr val="tx1">
                    <a:tint val="75000"/>
                  </a:schemeClr>
                </a:solidFill>
              </a:defRPr>
            </a:lvl3pPr>
            <a:lvl4pPr marL="1371360" indent="0">
              <a:buNone/>
              <a:defRPr sz="1400">
                <a:solidFill>
                  <a:schemeClr val="tx1">
                    <a:tint val="75000"/>
                  </a:schemeClr>
                </a:solidFill>
              </a:defRPr>
            </a:lvl4pPr>
            <a:lvl5pPr marL="1828480" indent="0">
              <a:buNone/>
              <a:defRPr sz="1400">
                <a:solidFill>
                  <a:schemeClr val="tx1">
                    <a:tint val="75000"/>
                  </a:schemeClr>
                </a:solidFill>
              </a:defRPr>
            </a:lvl5pPr>
            <a:lvl6pPr marL="2285600" indent="0">
              <a:buNone/>
              <a:defRPr sz="1400">
                <a:solidFill>
                  <a:schemeClr val="tx1">
                    <a:tint val="75000"/>
                  </a:schemeClr>
                </a:solidFill>
              </a:defRPr>
            </a:lvl6pPr>
            <a:lvl7pPr marL="2742720" indent="0">
              <a:buNone/>
              <a:defRPr sz="1400">
                <a:solidFill>
                  <a:schemeClr val="tx1">
                    <a:tint val="75000"/>
                  </a:schemeClr>
                </a:solidFill>
              </a:defRPr>
            </a:lvl7pPr>
            <a:lvl8pPr marL="3199840" indent="0">
              <a:buNone/>
              <a:defRPr sz="1400">
                <a:solidFill>
                  <a:schemeClr val="tx1">
                    <a:tint val="75000"/>
                  </a:schemeClr>
                </a:solidFill>
              </a:defRPr>
            </a:lvl8pPr>
            <a:lvl9pPr marL="3656960" indent="0">
              <a:buNone/>
              <a:defRPr sz="14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4223899442"/>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584"/>
            <a:ext cx="12198096" cy="6862115"/>
          </a:xfrm>
          <a:prstGeom prst="rect">
            <a:avLst/>
          </a:prstGeom>
        </p:spPr>
      </p:pic>
      <p:sp>
        <p:nvSpPr>
          <p:cNvPr id="2" name="Title 1"/>
          <p:cNvSpPr>
            <a:spLocks noGrp="1"/>
          </p:cNvSpPr>
          <p:nvPr>
            <p:ph type="title" hasCustomPrompt="1"/>
          </p:nvPr>
        </p:nvSpPr>
        <p:spPr>
          <a:xfrm>
            <a:off x="579371" y="1621629"/>
            <a:ext cx="10360501" cy="1202499"/>
          </a:xfrm>
        </p:spPr>
        <p:txBody>
          <a:bodyPr anchor="b" anchorCtr="0"/>
          <a:lstStyle>
            <a:lvl1pPr algn="l">
              <a:defRPr sz="4300" b="1" cap="none">
                <a:solidFill>
                  <a:schemeClr val="accent6"/>
                </a:solidFill>
              </a:defRPr>
            </a:lvl1pPr>
          </a:lstStyle>
          <a:p>
            <a:r>
              <a:rPr lang="en-US" dirty="0"/>
              <a:t>Section Title</a:t>
            </a:r>
          </a:p>
        </p:txBody>
      </p:sp>
      <p:sp>
        <p:nvSpPr>
          <p:cNvPr id="3" name="Text Placeholder 2"/>
          <p:cNvSpPr>
            <a:spLocks noGrp="1"/>
          </p:cNvSpPr>
          <p:nvPr>
            <p:ph type="body" idx="1" hasCustomPrompt="1"/>
          </p:nvPr>
        </p:nvSpPr>
        <p:spPr>
          <a:xfrm>
            <a:off x="579371" y="2884363"/>
            <a:ext cx="10360501" cy="2743200"/>
          </a:xfrm>
        </p:spPr>
        <p:txBody>
          <a:bodyPr anchor="t" anchorCtr="0"/>
          <a:lstStyle>
            <a:lvl1pPr marL="0" indent="0" algn="l">
              <a:buNone/>
              <a:defRPr sz="2700" baseline="0">
                <a:solidFill>
                  <a:schemeClr val="tx1"/>
                </a:solidFill>
              </a:defRPr>
            </a:lvl1pPr>
            <a:lvl2pPr marL="457120" indent="0">
              <a:buNone/>
              <a:defRPr sz="1800">
                <a:solidFill>
                  <a:schemeClr val="tx1">
                    <a:tint val="75000"/>
                  </a:schemeClr>
                </a:solidFill>
              </a:defRPr>
            </a:lvl2pPr>
            <a:lvl3pPr marL="914240" indent="0">
              <a:buNone/>
              <a:defRPr sz="1600">
                <a:solidFill>
                  <a:schemeClr val="tx1">
                    <a:tint val="75000"/>
                  </a:schemeClr>
                </a:solidFill>
              </a:defRPr>
            </a:lvl3pPr>
            <a:lvl4pPr marL="1371360" indent="0">
              <a:buNone/>
              <a:defRPr sz="1400">
                <a:solidFill>
                  <a:schemeClr val="tx1">
                    <a:tint val="75000"/>
                  </a:schemeClr>
                </a:solidFill>
              </a:defRPr>
            </a:lvl4pPr>
            <a:lvl5pPr marL="1828480" indent="0">
              <a:buNone/>
              <a:defRPr sz="1400">
                <a:solidFill>
                  <a:schemeClr val="tx1">
                    <a:tint val="75000"/>
                  </a:schemeClr>
                </a:solidFill>
              </a:defRPr>
            </a:lvl5pPr>
            <a:lvl6pPr marL="2285600" indent="0">
              <a:buNone/>
              <a:defRPr sz="1400">
                <a:solidFill>
                  <a:schemeClr val="tx1">
                    <a:tint val="75000"/>
                  </a:schemeClr>
                </a:solidFill>
              </a:defRPr>
            </a:lvl6pPr>
            <a:lvl7pPr marL="2742720" indent="0">
              <a:buNone/>
              <a:defRPr sz="1400">
                <a:solidFill>
                  <a:schemeClr val="tx1">
                    <a:tint val="75000"/>
                  </a:schemeClr>
                </a:solidFill>
              </a:defRPr>
            </a:lvl7pPr>
            <a:lvl8pPr marL="3199840" indent="0">
              <a:buNone/>
              <a:defRPr sz="1400">
                <a:solidFill>
                  <a:schemeClr val="tx1">
                    <a:tint val="75000"/>
                  </a:schemeClr>
                </a:solidFill>
              </a:defRPr>
            </a:lvl8pPr>
            <a:lvl9pPr marL="3656960" indent="0">
              <a:buNone/>
              <a:defRPr sz="14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422389944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42274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44044757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1554480"/>
            <a:ext cx="10835324" cy="4594784"/>
          </a:xfrm>
        </p:spPr>
        <p:txBody>
          <a:bodyPr/>
          <a:lstStyle>
            <a:lvl1pPr>
              <a:buClr>
                <a:schemeClr val="accent6"/>
              </a:buClr>
              <a:defRPr sz="2800"/>
            </a:lvl1pPr>
            <a:lvl2pPr>
              <a:buClr>
                <a:schemeClr val="accent6"/>
              </a:buClr>
              <a:defRPr sz="2400"/>
            </a:lvl2pPr>
            <a:lvl3pPr>
              <a:buClr>
                <a:schemeClr val="accent6"/>
              </a:buClr>
              <a:defRPr sz="2000"/>
            </a:lvl3pPr>
            <a:lvl4pPr>
              <a:buClr>
                <a:schemeClr val="accent6"/>
              </a:buClr>
              <a:defRPr sz="1800"/>
            </a:lvl4pPr>
            <a:lvl5pPr>
              <a:buClr>
                <a:schemeClr val="accent6"/>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1"/>
          <p:cNvSpPr>
            <a:spLocks noGrp="1"/>
          </p:cNvSpPr>
          <p:nvPr>
            <p:ph type="title" hasCustomPrompt="1"/>
          </p:nvPr>
        </p:nvSpPr>
        <p:spPr>
          <a:xfrm>
            <a:off x="609441" y="88150"/>
            <a:ext cx="10835325" cy="729997"/>
          </a:xfrm>
        </p:spPr>
        <p:txBody>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403317257"/>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532178" y="1554479"/>
            <a:ext cx="2912588" cy="4594783"/>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hasCustomPrompt="1"/>
          </p:nvPr>
        </p:nvSpPr>
        <p:spPr>
          <a:xfrm>
            <a:off x="609441" y="88150"/>
            <a:ext cx="10835325" cy="729997"/>
          </a:xfrm>
        </p:spPr>
        <p:txBody>
          <a:bodyPr>
            <a:normAutofit/>
          </a:bodyPr>
          <a:lstStyle/>
          <a:p>
            <a:r>
              <a:rPr lang="en-US" dirty="0"/>
              <a:t>Click To Edit Master Title Style</a:t>
            </a:r>
          </a:p>
        </p:txBody>
      </p:sp>
      <p:sp>
        <p:nvSpPr>
          <p:cNvPr id="7" name="Content Placeholder 2"/>
          <p:cNvSpPr>
            <a:spLocks noGrp="1"/>
          </p:cNvSpPr>
          <p:nvPr>
            <p:ph idx="10"/>
          </p:nvPr>
        </p:nvSpPr>
        <p:spPr>
          <a:xfrm>
            <a:off x="609443" y="1554480"/>
            <a:ext cx="7618014" cy="4594784"/>
          </a:xfrm>
        </p:spPr>
        <p:txBody>
          <a:bodyPr>
            <a:normAutofit/>
          </a:bodyPr>
          <a:lstStyle>
            <a:lvl1pPr>
              <a:buClr>
                <a:schemeClr val="accent6"/>
              </a:buClr>
              <a:defRPr sz="2800"/>
            </a:lvl1pPr>
            <a:lvl2pPr>
              <a:buClr>
                <a:schemeClr val="accent6"/>
              </a:buClr>
              <a:defRPr sz="2400"/>
            </a:lvl2pPr>
            <a:lvl3pPr>
              <a:buClr>
                <a:schemeClr val="accent6"/>
              </a:buClr>
              <a:defRPr sz="2000"/>
            </a:lvl3pPr>
            <a:lvl4pPr>
              <a:buClr>
                <a:schemeClr val="accent6"/>
              </a:buClr>
              <a:defRPr sz="1800"/>
            </a:lvl4pPr>
            <a:lvl5pPr>
              <a:buClr>
                <a:schemeClr val="accent6"/>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84199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Subtitle">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532178" y="1554479"/>
            <a:ext cx="2912588" cy="4594783"/>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hasCustomPrompt="1"/>
          </p:nvPr>
        </p:nvSpPr>
        <p:spPr>
          <a:xfrm>
            <a:off x="609441" y="88150"/>
            <a:ext cx="10835325" cy="729997"/>
          </a:xfrm>
        </p:spPr>
        <p:txBody>
          <a:bodyPr>
            <a:normAutofit/>
          </a:bodyPr>
          <a:lstStyle/>
          <a:p>
            <a:r>
              <a:rPr lang="en-US" dirty="0"/>
              <a:t>Click To Edit Master Title Style</a:t>
            </a:r>
          </a:p>
        </p:txBody>
      </p:sp>
      <p:sp>
        <p:nvSpPr>
          <p:cNvPr id="6" name="Text Placeholder 7"/>
          <p:cNvSpPr>
            <a:spLocks noGrp="1"/>
          </p:cNvSpPr>
          <p:nvPr>
            <p:ph type="body" sz="quarter" idx="13" hasCustomPrompt="1"/>
          </p:nvPr>
        </p:nvSpPr>
        <p:spPr>
          <a:xfrm>
            <a:off x="609441" y="791679"/>
            <a:ext cx="10835325" cy="369332"/>
          </a:xfrm>
        </p:spPr>
        <p:txBody>
          <a:bodyPr vert="horz" lIns="121899" tIns="0" rIns="121899" bIns="0" rtlCol="0">
            <a:normAutofit/>
          </a:bodyPr>
          <a:lstStyle>
            <a:lvl1pPr marL="0" indent="0">
              <a:buNone/>
              <a:defRPr lang="en-US" sz="2400" dirty="0">
                <a:solidFill>
                  <a:schemeClr val="accent6"/>
                </a:solidFill>
              </a:defRPr>
            </a:lvl1pPr>
          </a:lstStyle>
          <a:p>
            <a:pPr marL="234910" lvl="0" indent="-234910">
              <a:spcBef>
                <a:spcPts val="0"/>
              </a:spcBef>
            </a:pPr>
            <a:r>
              <a:rPr lang="en-US" dirty="0"/>
              <a:t>Click To Add Subtitle</a:t>
            </a:r>
          </a:p>
        </p:txBody>
      </p:sp>
      <p:sp>
        <p:nvSpPr>
          <p:cNvPr id="7" name="Content Placeholder 2"/>
          <p:cNvSpPr>
            <a:spLocks noGrp="1"/>
          </p:cNvSpPr>
          <p:nvPr>
            <p:ph idx="10"/>
          </p:nvPr>
        </p:nvSpPr>
        <p:spPr>
          <a:xfrm>
            <a:off x="609443" y="1554480"/>
            <a:ext cx="7618014" cy="4594784"/>
          </a:xfrm>
        </p:spPr>
        <p:txBody>
          <a:bodyPr>
            <a:normAutofit/>
          </a:bodyPr>
          <a:lstStyle>
            <a:lvl1pPr>
              <a:buClr>
                <a:schemeClr val="accent6"/>
              </a:buClr>
              <a:defRPr sz="2800"/>
            </a:lvl1pPr>
            <a:lvl2pPr>
              <a:buClr>
                <a:schemeClr val="accent6"/>
              </a:buClr>
              <a:defRPr sz="2400"/>
            </a:lvl2pPr>
            <a:lvl3pPr>
              <a:buClr>
                <a:schemeClr val="accent6"/>
              </a:buClr>
              <a:defRPr sz="2000"/>
            </a:lvl3pPr>
            <a:lvl4pPr>
              <a:buClr>
                <a:schemeClr val="accent6"/>
              </a:buClr>
              <a:defRPr sz="1800"/>
            </a:lvl4pPr>
            <a:lvl5pPr>
              <a:buClr>
                <a:schemeClr val="accent6"/>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0992820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bullet caption">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9441" y="88150"/>
            <a:ext cx="10835325" cy="729997"/>
          </a:xfrm>
        </p:spPr>
        <p:txBody>
          <a:bodyPr/>
          <a:lstStyle/>
          <a:p>
            <a:r>
              <a:rPr lang="en-US" dirty="0"/>
              <a:t>Click To Edit Master Title Style</a:t>
            </a:r>
          </a:p>
        </p:txBody>
      </p:sp>
      <p:sp>
        <p:nvSpPr>
          <p:cNvPr id="6" name="Content Placeholder 2"/>
          <p:cNvSpPr>
            <a:spLocks noGrp="1"/>
          </p:cNvSpPr>
          <p:nvPr>
            <p:ph idx="10"/>
          </p:nvPr>
        </p:nvSpPr>
        <p:spPr>
          <a:xfrm>
            <a:off x="609443" y="1554480"/>
            <a:ext cx="7618014" cy="4594784"/>
          </a:xfrm>
        </p:spPr>
        <p:txBody>
          <a:bodyPr/>
          <a:lstStyle>
            <a:lvl1pPr>
              <a:buClr>
                <a:schemeClr val="accent6"/>
              </a:buClr>
              <a:defRPr sz="2800"/>
            </a:lvl1pPr>
            <a:lvl2pPr>
              <a:buClr>
                <a:schemeClr val="accent6"/>
              </a:buClr>
              <a:defRPr sz="2400"/>
            </a:lvl2pPr>
            <a:lvl3pPr>
              <a:buClr>
                <a:schemeClr val="accent6"/>
              </a:buClr>
              <a:defRPr sz="2000"/>
            </a:lvl3pPr>
            <a:lvl4pPr>
              <a:buClr>
                <a:schemeClr val="accent6"/>
              </a:buClr>
              <a:defRPr sz="1800"/>
            </a:lvl4pPr>
            <a:lvl5pPr>
              <a:buClr>
                <a:schemeClr val="accent6"/>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idx="15"/>
          </p:nvPr>
        </p:nvSpPr>
        <p:spPr>
          <a:xfrm>
            <a:off x="8532178" y="1554479"/>
            <a:ext cx="2912588"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7169507"/>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bullet caption, Subtitl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9441" y="88150"/>
            <a:ext cx="10835325" cy="729997"/>
          </a:xfrm>
        </p:spPr>
        <p:txBody>
          <a:bodyPr>
            <a:normAutofit/>
          </a:bodyPr>
          <a:lstStyle/>
          <a:p>
            <a:r>
              <a:rPr lang="en-US" dirty="0"/>
              <a:t>Click To Edit Master Title Style</a:t>
            </a:r>
          </a:p>
        </p:txBody>
      </p:sp>
      <p:sp>
        <p:nvSpPr>
          <p:cNvPr id="6" name="Text Placeholder 7"/>
          <p:cNvSpPr>
            <a:spLocks noGrp="1"/>
          </p:cNvSpPr>
          <p:nvPr>
            <p:ph type="body" sz="quarter" idx="13" hasCustomPrompt="1"/>
          </p:nvPr>
        </p:nvSpPr>
        <p:spPr>
          <a:xfrm>
            <a:off x="609441" y="791679"/>
            <a:ext cx="10835325" cy="369332"/>
          </a:xfrm>
        </p:spPr>
        <p:txBody>
          <a:bodyPr vert="horz" lIns="121899" tIns="0" rIns="121899" bIns="0" rtlCol="0">
            <a:normAutofit/>
          </a:bodyPr>
          <a:lstStyle>
            <a:lvl1pPr marL="0" indent="0">
              <a:buNone/>
              <a:defRPr lang="en-US" sz="2400" dirty="0">
                <a:solidFill>
                  <a:schemeClr val="accent6"/>
                </a:solidFill>
              </a:defRPr>
            </a:lvl1pPr>
          </a:lstStyle>
          <a:p>
            <a:pPr marL="234910" lvl="0" indent="-234910">
              <a:spcBef>
                <a:spcPts val="0"/>
              </a:spcBef>
            </a:pPr>
            <a:r>
              <a:rPr lang="en-US" dirty="0"/>
              <a:t>Click To Add Subtitle</a:t>
            </a:r>
          </a:p>
        </p:txBody>
      </p:sp>
      <p:sp>
        <p:nvSpPr>
          <p:cNvPr id="9" name="Content Placeholder 2"/>
          <p:cNvSpPr>
            <a:spLocks noGrp="1"/>
          </p:cNvSpPr>
          <p:nvPr>
            <p:ph idx="10"/>
          </p:nvPr>
        </p:nvSpPr>
        <p:spPr>
          <a:xfrm>
            <a:off x="609443" y="1554480"/>
            <a:ext cx="7618014" cy="4594784"/>
          </a:xfrm>
        </p:spPr>
        <p:txBody>
          <a:bodyPr>
            <a:normAutofit/>
          </a:bodyPr>
          <a:lstStyle>
            <a:lvl1pPr>
              <a:buClr>
                <a:schemeClr val="accent6"/>
              </a:buClr>
              <a:defRPr sz="2800"/>
            </a:lvl1pPr>
            <a:lvl2pPr>
              <a:buClr>
                <a:schemeClr val="accent6"/>
              </a:buClr>
              <a:defRPr sz="2400"/>
            </a:lvl2pPr>
            <a:lvl3pPr>
              <a:buClr>
                <a:schemeClr val="accent6"/>
              </a:buClr>
              <a:defRPr sz="2000"/>
            </a:lvl3pPr>
            <a:lvl4pPr>
              <a:buClr>
                <a:schemeClr val="accent6"/>
              </a:buClr>
              <a:defRPr sz="1800"/>
            </a:lvl4pPr>
            <a:lvl5pPr>
              <a:buClr>
                <a:schemeClr val="accent6"/>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idx="15"/>
          </p:nvPr>
        </p:nvSpPr>
        <p:spPr>
          <a:xfrm>
            <a:off x="8532178" y="1554479"/>
            <a:ext cx="2912588" cy="4594783"/>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0923357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5" name="Content Placeholder 2"/>
          <p:cNvSpPr>
            <a:spLocks noGrp="1"/>
          </p:cNvSpPr>
          <p:nvPr>
            <p:ph idx="15"/>
          </p:nvPr>
        </p:nvSpPr>
        <p:spPr>
          <a:xfrm>
            <a:off x="6195986" y="1554479"/>
            <a:ext cx="5248780"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idx="16"/>
          </p:nvPr>
        </p:nvSpPr>
        <p:spPr>
          <a:xfrm>
            <a:off x="609441" y="1554479"/>
            <a:ext cx="5248780"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2884699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6" name="Text Placeholder 2"/>
          <p:cNvSpPr>
            <a:spLocks noGrp="1"/>
          </p:cNvSpPr>
          <p:nvPr>
            <p:ph type="body" idx="11" hasCustomPrompt="1"/>
          </p:nvPr>
        </p:nvSpPr>
        <p:spPr>
          <a:xfrm>
            <a:off x="609441" y="1378226"/>
            <a:ext cx="5248780" cy="618214"/>
          </a:xfrm>
        </p:spPr>
        <p:txBody>
          <a:bodyPr anchor="b" anchorCtr="0">
            <a:normAutofit/>
          </a:bodyPr>
          <a:lstStyle>
            <a:lvl1pPr marL="0" indent="0">
              <a:spcBef>
                <a:spcPts val="0"/>
              </a:spcBef>
              <a:buNone/>
              <a:defRPr sz="2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Heading</a:t>
            </a:r>
          </a:p>
        </p:txBody>
      </p:sp>
      <p:sp>
        <p:nvSpPr>
          <p:cNvPr id="7" name="Text Placeholder 4"/>
          <p:cNvSpPr>
            <a:spLocks noGrp="1"/>
          </p:cNvSpPr>
          <p:nvPr>
            <p:ph type="body" sz="quarter" idx="3" hasCustomPrompt="1"/>
          </p:nvPr>
        </p:nvSpPr>
        <p:spPr>
          <a:xfrm>
            <a:off x="6195986" y="1378226"/>
            <a:ext cx="5248780" cy="618214"/>
          </a:xfrm>
        </p:spPr>
        <p:txBody>
          <a:bodyPr anchor="b" anchorCtr="0">
            <a:normAutofit/>
          </a:bodyPr>
          <a:lstStyle>
            <a:lvl1pPr marL="0" indent="0">
              <a:spcBef>
                <a:spcPts val="0"/>
              </a:spcBef>
              <a:buNone/>
              <a:defRPr sz="2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Heading</a:t>
            </a:r>
          </a:p>
        </p:txBody>
      </p:sp>
      <p:sp>
        <p:nvSpPr>
          <p:cNvPr id="8" name="Content Placeholder 2"/>
          <p:cNvSpPr>
            <a:spLocks noGrp="1"/>
          </p:cNvSpPr>
          <p:nvPr>
            <p:ph idx="15"/>
          </p:nvPr>
        </p:nvSpPr>
        <p:spPr>
          <a:xfrm>
            <a:off x="6195986" y="2103120"/>
            <a:ext cx="5248780"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6"/>
          </p:nvPr>
        </p:nvSpPr>
        <p:spPr>
          <a:xfrm>
            <a:off x="609441" y="2103120"/>
            <a:ext cx="5248780"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89712613"/>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heading,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9" name="Text Placeholder 7"/>
          <p:cNvSpPr>
            <a:spLocks noGrp="1"/>
          </p:cNvSpPr>
          <p:nvPr>
            <p:ph type="body" sz="quarter" idx="13" hasCustomPrompt="1"/>
          </p:nvPr>
        </p:nvSpPr>
        <p:spPr>
          <a:xfrm>
            <a:off x="609441" y="791679"/>
            <a:ext cx="10835325" cy="369332"/>
          </a:xfrm>
        </p:spPr>
        <p:txBody>
          <a:bodyPr vert="horz" lIns="121899" tIns="0" rIns="121899" bIns="0" rtlCol="0">
            <a:normAutofit/>
          </a:bodyPr>
          <a:lstStyle>
            <a:lvl1pPr marL="0" indent="0">
              <a:buClr>
                <a:schemeClr val="accent6"/>
              </a:buClr>
              <a:buFont typeface="Arial" panose="020B0604020202020204" pitchFamily="34" charset="0"/>
              <a:buNone/>
              <a:defRPr lang="en-US" sz="2400" dirty="0">
                <a:solidFill>
                  <a:schemeClr val="accent6"/>
                </a:solidFill>
              </a:defRPr>
            </a:lvl1pPr>
          </a:lstStyle>
          <a:p>
            <a:pPr marL="234910" lvl="0" indent="-234910">
              <a:spcBef>
                <a:spcPts val="0"/>
              </a:spcBef>
            </a:pPr>
            <a:r>
              <a:rPr lang="en-US" dirty="0"/>
              <a:t>Click To Add Subtitle</a:t>
            </a:r>
          </a:p>
        </p:txBody>
      </p:sp>
      <p:sp>
        <p:nvSpPr>
          <p:cNvPr id="8" name="Text Placeholder 2"/>
          <p:cNvSpPr>
            <a:spLocks noGrp="1"/>
          </p:cNvSpPr>
          <p:nvPr>
            <p:ph type="body" idx="11" hasCustomPrompt="1"/>
          </p:nvPr>
        </p:nvSpPr>
        <p:spPr>
          <a:xfrm>
            <a:off x="609441" y="1378226"/>
            <a:ext cx="5248780" cy="618214"/>
          </a:xfrm>
        </p:spPr>
        <p:txBody>
          <a:bodyPr anchor="b" anchorCtr="0">
            <a:normAutofit/>
          </a:bodyPr>
          <a:lstStyle>
            <a:lvl1pPr marL="0" indent="0">
              <a:spcBef>
                <a:spcPts val="0"/>
              </a:spcBef>
              <a:buNone/>
              <a:defRPr sz="2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Heading</a:t>
            </a:r>
          </a:p>
        </p:txBody>
      </p:sp>
      <p:sp>
        <p:nvSpPr>
          <p:cNvPr id="14" name="Text Placeholder 4"/>
          <p:cNvSpPr>
            <a:spLocks noGrp="1"/>
          </p:cNvSpPr>
          <p:nvPr>
            <p:ph type="body" sz="quarter" idx="3" hasCustomPrompt="1"/>
          </p:nvPr>
        </p:nvSpPr>
        <p:spPr>
          <a:xfrm>
            <a:off x="6195986" y="1378226"/>
            <a:ext cx="5248780" cy="618214"/>
          </a:xfrm>
        </p:spPr>
        <p:txBody>
          <a:bodyPr anchor="b" anchorCtr="0">
            <a:normAutofit/>
          </a:bodyPr>
          <a:lstStyle>
            <a:lvl1pPr marL="0" indent="0">
              <a:spcBef>
                <a:spcPts val="0"/>
              </a:spcBef>
              <a:buNone/>
              <a:defRPr sz="2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Heading</a:t>
            </a:r>
          </a:p>
        </p:txBody>
      </p:sp>
      <p:sp>
        <p:nvSpPr>
          <p:cNvPr id="15" name="Content Placeholder 2"/>
          <p:cNvSpPr>
            <a:spLocks noGrp="1"/>
          </p:cNvSpPr>
          <p:nvPr>
            <p:ph idx="15"/>
          </p:nvPr>
        </p:nvSpPr>
        <p:spPr>
          <a:xfrm>
            <a:off x="6195986" y="2103120"/>
            <a:ext cx="5248780"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6"/>
          </p:nvPr>
        </p:nvSpPr>
        <p:spPr>
          <a:xfrm>
            <a:off x="609441" y="2103120"/>
            <a:ext cx="5248780"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03985390"/>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7" name="Content Placeholder 2"/>
          <p:cNvSpPr>
            <a:spLocks noGrp="1"/>
          </p:cNvSpPr>
          <p:nvPr>
            <p:ph idx="15"/>
          </p:nvPr>
        </p:nvSpPr>
        <p:spPr>
          <a:xfrm>
            <a:off x="8031894" y="1554479"/>
            <a:ext cx="3412871"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7"/>
          </p:nvPr>
        </p:nvSpPr>
        <p:spPr>
          <a:xfrm>
            <a:off x="4320668" y="1554479"/>
            <a:ext cx="3412871"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idx="18"/>
          </p:nvPr>
        </p:nvSpPr>
        <p:spPr>
          <a:xfrm>
            <a:off x="609440" y="1554479"/>
            <a:ext cx="3412871" cy="4594783"/>
          </a:xfrm>
        </p:spPr>
        <p:txBody>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77112732"/>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6" name="Text Placeholder 2"/>
          <p:cNvSpPr>
            <a:spLocks noGrp="1"/>
          </p:cNvSpPr>
          <p:nvPr>
            <p:ph type="body" idx="11" hasCustomPrompt="1"/>
          </p:nvPr>
        </p:nvSpPr>
        <p:spPr>
          <a:xfrm>
            <a:off x="609441"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7" name="Text Placeholder 2"/>
          <p:cNvSpPr>
            <a:spLocks noGrp="1"/>
          </p:cNvSpPr>
          <p:nvPr>
            <p:ph type="body" idx="17" hasCustomPrompt="1"/>
          </p:nvPr>
        </p:nvSpPr>
        <p:spPr>
          <a:xfrm>
            <a:off x="4320668"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9" name="Text Placeholder 2"/>
          <p:cNvSpPr>
            <a:spLocks noGrp="1"/>
          </p:cNvSpPr>
          <p:nvPr>
            <p:ph type="body" idx="18" hasCustomPrompt="1"/>
          </p:nvPr>
        </p:nvSpPr>
        <p:spPr>
          <a:xfrm>
            <a:off x="8031895"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10" name="Content Placeholder 2"/>
          <p:cNvSpPr>
            <a:spLocks noGrp="1"/>
          </p:cNvSpPr>
          <p:nvPr>
            <p:ph idx="15"/>
          </p:nvPr>
        </p:nvSpPr>
        <p:spPr>
          <a:xfrm>
            <a:off x="8031894"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9"/>
          </p:nvPr>
        </p:nvSpPr>
        <p:spPr>
          <a:xfrm>
            <a:off x="4320668"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2"/>
          <p:cNvSpPr>
            <a:spLocks noGrp="1"/>
          </p:cNvSpPr>
          <p:nvPr>
            <p:ph idx="20"/>
          </p:nvPr>
        </p:nvSpPr>
        <p:spPr>
          <a:xfrm>
            <a:off x="609440"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77767169"/>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heading,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10" name="Text Placeholder 7"/>
          <p:cNvSpPr>
            <a:spLocks noGrp="1"/>
          </p:cNvSpPr>
          <p:nvPr>
            <p:ph type="body" sz="quarter" idx="13" hasCustomPrompt="1"/>
          </p:nvPr>
        </p:nvSpPr>
        <p:spPr>
          <a:xfrm>
            <a:off x="609441" y="791679"/>
            <a:ext cx="10835325" cy="369332"/>
          </a:xfrm>
        </p:spPr>
        <p:txBody>
          <a:bodyPr vert="horz" lIns="121899" tIns="0" rIns="121899" bIns="0" rtlCol="0">
            <a:normAutofit/>
          </a:bodyPr>
          <a:lstStyle>
            <a:lvl1pPr marL="0" indent="0">
              <a:buNone/>
              <a:defRPr lang="en-US" sz="2400" dirty="0">
                <a:solidFill>
                  <a:schemeClr val="accent6"/>
                </a:solidFill>
              </a:defRPr>
            </a:lvl1pPr>
          </a:lstStyle>
          <a:p>
            <a:pPr marL="234910" lvl="0" indent="-234910">
              <a:spcBef>
                <a:spcPts val="0"/>
              </a:spcBef>
            </a:pPr>
            <a:r>
              <a:rPr lang="en-US" dirty="0"/>
              <a:t>Click To Add Subtitle</a:t>
            </a:r>
          </a:p>
        </p:txBody>
      </p:sp>
      <p:sp>
        <p:nvSpPr>
          <p:cNvPr id="11" name="Text Placeholder 2"/>
          <p:cNvSpPr>
            <a:spLocks noGrp="1"/>
          </p:cNvSpPr>
          <p:nvPr>
            <p:ph type="body" idx="11" hasCustomPrompt="1"/>
          </p:nvPr>
        </p:nvSpPr>
        <p:spPr>
          <a:xfrm>
            <a:off x="609441"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18" name="Text Placeholder 2"/>
          <p:cNvSpPr>
            <a:spLocks noGrp="1"/>
          </p:cNvSpPr>
          <p:nvPr>
            <p:ph type="body" idx="17" hasCustomPrompt="1"/>
          </p:nvPr>
        </p:nvSpPr>
        <p:spPr>
          <a:xfrm>
            <a:off x="4320668"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19" name="Text Placeholder 2"/>
          <p:cNvSpPr>
            <a:spLocks noGrp="1"/>
          </p:cNvSpPr>
          <p:nvPr>
            <p:ph type="body" idx="18" hasCustomPrompt="1"/>
          </p:nvPr>
        </p:nvSpPr>
        <p:spPr>
          <a:xfrm>
            <a:off x="8031895" y="1378226"/>
            <a:ext cx="3412871" cy="618214"/>
          </a:xfrm>
        </p:spPr>
        <p:txBody>
          <a:bodyPr vert="horz" lIns="121899" tIns="60949" rIns="121899" bIns="60949" rtlCol="0" anchor="b" anchorCtr="0">
            <a:normAutofit/>
          </a:bodyPr>
          <a:lstStyle>
            <a:lvl1pPr marL="0" indent="0">
              <a:buNone/>
              <a:defRPr lang="en-US" sz="2200" b="1" dirty="0" smtClean="0"/>
            </a:lvl1pPr>
          </a:lstStyle>
          <a:p>
            <a:pPr marL="234910" lvl="0" indent="-234910">
              <a:spcBef>
                <a:spcPts val="0"/>
              </a:spcBef>
            </a:pPr>
            <a:r>
              <a:rPr lang="en-US" dirty="0"/>
              <a:t>Click To Add Heading</a:t>
            </a:r>
          </a:p>
        </p:txBody>
      </p:sp>
      <p:sp>
        <p:nvSpPr>
          <p:cNvPr id="20" name="Content Placeholder 2"/>
          <p:cNvSpPr>
            <a:spLocks noGrp="1"/>
          </p:cNvSpPr>
          <p:nvPr>
            <p:ph idx="15"/>
          </p:nvPr>
        </p:nvSpPr>
        <p:spPr>
          <a:xfrm>
            <a:off x="8031894"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Content Placeholder 2"/>
          <p:cNvSpPr>
            <a:spLocks noGrp="1"/>
          </p:cNvSpPr>
          <p:nvPr>
            <p:ph idx="19"/>
          </p:nvPr>
        </p:nvSpPr>
        <p:spPr>
          <a:xfrm>
            <a:off x="4320668"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Content Placeholder 2"/>
          <p:cNvSpPr>
            <a:spLocks noGrp="1"/>
          </p:cNvSpPr>
          <p:nvPr>
            <p:ph idx="20"/>
          </p:nvPr>
        </p:nvSpPr>
        <p:spPr>
          <a:xfrm>
            <a:off x="609440" y="2103120"/>
            <a:ext cx="3412871" cy="4046142"/>
          </a:xfrm>
        </p:spPr>
        <p:txBody>
          <a:bodyPr>
            <a:normAutofit/>
          </a:bodyPr>
          <a:lstStyle>
            <a:lvl1pPr>
              <a:buClr>
                <a:schemeClr val="accent6"/>
              </a:buClr>
              <a:defRPr sz="2200"/>
            </a:lvl1pPr>
            <a:lvl2pPr>
              <a:buClr>
                <a:schemeClr val="accent6"/>
              </a:buClr>
              <a:defRPr sz="1800"/>
            </a:lvl2pPr>
            <a:lvl3pPr>
              <a:buClr>
                <a:schemeClr val="accent6"/>
              </a:buClr>
              <a:defRPr sz="1600"/>
            </a:lvl3pPr>
            <a:lvl4pPr>
              <a:buClr>
                <a:schemeClr val="accent6"/>
              </a:buClr>
              <a:defRPr sz="1400"/>
            </a:lvl4pPr>
            <a:lvl5pPr>
              <a:buClr>
                <a:schemeClr val="accent6"/>
              </a:buCl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17285801"/>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Pictures with Caption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 y="1812757"/>
            <a:ext cx="2533691" cy="2638927"/>
          </a:xfrm>
        </p:spPr>
        <p:txBody>
          <a:bodyPr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8" name="Picture Placeholder 2"/>
          <p:cNvSpPr>
            <a:spLocks noGrp="1"/>
          </p:cNvSpPr>
          <p:nvPr>
            <p:ph type="pic" idx="13"/>
          </p:nvPr>
        </p:nvSpPr>
        <p:spPr>
          <a:xfrm>
            <a:off x="6143863" y="1812757"/>
            <a:ext cx="2533691" cy="2638927"/>
          </a:xfrm>
        </p:spPr>
        <p:txBody>
          <a:bodyPr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609441" y="4592052"/>
            <a:ext cx="2533691" cy="930442"/>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4"/>
          </p:nvPr>
        </p:nvSpPr>
        <p:spPr>
          <a:xfrm>
            <a:off x="6143863" y="4592052"/>
            <a:ext cx="2533691" cy="930442"/>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2"/>
          <p:cNvSpPr>
            <a:spLocks noGrp="1"/>
          </p:cNvSpPr>
          <p:nvPr>
            <p:ph type="pic" idx="15"/>
          </p:nvPr>
        </p:nvSpPr>
        <p:spPr>
          <a:xfrm>
            <a:off x="3376652" y="1812757"/>
            <a:ext cx="2533691" cy="2638927"/>
          </a:xfrm>
        </p:spPr>
        <p:txBody>
          <a:bodyPr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0" name="Picture Placeholder 2"/>
          <p:cNvSpPr>
            <a:spLocks noGrp="1"/>
          </p:cNvSpPr>
          <p:nvPr>
            <p:ph type="pic" idx="16"/>
          </p:nvPr>
        </p:nvSpPr>
        <p:spPr>
          <a:xfrm>
            <a:off x="8911075" y="1812757"/>
            <a:ext cx="2533691" cy="2638927"/>
          </a:xfrm>
        </p:spPr>
        <p:txBody>
          <a:bodyPr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2" name="Text Placeholder 3"/>
          <p:cNvSpPr>
            <a:spLocks noGrp="1"/>
          </p:cNvSpPr>
          <p:nvPr>
            <p:ph type="body" sz="half" idx="17"/>
          </p:nvPr>
        </p:nvSpPr>
        <p:spPr>
          <a:xfrm>
            <a:off x="3376652" y="4592052"/>
            <a:ext cx="2533691" cy="930442"/>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ext Placeholder 3"/>
          <p:cNvSpPr>
            <a:spLocks noGrp="1"/>
          </p:cNvSpPr>
          <p:nvPr>
            <p:ph type="body" sz="half" idx="18"/>
          </p:nvPr>
        </p:nvSpPr>
        <p:spPr>
          <a:xfrm>
            <a:off x="8911074" y="4592052"/>
            <a:ext cx="2533691" cy="930442"/>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itle 1"/>
          <p:cNvSpPr>
            <a:spLocks noGrp="1"/>
          </p:cNvSpPr>
          <p:nvPr>
            <p:ph type="title" hasCustomPrompt="1"/>
          </p:nvPr>
        </p:nvSpPr>
        <p:spPr>
          <a:xfrm>
            <a:off x="609441" y="88150"/>
            <a:ext cx="10835325" cy="729997"/>
          </a:xfrm>
        </p:spPr>
        <p:txBody>
          <a:bodyPr>
            <a:normAutofit/>
          </a:bodyPr>
          <a:lstStyle>
            <a:lvl1pPr algn="l" defTabSz="914240" rtl="0" eaLnBrk="1" latinLnBrk="0" hangingPunct="1">
              <a:lnSpc>
                <a:spcPct val="94000"/>
              </a:lnSpc>
              <a:spcBef>
                <a:spcPct val="0"/>
              </a:spcBef>
              <a:buNone/>
              <a:defRPr lang="en-US" sz="3200" kern="1200" dirty="0">
                <a:solidFill>
                  <a:schemeClr val="tx1"/>
                </a:solidFill>
                <a:latin typeface="+mj-lt"/>
                <a:ea typeface="+mj-ea"/>
                <a:cs typeface="+mj-cs"/>
              </a:defRPr>
            </a:lvl1pPr>
          </a:lstStyle>
          <a:p>
            <a:r>
              <a:rPr lang="en-US" dirty="0"/>
              <a:t>Click To Edit Master Title Style</a:t>
            </a:r>
          </a:p>
        </p:txBody>
      </p:sp>
      <p:sp>
        <p:nvSpPr>
          <p:cNvPr id="15" name="Text Placeholder 7"/>
          <p:cNvSpPr>
            <a:spLocks noGrp="1"/>
          </p:cNvSpPr>
          <p:nvPr>
            <p:ph type="body" sz="quarter" idx="19" hasCustomPrompt="1"/>
          </p:nvPr>
        </p:nvSpPr>
        <p:spPr>
          <a:xfrm>
            <a:off x="609441" y="791679"/>
            <a:ext cx="10835325" cy="369332"/>
          </a:xfrm>
        </p:spPr>
        <p:txBody>
          <a:bodyPr vert="horz" lIns="121899" tIns="0" rIns="121899" bIns="0" rtlCol="0">
            <a:normAutofit/>
          </a:bodyPr>
          <a:lstStyle>
            <a:lvl1pPr marL="0" indent="0">
              <a:buNone/>
              <a:defRPr lang="en-US" sz="2400" dirty="0">
                <a:solidFill>
                  <a:schemeClr val="accent6"/>
                </a:solidFill>
              </a:defRPr>
            </a:lvl1pPr>
          </a:lstStyle>
          <a:p>
            <a:pPr marL="234910" lvl="0" indent="-234910">
              <a:spcBef>
                <a:spcPts val="0"/>
              </a:spcBef>
            </a:pPr>
            <a:r>
              <a:rPr lang="en-US" dirty="0"/>
              <a:t>Click To Add Subtitle</a:t>
            </a:r>
          </a:p>
        </p:txBody>
      </p:sp>
    </p:spTree>
    <p:extLst>
      <p:ext uri="{BB962C8B-B14F-4D97-AF65-F5344CB8AC3E}">
        <p14:creationId xmlns:p14="http://schemas.microsoft.com/office/powerpoint/2010/main" val="310109068"/>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8096" cy="6862115"/>
          </a:xfrm>
          <a:prstGeom prst="rect">
            <a:avLst/>
          </a:prstGeom>
        </p:spPr>
      </p:pic>
    </p:spTree>
    <p:extLst>
      <p:ext uri="{BB962C8B-B14F-4D97-AF65-F5344CB8AC3E}">
        <p14:creationId xmlns:p14="http://schemas.microsoft.com/office/powerpoint/2010/main" val="1816559385"/>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End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8096" cy="6862114"/>
          </a:xfrm>
          <a:prstGeom prst="rect">
            <a:avLst/>
          </a:prstGeom>
        </p:spPr>
      </p:pic>
    </p:spTree>
    <p:extLst>
      <p:ext uri="{BB962C8B-B14F-4D97-AF65-F5344CB8AC3E}">
        <p14:creationId xmlns:p14="http://schemas.microsoft.com/office/powerpoint/2010/main" val="2387588602"/>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End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8095" cy="6862115"/>
          </a:xfrm>
          <a:prstGeom prst="rect">
            <a:avLst/>
          </a:prstGeom>
        </p:spPr>
      </p:pic>
    </p:spTree>
    <p:extLst>
      <p:ext uri="{BB962C8B-B14F-4D97-AF65-F5344CB8AC3E}">
        <p14:creationId xmlns:p14="http://schemas.microsoft.com/office/powerpoint/2010/main" val="2387588602"/>
      </p:ext>
    </p:extLst>
  </p:cSld>
  <p:clrMapOvr>
    <a:masterClrMapping/>
  </p:clrMapOvr>
  <p:transition spd="slow">
    <p:wip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defTabSz="913966" rtl="0" eaLnBrk="1" latinLnBrk="0" hangingPunct="1">
              <a:lnSpc>
                <a:spcPct val="94000"/>
              </a:lnSpc>
              <a:spcBef>
                <a:spcPct val="0"/>
              </a:spcBef>
              <a:buNone/>
              <a:defRPr lang="en-US" sz="3199" kern="1200" dirty="0">
                <a:solidFill>
                  <a:schemeClr val="tx1"/>
                </a:solidFill>
                <a:latin typeface="+mj-lt"/>
                <a:ea typeface="+mj-ea"/>
                <a:cs typeface="+mj-cs"/>
              </a:defRPr>
            </a:lvl1pPr>
          </a:lstStyle>
          <a:p>
            <a:r>
              <a:rPr lang="en-US" dirty="0"/>
              <a:t>Click to edit Master title style</a:t>
            </a:r>
          </a:p>
        </p:txBody>
      </p:sp>
      <p:sp>
        <p:nvSpPr>
          <p:cNvPr id="4" name="Text Placeholder 5"/>
          <p:cNvSpPr>
            <a:spLocks noGrp="1"/>
          </p:cNvSpPr>
          <p:nvPr>
            <p:ph type="body" sz="quarter" idx="10" hasCustomPrompt="1"/>
          </p:nvPr>
        </p:nvSpPr>
        <p:spPr>
          <a:xfrm>
            <a:off x="615791" y="914402"/>
            <a:ext cx="10828977" cy="430865"/>
          </a:xfrm>
        </p:spPr>
        <p:txBody>
          <a:bodyPr wrap="square">
            <a:spAutoFit/>
          </a:bodyPr>
          <a:lstStyle>
            <a:lvl1pPr marL="0" indent="0" algn="l" defTabSz="913966" rtl="0" eaLnBrk="1" latinLnBrk="0" hangingPunct="1">
              <a:buNone/>
              <a:defRPr lang="en-US" sz="1999" b="1" kern="1200" dirty="0">
                <a:solidFill>
                  <a:schemeClr val="accent6"/>
                </a:solidFill>
                <a:latin typeface="+mn-lt"/>
                <a:ea typeface="+mn-ea"/>
                <a:cs typeface="+mn-cs"/>
              </a:defRPr>
            </a:lvl1pPr>
          </a:lstStyle>
          <a:p>
            <a:pPr lvl="0"/>
            <a:r>
              <a:rPr lang="en-US" dirty="0"/>
              <a:t>Click to edit Subtitle</a:t>
            </a:r>
          </a:p>
        </p:txBody>
      </p:sp>
    </p:spTree>
    <p:extLst>
      <p:ext uri="{BB962C8B-B14F-4D97-AF65-F5344CB8AC3E}">
        <p14:creationId xmlns:p14="http://schemas.microsoft.com/office/powerpoint/2010/main" val="211246355"/>
      </p:ext>
    </p:extLst>
  </p:cSld>
  <p:clrMapOvr>
    <a:masterClrMapping/>
  </p:clrMapOvr>
  <p:transition spd="slow">
    <p:wipe/>
  </p:transition>
  <p:extLst mod="1">
    <p:ext uri="{DCECCB84-F9BA-43D5-87BE-67443E8EF086}">
      <p15:sldGuideLst xmlns:p15="http://schemas.microsoft.com/office/powerpoint/2012/main">
        <p15:guide id="1" orient="horz" pos="2892">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2" cy="6857106"/>
          </a:xfrm>
          <a:prstGeom prst="rect">
            <a:avLst/>
          </a:prstGeom>
        </p:spPr>
      </p:pic>
      <p:sp>
        <p:nvSpPr>
          <p:cNvPr id="2" name="Title 1"/>
          <p:cNvSpPr>
            <a:spLocks noGrp="1"/>
          </p:cNvSpPr>
          <p:nvPr>
            <p:ph type="title" hasCustomPrompt="1"/>
          </p:nvPr>
        </p:nvSpPr>
        <p:spPr>
          <a:xfrm>
            <a:off x="381000" y="582626"/>
            <a:ext cx="11434763" cy="379482"/>
          </a:xfrm>
          <a:prstGeom prst="rect">
            <a:avLst/>
          </a:prstGeom>
        </p:spPr>
        <p:txBody>
          <a:bodyPr lIns="0" tIns="0" rIns="0" bIns="0" anchor="t" anchorCtr="0">
            <a:noAutofit/>
          </a:bodyPr>
          <a:lstStyle>
            <a:lvl1pPr algn="l" defTabSz="914240" rtl="0" eaLnBrk="1" latinLnBrk="0" hangingPunct="1">
              <a:lnSpc>
                <a:spcPct val="94000"/>
              </a:lnSpc>
              <a:spcBef>
                <a:spcPct val="0"/>
              </a:spcBef>
              <a:buNone/>
              <a:defRPr lang="en-US" sz="3000" kern="1200" cap="all" spc="-50" baseline="0" dirty="0">
                <a:solidFill>
                  <a:schemeClr val="accent6"/>
                </a:solidFill>
                <a:latin typeface="Arial Black" panose="020B0A04020102020204" pitchFamily="34" charset="0"/>
                <a:ea typeface="+mj-ea"/>
                <a:cs typeface="+mj-cs"/>
              </a:defRPr>
            </a:lvl1pPr>
          </a:lstStyle>
          <a:p>
            <a:r>
              <a:rPr lang="en-US" dirty="0"/>
              <a:t>Click To Edit Master Title Style</a:t>
            </a:r>
          </a:p>
        </p:txBody>
      </p:sp>
      <p:sp>
        <p:nvSpPr>
          <p:cNvPr id="6" name="Rectangle 5"/>
          <p:cNvSpPr/>
          <p:nvPr userDrawn="1"/>
        </p:nvSpPr>
        <p:spPr bwMode="invGray">
          <a:xfrm>
            <a:off x="381000" y="1080286"/>
            <a:ext cx="2004391" cy="55659"/>
          </a:xfrm>
          <a:prstGeom prst="rect">
            <a:avLst/>
          </a:prstGeom>
          <a:solidFill>
            <a:schemeClr val="accent3"/>
          </a:solid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3"/>
              </a:solidFill>
            </a:endParaRPr>
          </a:p>
        </p:txBody>
      </p:sp>
      <p:sp>
        <p:nvSpPr>
          <p:cNvPr id="14" name="Text Placeholder 13"/>
          <p:cNvSpPr>
            <a:spLocks noGrp="1"/>
          </p:cNvSpPr>
          <p:nvPr>
            <p:ph type="body" sz="quarter" idx="10" hasCustomPrompt="1"/>
          </p:nvPr>
        </p:nvSpPr>
        <p:spPr>
          <a:xfrm>
            <a:off x="380999" y="1388521"/>
            <a:ext cx="11434763" cy="383129"/>
          </a:xfrm>
        </p:spPr>
        <p:txBody>
          <a:bodyPr lIns="0" tIns="0" rIns="0" bIns="0">
            <a:noAutofit/>
          </a:bodyPr>
          <a:lstStyle>
            <a:lvl1pPr marL="0" marR="0" indent="0" algn="l" defTabSz="914240" rtl="0" eaLnBrk="1" fontAlgn="auto" latinLnBrk="0" hangingPunct="1">
              <a:lnSpc>
                <a:spcPct val="100000"/>
              </a:lnSpc>
              <a:spcBef>
                <a:spcPts val="900"/>
              </a:spcBef>
              <a:spcAft>
                <a:spcPts val="0"/>
              </a:spcAft>
              <a:buClr>
                <a:schemeClr val="accent6"/>
              </a:buClr>
              <a:buSzTx/>
              <a:buFontTx/>
              <a:buNone/>
              <a:tabLst/>
              <a:defRPr lang="en-US" sz="2400" b="1" kern="1200" cap="none" spc="-50" baseline="0" dirty="0">
                <a:solidFill>
                  <a:srgbClr val="DC291E"/>
                </a:solidFill>
              </a:defRPr>
            </a:lvl1pPr>
          </a:lstStyle>
          <a:p>
            <a:r>
              <a:rPr lang="en-US" sz="2400" b="1" kern="1200" cap="none" spc="-50" baseline="0" dirty="0">
                <a:solidFill>
                  <a:srgbClr val="DC291E"/>
                </a:solidFill>
                <a:latin typeface="+mn-lt"/>
                <a:ea typeface="+mj-ea"/>
                <a:cs typeface="+mj-cs"/>
              </a:rPr>
              <a:t>Click To Edit Master Subtitle Style</a:t>
            </a:r>
          </a:p>
        </p:txBody>
      </p:sp>
      <p:sp>
        <p:nvSpPr>
          <p:cNvPr id="4" name="Rectangle 3"/>
          <p:cNvSpPr/>
          <p:nvPr userDrawn="1"/>
        </p:nvSpPr>
        <p:spPr bwMode="invGray">
          <a:xfrm>
            <a:off x="1" y="-5227"/>
            <a:ext cx="12190411" cy="72000"/>
          </a:xfrm>
          <a:prstGeom prst="rect">
            <a:avLst/>
          </a:prstGeom>
          <a:solidFill>
            <a:srgbClr val="569BBE"/>
          </a:solid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67461" y="6607607"/>
            <a:ext cx="1048302" cy="121501"/>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0999" y="6601028"/>
            <a:ext cx="1615551" cy="128146"/>
          </a:xfrm>
          <a:prstGeom prst="rect">
            <a:avLst/>
          </a:prstGeom>
        </p:spPr>
      </p:pic>
    </p:spTree>
    <p:extLst>
      <p:ext uri="{BB962C8B-B14F-4D97-AF65-F5344CB8AC3E}">
        <p14:creationId xmlns:p14="http://schemas.microsoft.com/office/powerpoint/2010/main" val="1491501167"/>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Content with Caption, Subtit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48000"/>
            <a:extLst>
              <a:ext uri="{28A0092B-C50C-407E-A947-70E740481C1C}">
                <a14:useLocalDpi xmlns:a14="http://schemas.microsoft.com/office/drawing/2010/main" val="0"/>
              </a:ext>
            </a:extLst>
          </a:blip>
          <a:stretch>
            <a:fillRect/>
          </a:stretch>
        </p:blipFill>
        <p:spPr>
          <a:xfrm>
            <a:off x="1752393" y="77061"/>
            <a:ext cx="10453949" cy="6780940"/>
          </a:xfrm>
          <a:prstGeom prst="rect">
            <a:avLst/>
          </a:prstGeom>
        </p:spPr>
      </p:pic>
      <p:sp>
        <p:nvSpPr>
          <p:cNvPr id="5" name="Title 1"/>
          <p:cNvSpPr>
            <a:spLocks noGrp="1"/>
          </p:cNvSpPr>
          <p:nvPr>
            <p:ph type="title" hasCustomPrompt="1"/>
          </p:nvPr>
        </p:nvSpPr>
        <p:spPr>
          <a:xfrm>
            <a:off x="609441" y="88150"/>
            <a:ext cx="10835325" cy="729997"/>
          </a:xfrm>
        </p:spPr>
        <p:txBody>
          <a:bodyPr>
            <a:normAutofit/>
          </a:bodyPr>
          <a:lstStyle>
            <a:lvl1pPr>
              <a:defRPr spc="-100"/>
            </a:lvl1pPr>
          </a:lstStyle>
          <a:p>
            <a:r>
              <a:rPr lang="en-US" dirty="0"/>
              <a:t>Click To Edit Master Title Style</a:t>
            </a:r>
          </a:p>
        </p:txBody>
      </p:sp>
      <p:sp>
        <p:nvSpPr>
          <p:cNvPr id="6" name="Text Placeholder 7"/>
          <p:cNvSpPr>
            <a:spLocks noGrp="1"/>
          </p:cNvSpPr>
          <p:nvPr>
            <p:ph type="body" sz="quarter" idx="13" hasCustomPrompt="1"/>
          </p:nvPr>
        </p:nvSpPr>
        <p:spPr>
          <a:xfrm>
            <a:off x="609441" y="791679"/>
            <a:ext cx="10835325" cy="369332"/>
          </a:xfrm>
        </p:spPr>
        <p:txBody>
          <a:bodyPr vert="horz" lIns="121899" tIns="0" rIns="121899" bIns="0" rtlCol="0">
            <a:normAutofit/>
          </a:bodyPr>
          <a:lstStyle>
            <a:lvl1pPr marL="0" indent="0">
              <a:buNone/>
              <a:defRPr lang="en-US" sz="2400" spc="-50" dirty="0">
                <a:solidFill>
                  <a:schemeClr val="accent6"/>
                </a:solidFill>
              </a:defRPr>
            </a:lvl1pPr>
          </a:lstStyle>
          <a:p>
            <a:pPr marL="234910" lvl="0" indent="-234910">
              <a:spcBef>
                <a:spcPts val="0"/>
              </a:spcBef>
            </a:pPr>
            <a:r>
              <a:rPr lang="en-US" dirty="0"/>
              <a:t>Click To Add Subtitle</a:t>
            </a:r>
          </a:p>
        </p:txBody>
      </p:sp>
    </p:spTree>
    <p:extLst>
      <p:ext uri="{BB962C8B-B14F-4D97-AF65-F5344CB8AC3E}">
        <p14:creationId xmlns:p14="http://schemas.microsoft.com/office/powerpoint/2010/main" val="1568974924"/>
      </p:ext>
    </p:extLst>
  </p:cSld>
  <p:clrMapOvr>
    <a:masterClrMapping/>
  </p:clrMapOvr>
  <p:transition spd="slow">
    <p:wip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89243F3A-7477-4E68-982E-DAD5AC906C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2" name="Title 1">
            <a:extLst>
              <a:ext uri="{FF2B5EF4-FFF2-40B4-BE49-F238E27FC236}">
                <a16:creationId xmlns:a16="http://schemas.microsoft.com/office/drawing/2014/main" xmlns="" id="{23E463B5-3D17-407C-8365-60295428FCD8}"/>
              </a:ext>
            </a:extLst>
          </p:cNvPr>
          <p:cNvSpPr>
            <a:spLocks noGrp="1"/>
          </p:cNvSpPr>
          <p:nvPr>
            <p:ph type="ctrTitle"/>
          </p:nvPr>
        </p:nvSpPr>
        <p:spPr>
          <a:xfrm>
            <a:off x="791653" y="3961976"/>
            <a:ext cx="5286827" cy="1588127"/>
          </a:xfrm>
        </p:spPr>
        <p:txBody>
          <a:bodyPr lIns="0" tIns="0" rIns="0" bIns="0" anchor="b">
            <a:noAutofit/>
          </a:bodyPr>
          <a:lstStyle>
            <a:lvl1pPr algn="l">
              <a:lnSpc>
                <a:spcPct val="85000"/>
              </a:lnSpc>
              <a:defRPr sz="3599" b="1" cap="all"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xmlns="" id="{E8A1E1E1-9119-44CE-B1E3-110A2A9E593C}"/>
              </a:ext>
            </a:extLst>
          </p:cNvPr>
          <p:cNvSpPr>
            <a:spLocks noGrp="1"/>
          </p:cNvSpPr>
          <p:nvPr>
            <p:ph type="subTitle" idx="1" hasCustomPrompt="1"/>
          </p:nvPr>
        </p:nvSpPr>
        <p:spPr>
          <a:xfrm>
            <a:off x="791653" y="5646127"/>
            <a:ext cx="5286827" cy="369332"/>
          </a:xfrm>
          <a:solidFill>
            <a:schemeClr val="bg1">
              <a:alpha val="30000"/>
            </a:schemeClr>
          </a:solidFill>
        </p:spPr>
        <p:txBody>
          <a:bodyPr wrap="square" lIns="91440" tIns="45720" rIns="91440" bIns="45720" anchor="ctr">
            <a:noAutofit/>
          </a:bodyPr>
          <a:lstStyle>
            <a:lvl1pPr marL="0" indent="0" algn="l">
              <a:buNone/>
              <a:defRPr sz="1999" b="1" cap="all" baseline="0">
                <a:solidFill>
                  <a:schemeClr val="bg1"/>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grpSp>
        <p:nvGrpSpPr>
          <p:cNvPr id="10" name="Group 9">
            <a:extLst>
              <a:ext uri="{FF2B5EF4-FFF2-40B4-BE49-F238E27FC236}">
                <a16:creationId xmlns:a16="http://schemas.microsoft.com/office/drawing/2014/main" xmlns="" id="{76CAAAA2-7CBF-4503-B68B-1123E23FECD2}"/>
              </a:ext>
            </a:extLst>
          </p:cNvPr>
          <p:cNvGrpSpPr/>
          <p:nvPr userDrawn="1"/>
        </p:nvGrpSpPr>
        <p:grpSpPr>
          <a:xfrm>
            <a:off x="196561" y="3359772"/>
            <a:ext cx="2157233" cy="603796"/>
            <a:chOff x="196612" y="5240314"/>
            <a:chExt cx="2157795" cy="603796"/>
          </a:xfrm>
          <a:solidFill>
            <a:schemeClr val="bg1">
              <a:alpha val="30000"/>
            </a:schemeClr>
          </a:solidFill>
        </p:grpSpPr>
        <p:sp>
          <p:nvSpPr>
            <p:cNvPr id="11" name="Cross 10">
              <a:extLst>
                <a:ext uri="{FF2B5EF4-FFF2-40B4-BE49-F238E27FC236}">
                  <a16:creationId xmlns:a16="http://schemas.microsoft.com/office/drawing/2014/main" xmlns="" id="{95EAB23D-B630-4AA4-BD44-19FCBFB24E6D}"/>
                </a:ext>
              </a:extLst>
            </p:cNvPr>
            <p:cNvSpPr/>
            <p:nvPr/>
          </p:nvSpPr>
          <p:spPr>
            <a:xfrm>
              <a:off x="19661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2" name="Cross 11">
              <a:extLst>
                <a:ext uri="{FF2B5EF4-FFF2-40B4-BE49-F238E27FC236}">
                  <a16:creationId xmlns:a16="http://schemas.microsoft.com/office/drawing/2014/main" xmlns="" id="{F176BE55-6FE7-4035-90E1-CBDE9E1F1E0F}"/>
                </a:ext>
              </a:extLst>
            </p:cNvPr>
            <p:cNvSpPr/>
            <p:nvPr/>
          </p:nvSpPr>
          <p:spPr>
            <a:xfrm>
              <a:off x="19661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3" name="Cross 12">
              <a:extLst>
                <a:ext uri="{FF2B5EF4-FFF2-40B4-BE49-F238E27FC236}">
                  <a16:creationId xmlns:a16="http://schemas.microsoft.com/office/drawing/2014/main" xmlns="" id="{D7F3D579-1AB0-411A-A3EC-3CC0B92AA576}"/>
                </a:ext>
              </a:extLst>
            </p:cNvPr>
            <p:cNvSpPr/>
            <p:nvPr/>
          </p:nvSpPr>
          <p:spPr>
            <a:xfrm>
              <a:off x="455617"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4" name="Cross 13">
              <a:extLst>
                <a:ext uri="{FF2B5EF4-FFF2-40B4-BE49-F238E27FC236}">
                  <a16:creationId xmlns:a16="http://schemas.microsoft.com/office/drawing/2014/main" xmlns="" id="{3E4CB6DB-A1F2-4185-8992-53EBB5EB7DD0}"/>
                </a:ext>
              </a:extLst>
            </p:cNvPr>
            <p:cNvSpPr/>
            <p:nvPr/>
          </p:nvSpPr>
          <p:spPr>
            <a:xfrm>
              <a:off x="455617"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5" name="Cross 14">
              <a:extLst>
                <a:ext uri="{FF2B5EF4-FFF2-40B4-BE49-F238E27FC236}">
                  <a16:creationId xmlns:a16="http://schemas.microsoft.com/office/drawing/2014/main" xmlns="" id="{5029E072-61B6-4D70-A083-289F88CF423F}"/>
                </a:ext>
              </a:extLst>
            </p:cNvPr>
            <p:cNvSpPr/>
            <p:nvPr/>
          </p:nvSpPr>
          <p:spPr>
            <a:xfrm>
              <a:off x="19661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6" name="Cross 15">
              <a:extLst>
                <a:ext uri="{FF2B5EF4-FFF2-40B4-BE49-F238E27FC236}">
                  <a16:creationId xmlns:a16="http://schemas.microsoft.com/office/drawing/2014/main" xmlns="" id="{8B1F9D94-B2C7-45B6-94FC-4184B2650BCE}"/>
                </a:ext>
              </a:extLst>
            </p:cNvPr>
            <p:cNvSpPr/>
            <p:nvPr/>
          </p:nvSpPr>
          <p:spPr>
            <a:xfrm>
              <a:off x="455617"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7" name="Cross 16">
              <a:extLst>
                <a:ext uri="{FF2B5EF4-FFF2-40B4-BE49-F238E27FC236}">
                  <a16:creationId xmlns:a16="http://schemas.microsoft.com/office/drawing/2014/main" xmlns="" id="{A51E921C-A582-4D9A-AC8E-2EF98188729C}"/>
                </a:ext>
              </a:extLst>
            </p:cNvPr>
            <p:cNvSpPr/>
            <p:nvPr/>
          </p:nvSpPr>
          <p:spPr>
            <a:xfrm>
              <a:off x="71462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8" name="Cross 17">
              <a:extLst>
                <a:ext uri="{FF2B5EF4-FFF2-40B4-BE49-F238E27FC236}">
                  <a16:creationId xmlns:a16="http://schemas.microsoft.com/office/drawing/2014/main" xmlns="" id="{81CB6933-4CEF-48D0-AF4E-20C275B1D11A}"/>
                </a:ext>
              </a:extLst>
            </p:cNvPr>
            <p:cNvSpPr/>
            <p:nvPr/>
          </p:nvSpPr>
          <p:spPr>
            <a:xfrm>
              <a:off x="71462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9" name="Cross 18">
              <a:extLst>
                <a:ext uri="{FF2B5EF4-FFF2-40B4-BE49-F238E27FC236}">
                  <a16:creationId xmlns:a16="http://schemas.microsoft.com/office/drawing/2014/main" xmlns="" id="{B975DBBE-6DE8-4E44-96C0-D089DF98AA78}"/>
                </a:ext>
              </a:extLst>
            </p:cNvPr>
            <p:cNvSpPr/>
            <p:nvPr/>
          </p:nvSpPr>
          <p:spPr>
            <a:xfrm>
              <a:off x="71462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0" name="Cross 19">
              <a:extLst>
                <a:ext uri="{FF2B5EF4-FFF2-40B4-BE49-F238E27FC236}">
                  <a16:creationId xmlns:a16="http://schemas.microsoft.com/office/drawing/2014/main" xmlns="" id="{7FCFEEC7-D3DF-4918-AD5F-984FCF778B8F}"/>
                </a:ext>
              </a:extLst>
            </p:cNvPr>
            <p:cNvSpPr/>
            <p:nvPr/>
          </p:nvSpPr>
          <p:spPr>
            <a:xfrm>
              <a:off x="973627"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1" name="Cross 20">
              <a:extLst>
                <a:ext uri="{FF2B5EF4-FFF2-40B4-BE49-F238E27FC236}">
                  <a16:creationId xmlns:a16="http://schemas.microsoft.com/office/drawing/2014/main" xmlns="" id="{6966E2A7-3077-4C66-A8F9-DC0F0377AA5A}"/>
                </a:ext>
              </a:extLst>
            </p:cNvPr>
            <p:cNvSpPr/>
            <p:nvPr/>
          </p:nvSpPr>
          <p:spPr>
            <a:xfrm>
              <a:off x="973627"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2" name="Cross 21">
              <a:extLst>
                <a:ext uri="{FF2B5EF4-FFF2-40B4-BE49-F238E27FC236}">
                  <a16:creationId xmlns:a16="http://schemas.microsoft.com/office/drawing/2014/main" xmlns="" id="{BD7FCE1F-D9AF-4597-B75C-335B552095A6}"/>
                </a:ext>
              </a:extLst>
            </p:cNvPr>
            <p:cNvSpPr/>
            <p:nvPr/>
          </p:nvSpPr>
          <p:spPr>
            <a:xfrm>
              <a:off x="973627"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3" name="Cross 22">
              <a:extLst>
                <a:ext uri="{FF2B5EF4-FFF2-40B4-BE49-F238E27FC236}">
                  <a16:creationId xmlns:a16="http://schemas.microsoft.com/office/drawing/2014/main" xmlns="" id="{6CA55BCD-089E-478E-871E-1CA38A7B5A30}"/>
                </a:ext>
              </a:extLst>
            </p:cNvPr>
            <p:cNvSpPr/>
            <p:nvPr/>
          </p:nvSpPr>
          <p:spPr>
            <a:xfrm>
              <a:off x="123263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4" name="Cross 23">
              <a:extLst>
                <a:ext uri="{FF2B5EF4-FFF2-40B4-BE49-F238E27FC236}">
                  <a16:creationId xmlns:a16="http://schemas.microsoft.com/office/drawing/2014/main" xmlns="" id="{FC7E056F-5627-4B62-A059-1D151F77F63E}"/>
                </a:ext>
              </a:extLst>
            </p:cNvPr>
            <p:cNvSpPr/>
            <p:nvPr/>
          </p:nvSpPr>
          <p:spPr>
            <a:xfrm>
              <a:off x="123263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5" name="Cross 24">
              <a:extLst>
                <a:ext uri="{FF2B5EF4-FFF2-40B4-BE49-F238E27FC236}">
                  <a16:creationId xmlns:a16="http://schemas.microsoft.com/office/drawing/2014/main" xmlns="" id="{C26ABCAA-4B1E-447E-83C0-A5D119ECAFA7}"/>
                </a:ext>
              </a:extLst>
            </p:cNvPr>
            <p:cNvSpPr/>
            <p:nvPr/>
          </p:nvSpPr>
          <p:spPr>
            <a:xfrm>
              <a:off x="123263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6" name="Cross 25">
              <a:extLst>
                <a:ext uri="{FF2B5EF4-FFF2-40B4-BE49-F238E27FC236}">
                  <a16:creationId xmlns:a16="http://schemas.microsoft.com/office/drawing/2014/main" xmlns="" id="{1CFFF821-F11F-4CC7-93B9-0BF2171737E2}"/>
                </a:ext>
              </a:extLst>
            </p:cNvPr>
            <p:cNvSpPr/>
            <p:nvPr/>
          </p:nvSpPr>
          <p:spPr>
            <a:xfrm>
              <a:off x="1491604"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7" name="Cross 26">
              <a:extLst>
                <a:ext uri="{FF2B5EF4-FFF2-40B4-BE49-F238E27FC236}">
                  <a16:creationId xmlns:a16="http://schemas.microsoft.com/office/drawing/2014/main" xmlns="" id="{D3791932-97A7-4301-A9A2-07C3E7364C82}"/>
                </a:ext>
              </a:extLst>
            </p:cNvPr>
            <p:cNvSpPr/>
            <p:nvPr/>
          </p:nvSpPr>
          <p:spPr>
            <a:xfrm>
              <a:off x="1491604"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8" name="Cross 27">
              <a:extLst>
                <a:ext uri="{FF2B5EF4-FFF2-40B4-BE49-F238E27FC236}">
                  <a16:creationId xmlns:a16="http://schemas.microsoft.com/office/drawing/2014/main" xmlns="" id="{3395D7AD-2C5E-4AD0-B107-923A9D242BCB}"/>
                </a:ext>
              </a:extLst>
            </p:cNvPr>
            <p:cNvSpPr/>
            <p:nvPr/>
          </p:nvSpPr>
          <p:spPr>
            <a:xfrm>
              <a:off x="1491604"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9" name="Cross 28">
              <a:extLst>
                <a:ext uri="{FF2B5EF4-FFF2-40B4-BE49-F238E27FC236}">
                  <a16:creationId xmlns:a16="http://schemas.microsoft.com/office/drawing/2014/main" xmlns="" id="{354A21D8-F752-4672-9E87-7ADE89634CC5}"/>
                </a:ext>
              </a:extLst>
            </p:cNvPr>
            <p:cNvSpPr/>
            <p:nvPr/>
          </p:nvSpPr>
          <p:spPr>
            <a:xfrm>
              <a:off x="1750609"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0" name="Cross 29">
              <a:extLst>
                <a:ext uri="{FF2B5EF4-FFF2-40B4-BE49-F238E27FC236}">
                  <a16:creationId xmlns:a16="http://schemas.microsoft.com/office/drawing/2014/main" xmlns="" id="{702F4D72-7FF0-4E40-997F-4FF21CBF0143}"/>
                </a:ext>
              </a:extLst>
            </p:cNvPr>
            <p:cNvSpPr/>
            <p:nvPr/>
          </p:nvSpPr>
          <p:spPr>
            <a:xfrm>
              <a:off x="1750609"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1" name="Cross 30">
              <a:extLst>
                <a:ext uri="{FF2B5EF4-FFF2-40B4-BE49-F238E27FC236}">
                  <a16:creationId xmlns:a16="http://schemas.microsoft.com/office/drawing/2014/main" xmlns="" id="{E81AE480-7BCB-4992-B813-F949AADABF19}"/>
                </a:ext>
              </a:extLst>
            </p:cNvPr>
            <p:cNvSpPr/>
            <p:nvPr/>
          </p:nvSpPr>
          <p:spPr>
            <a:xfrm>
              <a:off x="1750609"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2" name="Cross 31">
              <a:extLst>
                <a:ext uri="{FF2B5EF4-FFF2-40B4-BE49-F238E27FC236}">
                  <a16:creationId xmlns:a16="http://schemas.microsoft.com/office/drawing/2014/main" xmlns="" id="{E290DBB0-4D3C-4FEC-B949-D3722D813B2C}"/>
                </a:ext>
              </a:extLst>
            </p:cNvPr>
            <p:cNvSpPr/>
            <p:nvPr/>
          </p:nvSpPr>
          <p:spPr>
            <a:xfrm>
              <a:off x="2009614"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3" name="Cross 32">
              <a:extLst>
                <a:ext uri="{FF2B5EF4-FFF2-40B4-BE49-F238E27FC236}">
                  <a16:creationId xmlns:a16="http://schemas.microsoft.com/office/drawing/2014/main" xmlns="" id="{59906C36-AFA3-4222-910B-741A2774311D}"/>
                </a:ext>
              </a:extLst>
            </p:cNvPr>
            <p:cNvSpPr/>
            <p:nvPr/>
          </p:nvSpPr>
          <p:spPr>
            <a:xfrm>
              <a:off x="2009614"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4" name="Cross 33">
              <a:extLst>
                <a:ext uri="{FF2B5EF4-FFF2-40B4-BE49-F238E27FC236}">
                  <a16:creationId xmlns:a16="http://schemas.microsoft.com/office/drawing/2014/main" xmlns="" id="{78972BE8-668B-4CD9-A6A3-E9754BB1B28D}"/>
                </a:ext>
              </a:extLst>
            </p:cNvPr>
            <p:cNvSpPr/>
            <p:nvPr/>
          </p:nvSpPr>
          <p:spPr>
            <a:xfrm>
              <a:off x="2009614"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5" name="Cross 34">
              <a:extLst>
                <a:ext uri="{FF2B5EF4-FFF2-40B4-BE49-F238E27FC236}">
                  <a16:creationId xmlns:a16="http://schemas.microsoft.com/office/drawing/2014/main" xmlns="" id="{EF7803D4-114A-49D9-9F73-683F1B39A827}"/>
                </a:ext>
              </a:extLst>
            </p:cNvPr>
            <p:cNvSpPr/>
            <p:nvPr/>
          </p:nvSpPr>
          <p:spPr>
            <a:xfrm>
              <a:off x="2268619"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6" name="Cross 35">
              <a:extLst>
                <a:ext uri="{FF2B5EF4-FFF2-40B4-BE49-F238E27FC236}">
                  <a16:creationId xmlns:a16="http://schemas.microsoft.com/office/drawing/2014/main" xmlns="" id="{505B656B-6B0F-4C3C-A79C-1625790C35C6}"/>
                </a:ext>
              </a:extLst>
            </p:cNvPr>
            <p:cNvSpPr/>
            <p:nvPr/>
          </p:nvSpPr>
          <p:spPr>
            <a:xfrm>
              <a:off x="2268619"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7" name="Cross 36">
              <a:extLst>
                <a:ext uri="{FF2B5EF4-FFF2-40B4-BE49-F238E27FC236}">
                  <a16:creationId xmlns:a16="http://schemas.microsoft.com/office/drawing/2014/main" xmlns="" id="{59B180E8-A03D-45BB-99AC-F695ECBE1B3E}"/>
                </a:ext>
              </a:extLst>
            </p:cNvPr>
            <p:cNvSpPr/>
            <p:nvPr/>
          </p:nvSpPr>
          <p:spPr>
            <a:xfrm>
              <a:off x="2268619"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grpSp>
      <p:pic>
        <p:nvPicPr>
          <p:cNvPr id="39" name="Picture 38">
            <a:extLst>
              <a:ext uri="{FF2B5EF4-FFF2-40B4-BE49-F238E27FC236}">
                <a16:creationId xmlns:a16="http://schemas.microsoft.com/office/drawing/2014/main" xmlns="" id="{8FF94407-A413-447B-84A8-17F98CB41AF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653" y="1575897"/>
            <a:ext cx="1684202" cy="195419"/>
          </a:xfrm>
          <a:prstGeom prst="rect">
            <a:avLst/>
          </a:prstGeom>
        </p:spPr>
      </p:pic>
      <p:grpSp>
        <p:nvGrpSpPr>
          <p:cNvPr id="73" name="Group 72">
            <a:extLst>
              <a:ext uri="{FF2B5EF4-FFF2-40B4-BE49-F238E27FC236}">
                <a16:creationId xmlns:a16="http://schemas.microsoft.com/office/drawing/2014/main" xmlns="" id="{E4FE6CDD-5870-40DC-BED4-44B1F8448115}"/>
              </a:ext>
            </a:extLst>
          </p:cNvPr>
          <p:cNvGrpSpPr/>
          <p:nvPr userDrawn="1"/>
        </p:nvGrpSpPr>
        <p:grpSpPr>
          <a:xfrm>
            <a:off x="793544" y="2097087"/>
            <a:ext cx="3353513" cy="468312"/>
            <a:chOff x="793750" y="2097087"/>
            <a:chExt cx="3354387" cy="468312"/>
          </a:xfrm>
        </p:grpSpPr>
        <p:sp>
          <p:nvSpPr>
            <p:cNvPr id="42" name="Rectangle 5">
              <a:extLst>
                <a:ext uri="{FF2B5EF4-FFF2-40B4-BE49-F238E27FC236}">
                  <a16:creationId xmlns:a16="http://schemas.microsoft.com/office/drawing/2014/main" xmlns="" id="{55AC7F15-5A72-4572-8F8C-2060E0642D79}"/>
                </a:ext>
              </a:extLst>
            </p:cNvPr>
            <p:cNvSpPr>
              <a:spLocks noChangeArrowheads="1"/>
            </p:cNvSpPr>
            <p:nvPr userDrawn="1"/>
          </p:nvSpPr>
          <p:spPr bwMode="auto">
            <a:xfrm>
              <a:off x="793750" y="2097087"/>
              <a:ext cx="719137" cy="58737"/>
            </a:xfrm>
            <a:prstGeom prst="rect">
              <a:avLst/>
            </a:prstGeom>
            <a:solidFill>
              <a:srgbClr val="DC36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3" name="Freeform 6">
              <a:extLst>
                <a:ext uri="{FF2B5EF4-FFF2-40B4-BE49-F238E27FC236}">
                  <a16:creationId xmlns:a16="http://schemas.microsoft.com/office/drawing/2014/main" xmlns="" id="{2DBAF74B-E6D3-46E6-BBDF-4A2F873D9E1C}"/>
                </a:ext>
              </a:extLst>
            </p:cNvPr>
            <p:cNvSpPr>
              <a:spLocks/>
            </p:cNvSpPr>
            <p:nvPr userDrawn="1"/>
          </p:nvSpPr>
          <p:spPr bwMode="auto">
            <a:xfrm>
              <a:off x="793750" y="2255837"/>
              <a:ext cx="295275" cy="304800"/>
            </a:xfrm>
            <a:custGeom>
              <a:avLst/>
              <a:gdLst>
                <a:gd name="T0" fmla="*/ 93 w 186"/>
                <a:gd name="T1" fmla="*/ 68 h 192"/>
                <a:gd name="T2" fmla="*/ 93 w 186"/>
                <a:gd name="T3" fmla="*/ 68 h 192"/>
                <a:gd name="T4" fmla="*/ 49 w 186"/>
                <a:gd name="T5" fmla="*/ 192 h 192"/>
                <a:gd name="T6" fmla="*/ 0 w 186"/>
                <a:gd name="T7" fmla="*/ 192 h 192"/>
                <a:gd name="T8" fmla="*/ 80 w 186"/>
                <a:gd name="T9" fmla="*/ 0 h 192"/>
                <a:gd name="T10" fmla="*/ 114 w 186"/>
                <a:gd name="T11" fmla="*/ 0 h 192"/>
                <a:gd name="T12" fmla="*/ 186 w 186"/>
                <a:gd name="T13" fmla="*/ 192 h 192"/>
                <a:gd name="T14" fmla="*/ 135 w 186"/>
                <a:gd name="T15" fmla="*/ 192 h 192"/>
                <a:gd name="T16" fmla="*/ 93 w 186"/>
                <a:gd name="T17" fmla="*/ 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92">
                  <a:moveTo>
                    <a:pt x="93" y="68"/>
                  </a:moveTo>
                  <a:lnTo>
                    <a:pt x="93" y="68"/>
                  </a:lnTo>
                  <a:lnTo>
                    <a:pt x="49" y="192"/>
                  </a:lnTo>
                  <a:lnTo>
                    <a:pt x="0" y="192"/>
                  </a:lnTo>
                  <a:lnTo>
                    <a:pt x="80" y="0"/>
                  </a:lnTo>
                  <a:lnTo>
                    <a:pt x="114" y="0"/>
                  </a:lnTo>
                  <a:lnTo>
                    <a:pt x="186" y="192"/>
                  </a:lnTo>
                  <a:lnTo>
                    <a:pt x="135" y="192"/>
                  </a:lnTo>
                  <a:lnTo>
                    <a:pt x="93"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4" name="Freeform 7">
              <a:extLst>
                <a:ext uri="{FF2B5EF4-FFF2-40B4-BE49-F238E27FC236}">
                  <a16:creationId xmlns:a16="http://schemas.microsoft.com/office/drawing/2014/main" xmlns="" id="{3FD3CE53-C593-47A1-9F9B-BD7BC91D48F9}"/>
                </a:ext>
              </a:extLst>
            </p:cNvPr>
            <p:cNvSpPr>
              <a:spLocks/>
            </p:cNvSpPr>
            <p:nvPr userDrawn="1"/>
          </p:nvSpPr>
          <p:spPr bwMode="auto">
            <a:xfrm>
              <a:off x="793750" y="2255837"/>
              <a:ext cx="295275" cy="304800"/>
            </a:xfrm>
            <a:custGeom>
              <a:avLst/>
              <a:gdLst>
                <a:gd name="T0" fmla="*/ 93 w 186"/>
                <a:gd name="T1" fmla="*/ 68 h 192"/>
                <a:gd name="T2" fmla="*/ 93 w 186"/>
                <a:gd name="T3" fmla="*/ 68 h 192"/>
                <a:gd name="T4" fmla="*/ 49 w 186"/>
                <a:gd name="T5" fmla="*/ 192 h 192"/>
                <a:gd name="T6" fmla="*/ 0 w 186"/>
                <a:gd name="T7" fmla="*/ 192 h 192"/>
                <a:gd name="T8" fmla="*/ 80 w 186"/>
                <a:gd name="T9" fmla="*/ 0 h 192"/>
                <a:gd name="T10" fmla="*/ 114 w 186"/>
                <a:gd name="T11" fmla="*/ 0 h 192"/>
                <a:gd name="T12" fmla="*/ 186 w 186"/>
                <a:gd name="T13" fmla="*/ 192 h 192"/>
                <a:gd name="T14" fmla="*/ 135 w 186"/>
                <a:gd name="T15" fmla="*/ 192 h 192"/>
                <a:gd name="T16" fmla="*/ 93 w 186"/>
                <a:gd name="T17" fmla="*/ 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92">
                  <a:moveTo>
                    <a:pt x="93" y="68"/>
                  </a:moveTo>
                  <a:lnTo>
                    <a:pt x="93" y="68"/>
                  </a:lnTo>
                  <a:lnTo>
                    <a:pt x="49" y="192"/>
                  </a:lnTo>
                  <a:lnTo>
                    <a:pt x="0" y="192"/>
                  </a:lnTo>
                  <a:lnTo>
                    <a:pt x="80" y="0"/>
                  </a:lnTo>
                  <a:lnTo>
                    <a:pt x="114" y="0"/>
                  </a:lnTo>
                  <a:lnTo>
                    <a:pt x="186" y="192"/>
                  </a:lnTo>
                  <a:lnTo>
                    <a:pt x="135" y="192"/>
                  </a:lnTo>
                  <a:lnTo>
                    <a:pt x="93" y="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5" name="Freeform 8">
              <a:extLst>
                <a:ext uri="{FF2B5EF4-FFF2-40B4-BE49-F238E27FC236}">
                  <a16:creationId xmlns:a16="http://schemas.microsoft.com/office/drawing/2014/main" xmlns="" id="{626B6C06-9D45-47A1-8C13-0BBA1D16F3B1}"/>
                </a:ext>
              </a:extLst>
            </p:cNvPr>
            <p:cNvSpPr>
              <a:spLocks/>
            </p:cNvSpPr>
            <p:nvPr userDrawn="1"/>
          </p:nvSpPr>
          <p:spPr bwMode="auto">
            <a:xfrm>
              <a:off x="2728912" y="2255837"/>
              <a:ext cx="296862" cy="304800"/>
            </a:xfrm>
            <a:custGeom>
              <a:avLst/>
              <a:gdLst>
                <a:gd name="T0" fmla="*/ 95 w 187"/>
                <a:gd name="T1" fmla="*/ 68 h 192"/>
                <a:gd name="T2" fmla="*/ 93 w 187"/>
                <a:gd name="T3" fmla="*/ 68 h 192"/>
                <a:gd name="T4" fmla="*/ 49 w 187"/>
                <a:gd name="T5" fmla="*/ 192 h 192"/>
                <a:gd name="T6" fmla="*/ 0 w 187"/>
                <a:gd name="T7" fmla="*/ 192 h 192"/>
                <a:gd name="T8" fmla="*/ 80 w 187"/>
                <a:gd name="T9" fmla="*/ 0 h 192"/>
                <a:gd name="T10" fmla="*/ 115 w 187"/>
                <a:gd name="T11" fmla="*/ 0 h 192"/>
                <a:gd name="T12" fmla="*/ 187 w 187"/>
                <a:gd name="T13" fmla="*/ 192 h 192"/>
                <a:gd name="T14" fmla="*/ 135 w 187"/>
                <a:gd name="T15" fmla="*/ 192 h 192"/>
                <a:gd name="T16" fmla="*/ 95 w 187"/>
                <a:gd name="T17" fmla="*/ 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2">
                  <a:moveTo>
                    <a:pt x="95" y="68"/>
                  </a:moveTo>
                  <a:lnTo>
                    <a:pt x="93" y="68"/>
                  </a:lnTo>
                  <a:lnTo>
                    <a:pt x="49" y="192"/>
                  </a:lnTo>
                  <a:lnTo>
                    <a:pt x="0" y="192"/>
                  </a:lnTo>
                  <a:lnTo>
                    <a:pt x="80" y="0"/>
                  </a:lnTo>
                  <a:lnTo>
                    <a:pt x="115" y="0"/>
                  </a:lnTo>
                  <a:lnTo>
                    <a:pt x="187" y="192"/>
                  </a:lnTo>
                  <a:lnTo>
                    <a:pt x="135" y="192"/>
                  </a:lnTo>
                  <a:lnTo>
                    <a:pt x="95"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6" name="Freeform 9">
              <a:extLst>
                <a:ext uri="{FF2B5EF4-FFF2-40B4-BE49-F238E27FC236}">
                  <a16:creationId xmlns:a16="http://schemas.microsoft.com/office/drawing/2014/main" xmlns="" id="{60BAB43F-9ED3-492E-9AB1-DC49B5F46E1C}"/>
                </a:ext>
              </a:extLst>
            </p:cNvPr>
            <p:cNvSpPr>
              <a:spLocks/>
            </p:cNvSpPr>
            <p:nvPr userDrawn="1"/>
          </p:nvSpPr>
          <p:spPr bwMode="auto">
            <a:xfrm>
              <a:off x="1108075" y="2249487"/>
              <a:ext cx="265112" cy="315912"/>
            </a:xfrm>
            <a:custGeom>
              <a:avLst/>
              <a:gdLst>
                <a:gd name="T0" fmla="*/ 135 w 159"/>
                <a:gd name="T1" fmla="*/ 52 h 189"/>
                <a:gd name="T2" fmla="*/ 97 w 159"/>
                <a:gd name="T3" fmla="*/ 37 h 189"/>
                <a:gd name="T4" fmla="*/ 45 w 159"/>
                <a:gd name="T5" fmla="*/ 95 h 189"/>
                <a:gd name="T6" fmla="*/ 97 w 159"/>
                <a:gd name="T7" fmla="*/ 152 h 189"/>
                <a:gd name="T8" fmla="*/ 135 w 159"/>
                <a:gd name="T9" fmla="*/ 137 h 189"/>
                <a:gd name="T10" fmla="*/ 159 w 159"/>
                <a:gd name="T11" fmla="*/ 167 h 189"/>
                <a:gd name="T12" fmla="*/ 95 w 159"/>
                <a:gd name="T13" fmla="*/ 189 h 189"/>
                <a:gd name="T14" fmla="*/ 0 w 159"/>
                <a:gd name="T15" fmla="*/ 95 h 189"/>
                <a:gd name="T16" fmla="*/ 97 w 159"/>
                <a:gd name="T17" fmla="*/ 0 h 189"/>
                <a:gd name="T18" fmla="*/ 156 w 159"/>
                <a:gd name="T19" fmla="*/ 20 h 189"/>
                <a:gd name="T20" fmla="*/ 135 w 159"/>
                <a:gd name="T21" fmla="*/ 5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89">
                  <a:moveTo>
                    <a:pt x="135" y="52"/>
                  </a:moveTo>
                  <a:cubicBezTo>
                    <a:pt x="124" y="43"/>
                    <a:pt x="111" y="37"/>
                    <a:pt x="97" y="37"/>
                  </a:cubicBezTo>
                  <a:cubicBezTo>
                    <a:pt x="67" y="37"/>
                    <a:pt x="45" y="63"/>
                    <a:pt x="45" y="95"/>
                  </a:cubicBezTo>
                  <a:cubicBezTo>
                    <a:pt x="45" y="128"/>
                    <a:pt x="63" y="152"/>
                    <a:pt x="97" y="152"/>
                  </a:cubicBezTo>
                  <a:cubicBezTo>
                    <a:pt x="111" y="152"/>
                    <a:pt x="125" y="146"/>
                    <a:pt x="135" y="137"/>
                  </a:cubicBezTo>
                  <a:cubicBezTo>
                    <a:pt x="159" y="167"/>
                    <a:pt x="159" y="167"/>
                    <a:pt x="159" y="167"/>
                  </a:cubicBezTo>
                  <a:cubicBezTo>
                    <a:pt x="140" y="181"/>
                    <a:pt x="118" y="189"/>
                    <a:pt x="95" y="189"/>
                  </a:cubicBezTo>
                  <a:cubicBezTo>
                    <a:pt x="40" y="189"/>
                    <a:pt x="0" y="150"/>
                    <a:pt x="0" y="95"/>
                  </a:cubicBezTo>
                  <a:cubicBezTo>
                    <a:pt x="0" y="42"/>
                    <a:pt x="43" y="0"/>
                    <a:pt x="97" y="0"/>
                  </a:cubicBezTo>
                  <a:cubicBezTo>
                    <a:pt x="119" y="0"/>
                    <a:pt x="136" y="7"/>
                    <a:pt x="156" y="20"/>
                  </a:cubicBezTo>
                  <a:lnTo>
                    <a:pt x="13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7" name="Freeform 10">
              <a:extLst>
                <a:ext uri="{FF2B5EF4-FFF2-40B4-BE49-F238E27FC236}">
                  <a16:creationId xmlns:a16="http://schemas.microsoft.com/office/drawing/2014/main" xmlns="" id="{9AB144D6-EB77-4F5E-B957-7CFF7D846EB1}"/>
                </a:ext>
              </a:extLst>
            </p:cNvPr>
            <p:cNvSpPr>
              <a:spLocks/>
            </p:cNvSpPr>
            <p:nvPr userDrawn="1"/>
          </p:nvSpPr>
          <p:spPr bwMode="auto">
            <a:xfrm>
              <a:off x="1400175" y="2249487"/>
              <a:ext cx="265112" cy="315912"/>
            </a:xfrm>
            <a:custGeom>
              <a:avLst/>
              <a:gdLst>
                <a:gd name="T0" fmla="*/ 135 w 159"/>
                <a:gd name="T1" fmla="*/ 52 h 189"/>
                <a:gd name="T2" fmla="*/ 97 w 159"/>
                <a:gd name="T3" fmla="*/ 37 h 189"/>
                <a:gd name="T4" fmla="*/ 45 w 159"/>
                <a:gd name="T5" fmla="*/ 95 h 189"/>
                <a:gd name="T6" fmla="*/ 97 w 159"/>
                <a:gd name="T7" fmla="*/ 152 h 189"/>
                <a:gd name="T8" fmla="*/ 135 w 159"/>
                <a:gd name="T9" fmla="*/ 137 h 189"/>
                <a:gd name="T10" fmla="*/ 159 w 159"/>
                <a:gd name="T11" fmla="*/ 167 h 189"/>
                <a:gd name="T12" fmla="*/ 95 w 159"/>
                <a:gd name="T13" fmla="*/ 189 h 189"/>
                <a:gd name="T14" fmla="*/ 0 w 159"/>
                <a:gd name="T15" fmla="*/ 95 h 189"/>
                <a:gd name="T16" fmla="*/ 97 w 159"/>
                <a:gd name="T17" fmla="*/ 0 h 189"/>
                <a:gd name="T18" fmla="*/ 156 w 159"/>
                <a:gd name="T19" fmla="*/ 20 h 189"/>
                <a:gd name="T20" fmla="*/ 135 w 159"/>
                <a:gd name="T21" fmla="*/ 5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89">
                  <a:moveTo>
                    <a:pt x="135" y="52"/>
                  </a:moveTo>
                  <a:cubicBezTo>
                    <a:pt x="124" y="43"/>
                    <a:pt x="111" y="37"/>
                    <a:pt x="97" y="37"/>
                  </a:cubicBezTo>
                  <a:cubicBezTo>
                    <a:pt x="67" y="37"/>
                    <a:pt x="45" y="63"/>
                    <a:pt x="45" y="95"/>
                  </a:cubicBezTo>
                  <a:cubicBezTo>
                    <a:pt x="45" y="128"/>
                    <a:pt x="63" y="152"/>
                    <a:pt x="97" y="152"/>
                  </a:cubicBezTo>
                  <a:cubicBezTo>
                    <a:pt x="111" y="152"/>
                    <a:pt x="125" y="146"/>
                    <a:pt x="135" y="137"/>
                  </a:cubicBezTo>
                  <a:cubicBezTo>
                    <a:pt x="159" y="167"/>
                    <a:pt x="159" y="167"/>
                    <a:pt x="159" y="167"/>
                  </a:cubicBezTo>
                  <a:cubicBezTo>
                    <a:pt x="140" y="181"/>
                    <a:pt x="118" y="189"/>
                    <a:pt x="95" y="189"/>
                  </a:cubicBezTo>
                  <a:cubicBezTo>
                    <a:pt x="40" y="189"/>
                    <a:pt x="0" y="150"/>
                    <a:pt x="0" y="95"/>
                  </a:cubicBezTo>
                  <a:cubicBezTo>
                    <a:pt x="0" y="42"/>
                    <a:pt x="43" y="0"/>
                    <a:pt x="97" y="0"/>
                  </a:cubicBezTo>
                  <a:cubicBezTo>
                    <a:pt x="119" y="0"/>
                    <a:pt x="136" y="7"/>
                    <a:pt x="156" y="20"/>
                  </a:cubicBezTo>
                  <a:lnTo>
                    <a:pt x="135"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8" name="Freeform 11">
              <a:extLst>
                <a:ext uri="{FF2B5EF4-FFF2-40B4-BE49-F238E27FC236}">
                  <a16:creationId xmlns:a16="http://schemas.microsoft.com/office/drawing/2014/main" xmlns="" id="{931B4B30-C52A-4FF7-BCF2-DD42EF395F91}"/>
                </a:ext>
              </a:extLst>
            </p:cNvPr>
            <p:cNvSpPr>
              <a:spLocks/>
            </p:cNvSpPr>
            <p:nvPr userDrawn="1"/>
          </p:nvSpPr>
          <p:spPr bwMode="auto">
            <a:xfrm>
              <a:off x="1714500" y="2255837"/>
              <a:ext cx="200025" cy="304800"/>
            </a:xfrm>
            <a:custGeom>
              <a:avLst/>
              <a:gdLst>
                <a:gd name="T0" fmla="*/ 0 w 126"/>
                <a:gd name="T1" fmla="*/ 192 h 192"/>
                <a:gd name="T2" fmla="*/ 0 w 126"/>
                <a:gd name="T3" fmla="*/ 0 h 192"/>
                <a:gd name="T4" fmla="*/ 126 w 126"/>
                <a:gd name="T5" fmla="*/ 0 h 192"/>
                <a:gd name="T6" fmla="*/ 126 w 126"/>
                <a:gd name="T7" fmla="*/ 36 h 192"/>
                <a:gd name="T8" fmla="*/ 44 w 126"/>
                <a:gd name="T9" fmla="*/ 36 h 192"/>
                <a:gd name="T10" fmla="*/ 44 w 126"/>
                <a:gd name="T11" fmla="*/ 75 h 192"/>
                <a:gd name="T12" fmla="*/ 126 w 126"/>
                <a:gd name="T13" fmla="*/ 75 h 192"/>
                <a:gd name="T14" fmla="*/ 126 w 126"/>
                <a:gd name="T15" fmla="*/ 112 h 192"/>
                <a:gd name="T16" fmla="*/ 44 w 126"/>
                <a:gd name="T17" fmla="*/ 112 h 192"/>
                <a:gd name="T18" fmla="*/ 44 w 126"/>
                <a:gd name="T19" fmla="*/ 155 h 192"/>
                <a:gd name="T20" fmla="*/ 126 w 126"/>
                <a:gd name="T21" fmla="*/ 155 h 192"/>
                <a:gd name="T22" fmla="*/ 126 w 126"/>
                <a:gd name="T23" fmla="*/ 192 h 192"/>
                <a:gd name="T24" fmla="*/ 0 w 126"/>
                <a:gd name="T25"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92">
                  <a:moveTo>
                    <a:pt x="0" y="192"/>
                  </a:moveTo>
                  <a:lnTo>
                    <a:pt x="0" y="0"/>
                  </a:lnTo>
                  <a:lnTo>
                    <a:pt x="126" y="0"/>
                  </a:lnTo>
                  <a:lnTo>
                    <a:pt x="126" y="36"/>
                  </a:lnTo>
                  <a:lnTo>
                    <a:pt x="44" y="36"/>
                  </a:lnTo>
                  <a:lnTo>
                    <a:pt x="44" y="75"/>
                  </a:lnTo>
                  <a:lnTo>
                    <a:pt x="126" y="75"/>
                  </a:lnTo>
                  <a:lnTo>
                    <a:pt x="126" y="112"/>
                  </a:lnTo>
                  <a:lnTo>
                    <a:pt x="44" y="112"/>
                  </a:lnTo>
                  <a:lnTo>
                    <a:pt x="44" y="155"/>
                  </a:lnTo>
                  <a:lnTo>
                    <a:pt x="126" y="155"/>
                  </a:lnTo>
                  <a:lnTo>
                    <a:pt x="126" y="192"/>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49" name="Freeform 12">
              <a:extLst>
                <a:ext uri="{FF2B5EF4-FFF2-40B4-BE49-F238E27FC236}">
                  <a16:creationId xmlns:a16="http://schemas.microsoft.com/office/drawing/2014/main" xmlns="" id="{D12DF6DA-E1D2-40E6-B47F-CB52A032C08D}"/>
                </a:ext>
              </a:extLst>
            </p:cNvPr>
            <p:cNvSpPr>
              <a:spLocks/>
            </p:cNvSpPr>
            <p:nvPr userDrawn="1"/>
          </p:nvSpPr>
          <p:spPr bwMode="auto">
            <a:xfrm>
              <a:off x="1985962" y="2255837"/>
              <a:ext cx="192087" cy="304800"/>
            </a:xfrm>
            <a:custGeom>
              <a:avLst/>
              <a:gdLst>
                <a:gd name="T0" fmla="*/ 0 w 121"/>
                <a:gd name="T1" fmla="*/ 192 h 192"/>
                <a:gd name="T2" fmla="*/ 0 w 121"/>
                <a:gd name="T3" fmla="*/ 0 h 192"/>
                <a:gd name="T4" fmla="*/ 45 w 121"/>
                <a:gd name="T5" fmla="*/ 0 h 192"/>
                <a:gd name="T6" fmla="*/ 45 w 121"/>
                <a:gd name="T7" fmla="*/ 155 h 192"/>
                <a:gd name="T8" fmla="*/ 121 w 121"/>
                <a:gd name="T9" fmla="*/ 155 h 192"/>
                <a:gd name="T10" fmla="*/ 121 w 121"/>
                <a:gd name="T11" fmla="*/ 192 h 192"/>
                <a:gd name="T12" fmla="*/ 0 w 121"/>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121" h="192">
                  <a:moveTo>
                    <a:pt x="0" y="192"/>
                  </a:moveTo>
                  <a:lnTo>
                    <a:pt x="0" y="0"/>
                  </a:lnTo>
                  <a:lnTo>
                    <a:pt x="45" y="0"/>
                  </a:lnTo>
                  <a:lnTo>
                    <a:pt x="45" y="155"/>
                  </a:lnTo>
                  <a:lnTo>
                    <a:pt x="121" y="155"/>
                  </a:lnTo>
                  <a:lnTo>
                    <a:pt x="121" y="192"/>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0" name="Freeform 13">
              <a:extLst>
                <a:ext uri="{FF2B5EF4-FFF2-40B4-BE49-F238E27FC236}">
                  <a16:creationId xmlns:a16="http://schemas.microsoft.com/office/drawing/2014/main" xmlns="" id="{685104A3-86EF-40D7-981A-882D83E52DF5}"/>
                </a:ext>
              </a:extLst>
            </p:cNvPr>
            <p:cNvSpPr>
              <a:spLocks/>
            </p:cNvSpPr>
            <p:nvPr userDrawn="1"/>
          </p:nvSpPr>
          <p:spPr bwMode="auto">
            <a:xfrm>
              <a:off x="2222500" y="2255837"/>
              <a:ext cx="200025" cy="304800"/>
            </a:xfrm>
            <a:custGeom>
              <a:avLst/>
              <a:gdLst>
                <a:gd name="T0" fmla="*/ 0 w 126"/>
                <a:gd name="T1" fmla="*/ 192 h 192"/>
                <a:gd name="T2" fmla="*/ 0 w 126"/>
                <a:gd name="T3" fmla="*/ 0 h 192"/>
                <a:gd name="T4" fmla="*/ 126 w 126"/>
                <a:gd name="T5" fmla="*/ 0 h 192"/>
                <a:gd name="T6" fmla="*/ 126 w 126"/>
                <a:gd name="T7" fmla="*/ 36 h 192"/>
                <a:gd name="T8" fmla="*/ 45 w 126"/>
                <a:gd name="T9" fmla="*/ 36 h 192"/>
                <a:gd name="T10" fmla="*/ 45 w 126"/>
                <a:gd name="T11" fmla="*/ 75 h 192"/>
                <a:gd name="T12" fmla="*/ 126 w 126"/>
                <a:gd name="T13" fmla="*/ 75 h 192"/>
                <a:gd name="T14" fmla="*/ 126 w 126"/>
                <a:gd name="T15" fmla="*/ 112 h 192"/>
                <a:gd name="T16" fmla="*/ 45 w 126"/>
                <a:gd name="T17" fmla="*/ 112 h 192"/>
                <a:gd name="T18" fmla="*/ 45 w 126"/>
                <a:gd name="T19" fmla="*/ 155 h 192"/>
                <a:gd name="T20" fmla="*/ 126 w 126"/>
                <a:gd name="T21" fmla="*/ 155 h 192"/>
                <a:gd name="T22" fmla="*/ 126 w 126"/>
                <a:gd name="T23" fmla="*/ 192 h 192"/>
                <a:gd name="T24" fmla="*/ 0 w 126"/>
                <a:gd name="T25"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92">
                  <a:moveTo>
                    <a:pt x="0" y="192"/>
                  </a:moveTo>
                  <a:lnTo>
                    <a:pt x="0" y="0"/>
                  </a:lnTo>
                  <a:lnTo>
                    <a:pt x="126" y="0"/>
                  </a:lnTo>
                  <a:lnTo>
                    <a:pt x="126" y="36"/>
                  </a:lnTo>
                  <a:lnTo>
                    <a:pt x="45" y="36"/>
                  </a:lnTo>
                  <a:lnTo>
                    <a:pt x="45" y="75"/>
                  </a:lnTo>
                  <a:lnTo>
                    <a:pt x="126" y="75"/>
                  </a:lnTo>
                  <a:lnTo>
                    <a:pt x="126" y="112"/>
                  </a:lnTo>
                  <a:lnTo>
                    <a:pt x="45" y="112"/>
                  </a:lnTo>
                  <a:lnTo>
                    <a:pt x="45" y="155"/>
                  </a:lnTo>
                  <a:lnTo>
                    <a:pt x="126" y="155"/>
                  </a:lnTo>
                  <a:lnTo>
                    <a:pt x="126" y="192"/>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1" name="Freeform 14">
              <a:extLst>
                <a:ext uri="{FF2B5EF4-FFF2-40B4-BE49-F238E27FC236}">
                  <a16:creationId xmlns:a16="http://schemas.microsoft.com/office/drawing/2014/main" xmlns="" id="{5744B2BB-B58E-456B-BE90-35B49F5F1EDA}"/>
                </a:ext>
              </a:extLst>
            </p:cNvPr>
            <p:cNvSpPr>
              <a:spLocks noEditPoints="1"/>
            </p:cNvSpPr>
            <p:nvPr userDrawn="1"/>
          </p:nvSpPr>
          <p:spPr bwMode="auto">
            <a:xfrm>
              <a:off x="2495550" y="2255837"/>
              <a:ext cx="241300" cy="304800"/>
            </a:xfrm>
            <a:custGeom>
              <a:avLst/>
              <a:gdLst>
                <a:gd name="T0" fmla="*/ 0 w 145"/>
                <a:gd name="T1" fmla="*/ 0 h 182"/>
                <a:gd name="T2" fmla="*/ 59 w 145"/>
                <a:gd name="T3" fmla="*/ 0 h 182"/>
                <a:gd name="T4" fmla="*/ 127 w 145"/>
                <a:gd name="T5" fmla="*/ 55 h 182"/>
                <a:gd name="T6" fmla="*/ 90 w 145"/>
                <a:gd name="T7" fmla="*/ 106 h 182"/>
                <a:gd name="T8" fmla="*/ 145 w 145"/>
                <a:gd name="T9" fmla="*/ 182 h 182"/>
                <a:gd name="T10" fmla="*/ 92 w 145"/>
                <a:gd name="T11" fmla="*/ 182 h 182"/>
                <a:gd name="T12" fmla="*/ 44 w 145"/>
                <a:gd name="T13" fmla="*/ 111 h 182"/>
                <a:gd name="T14" fmla="*/ 42 w 145"/>
                <a:gd name="T15" fmla="*/ 111 h 182"/>
                <a:gd name="T16" fmla="*/ 42 w 145"/>
                <a:gd name="T17" fmla="*/ 182 h 182"/>
                <a:gd name="T18" fmla="*/ 0 w 145"/>
                <a:gd name="T19" fmla="*/ 182 h 182"/>
                <a:gd name="T20" fmla="*/ 0 w 145"/>
                <a:gd name="T21" fmla="*/ 0 h 182"/>
                <a:gd name="T22" fmla="*/ 42 w 145"/>
                <a:gd name="T23" fmla="*/ 76 h 182"/>
                <a:gd name="T24" fmla="*/ 53 w 145"/>
                <a:gd name="T25" fmla="*/ 76 h 182"/>
                <a:gd name="T26" fmla="*/ 83 w 145"/>
                <a:gd name="T27" fmla="*/ 56 h 182"/>
                <a:gd name="T28" fmla="*/ 58 w 145"/>
                <a:gd name="T29" fmla="*/ 34 h 182"/>
                <a:gd name="T30" fmla="*/ 42 w 145"/>
                <a:gd name="T31" fmla="*/ 34 h 182"/>
                <a:gd name="T32" fmla="*/ 42 w 145"/>
                <a:gd name="T33"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182">
                  <a:moveTo>
                    <a:pt x="0" y="0"/>
                  </a:moveTo>
                  <a:cubicBezTo>
                    <a:pt x="59" y="0"/>
                    <a:pt x="59" y="0"/>
                    <a:pt x="59" y="0"/>
                  </a:cubicBezTo>
                  <a:cubicBezTo>
                    <a:pt x="89" y="0"/>
                    <a:pt x="127" y="15"/>
                    <a:pt x="127" y="55"/>
                  </a:cubicBezTo>
                  <a:cubicBezTo>
                    <a:pt x="127" y="82"/>
                    <a:pt x="110" y="98"/>
                    <a:pt x="90" y="106"/>
                  </a:cubicBezTo>
                  <a:cubicBezTo>
                    <a:pt x="106" y="128"/>
                    <a:pt x="132" y="165"/>
                    <a:pt x="145" y="182"/>
                  </a:cubicBezTo>
                  <a:cubicBezTo>
                    <a:pt x="92" y="182"/>
                    <a:pt x="92" y="182"/>
                    <a:pt x="92" y="182"/>
                  </a:cubicBezTo>
                  <a:cubicBezTo>
                    <a:pt x="44" y="111"/>
                    <a:pt x="44" y="111"/>
                    <a:pt x="44" y="111"/>
                  </a:cubicBezTo>
                  <a:cubicBezTo>
                    <a:pt x="42" y="111"/>
                    <a:pt x="42" y="111"/>
                    <a:pt x="42" y="111"/>
                  </a:cubicBezTo>
                  <a:cubicBezTo>
                    <a:pt x="42" y="182"/>
                    <a:pt x="42" y="182"/>
                    <a:pt x="42" y="182"/>
                  </a:cubicBezTo>
                  <a:cubicBezTo>
                    <a:pt x="0" y="182"/>
                    <a:pt x="0" y="182"/>
                    <a:pt x="0" y="182"/>
                  </a:cubicBezTo>
                  <a:lnTo>
                    <a:pt x="0" y="0"/>
                  </a:lnTo>
                  <a:close/>
                  <a:moveTo>
                    <a:pt x="42" y="76"/>
                  </a:moveTo>
                  <a:cubicBezTo>
                    <a:pt x="53" y="76"/>
                    <a:pt x="53" y="76"/>
                    <a:pt x="53" y="76"/>
                  </a:cubicBezTo>
                  <a:cubicBezTo>
                    <a:pt x="70" y="76"/>
                    <a:pt x="83" y="70"/>
                    <a:pt x="83" y="56"/>
                  </a:cubicBezTo>
                  <a:cubicBezTo>
                    <a:pt x="83" y="43"/>
                    <a:pt x="73" y="34"/>
                    <a:pt x="58" y="34"/>
                  </a:cubicBezTo>
                  <a:cubicBezTo>
                    <a:pt x="42" y="34"/>
                    <a:pt x="42" y="34"/>
                    <a:pt x="42" y="34"/>
                  </a:cubicBezTo>
                  <a:lnTo>
                    <a:pt x="42"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2" name="Freeform 15">
              <a:extLst>
                <a:ext uri="{FF2B5EF4-FFF2-40B4-BE49-F238E27FC236}">
                  <a16:creationId xmlns:a16="http://schemas.microsoft.com/office/drawing/2014/main" xmlns="" id="{07C5703B-1F32-4C7D-B39F-B8B78A863C90}"/>
                </a:ext>
              </a:extLst>
            </p:cNvPr>
            <p:cNvSpPr>
              <a:spLocks/>
            </p:cNvSpPr>
            <p:nvPr userDrawn="1"/>
          </p:nvSpPr>
          <p:spPr bwMode="auto">
            <a:xfrm>
              <a:off x="3019425" y="2255837"/>
              <a:ext cx="209550" cy="304800"/>
            </a:xfrm>
            <a:custGeom>
              <a:avLst/>
              <a:gdLst>
                <a:gd name="T0" fmla="*/ 88 w 132"/>
                <a:gd name="T1" fmla="*/ 36 h 192"/>
                <a:gd name="T2" fmla="*/ 88 w 132"/>
                <a:gd name="T3" fmla="*/ 192 h 192"/>
                <a:gd name="T4" fmla="*/ 44 w 132"/>
                <a:gd name="T5" fmla="*/ 192 h 192"/>
                <a:gd name="T6" fmla="*/ 44 w 132"/>
                <a:gd name="T7" fmla="*/ 36 h 192"/>
                <a:gd name="T8" fmla="*/ 0 w 132"/>
                <a:gd name="T9" fmla="*/ 36 h 192"/>
                <a:gd name="T10" fmla="*/ 0 w 132"/>
                <a:gd name="T11" fmla="*/ 0 h 192"/>
                <a:gd name="T12" fmla="*/ 132 w 132"/>
                <a:gd name="T13" fmla="*/ 0 h 192"/>
                <a:gd name="T14" fmla="*/ 132 w 132"/>
                <a:gd name="T15" fmla="*/ 36 h 192"/>
                <a:gd name="T16" fmla="*/ 88 w 132"/>
                <a:gd name="T17" fmla="*/ 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92">
                  <a:moveTo>
                    <a:pt x="88" y="36"/>
                  </a:moveTo>
                  <a:lnTo>
                    <a:pt x="88" y="192"/>
                  </a:lnTo>
                  <a:lnTo>
                    <a:pt x="44" y="192"/>
                  </a:lnTo>
                  <a:lnTo>
                    <a:pt x="44" y="36"/>
                  </a:lnTo>
                  <a:lnTo>
                    <a:pt x="0" y="36"/>
                  </a:lnTo>
                  <a:lnTo>
                    <a:pt x="0" y="0"/>
                  </a:lnTo>
                  <a:lnTo>
                    <a:pt x="132" y="0"/>
                  </a:lnTo>
                  <a:lnTo>
                    <a:pt x="132" y="36"/>
                  </a:lnTo>
                  <a:lnTo>
                    <a:pt x="88"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3" name="Freeform 16">
              <a:extLst>
                <a:ext uri="{FF2B5EF4-FFF2-40B4-BE49-F238E27FC236}">
                  <a16:creationId xmlns:a16="http://schemas.microsoft.com/office/drawing/2014/main" xmlns="" id="{211290C5-C03F-4F06-9151-6EFFA67F48B4}"/>
                </a:ext>
              </a:extLst>
            </p:cNvPr>
            <p:cNvSpPr>
              <a:spLocks/>
            </p:cNvSpPr>
            <p:nvPr userDrawn="1"/>
          </p:nvSpPr>
          <p:spPr bwMode="auto">
            <a:xfrm>
              <a:off x="3273425" y="2255837"/>
              <a:ext cx="200025" cy="304800"/>
            </a:xfrm>
            <a:custGeom>
              <a:avLst/>
              <a:gdLst>
                <a:gd name="T0" fmla="*/ 0 w 126"/>
                <a:gd name="T1" fmla="*/ 192 h 192"/>
                <a:gd name="T2" fmla="*/ 0 w 126"/>
                <a:gd name="T3" fmla="*/ 0 h 192"/>
                <a:gd name="T4" fmla="*/ 126 w 126"/>
                <a:gd name="T5" fmla="*/ 0 h 192"/>
                <a:gd name="T6" fmla="*/ 126 w 126"/>
                <a:gd name="T7" fmla="*/ 36 h 192"/>
                <a:gd name="T8" fmla="*/ 44 w 126"/>
                <a:gd name="T9" fmla="*/ 36 h 192"/>
                <a:gd name="T10" fmla="*/ 44 w 126"/>
                <a:gd name="T11" fmla="*/ 75 h 192"/>
                <a:gd name="T12" fmla="*/ 126 w 126"/>
                <a:gd name="T13" fmla="*/ 75 h 192"/>
                <a:gd name="T14" fmla="*/ 126 w 126"/>
                <a:gd name="T15" fmla="*/ 112 h 192"/>
                <a:gd name="T16" fmla="*/ 44 w 126"/>
                <a:gd name="T17" fmla="*/ 112 h 192"/>
                <a:gd name="T18" fmla="*/ 44 w 126"/>
                <a:gd name="T19" fmla="*/ 155 h 192"/>
                <a:gd name="T20" fmla="*/ 126 w 126"/>
                <a:gd name="T21" fmla="*/ 155 h 192"/>
                <a:gd name="T22" fmla="*/ 126 w 126"/>
                <a:gd name="T23" fmla="*/ 192 h 192"/>
                <a:gd name="T24" fmla="*/ 0 w 126"/>
                <a:gd name="T25"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92">
                  <a:moveTo>
                    <a:pt x="0" y="192"/>
                  </a:moveTo>
                  <a:lnTo>
                    <a:pt x="0" y="0"/>
                  </a:lnTo>
                  <a:lnTo>
                    <a:pt x="126" y="0"/>
                  </a:lnTo>
                  <a:lnTo>
                    <a:pt x="126" y="36"/>
                  </a:lnTo>
                  <a:lnTo>
                    <a:pt x="44" y="36"/>
                  </a:lnTo>
                  <a:lnTo>
                    <a:pt x="44" y="75"/>
                  </a:lnTo>
                  <a:lnTo>
                    <a:pt x="126" y="75"/>
                  </a:lnTo>
                  <a:lnTo>
                    <a:pt x="126" y="112"/>
                  </a:lnTo>
                  <a:lnTo>
                    <a:pt x="44" y="112"/>
                  </a:lnTo>
                  <a:lnTo>
                    <a:pt x="44" y="155"/>
                  </a:lnTo>
                  <a:lnTo>
                    <a:pt x="126" y="155"/>
                  </a:lnTo>
                  <a:lnTo>
                    <a:pt x="126" y="192"/>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4" name="Freeform 17">
              <a:extLst>
                <a:ext uri="{FF2B5EF4-FFF2-40B4-BE49-F238E27FC236}">
                  <a16:creationId xmlns:a16="http://schemas.microsoft.com/office/drawing/2014/main" xmlns="" id="{CE285306-500D-474C-8F95-A801B136AC04}"/>
                </a:ext>
              </a:extLst>
            </p:cNvPr>
            <p:cNvSpPr>
              <a:spLocks/>
            </p:cNvSpPr>
            <p:nvPr userDrawn="1"/>
          </p:nvSpPr>
          <p:spPr bwMode="auto">
            <a:xfrm>
              <a:off x="3702050" y="2255837"/>
              <a:ext cx="122237" cy="304800"/>
            </a:xfrm>
            <a:custGeom>
              <a:avLst/>
              <a:gdLst>
                <a:gd name="T0" fmla="*/ 77 w 77"/>
                <a:gd name="T1" fmla="*/ 192 h 192"/>
                <a:gd name="T2" fmla="*/ 34 w 77"/>
                <a:gd name="T3" fmla="*/ 192 h 192"/>
                <a:gd name="T4" fmla="*/ 34 w 77"/>
                <a:gd name="T5" fmla="*/ 31 h 192"/>
                <a:gd name="T6" fmla="*/ 0 w 77"/>
                <a:gd name="T7" fmla="*/ 31 h 192"/>
                <a:gd name="T8" fmla="*/ 0 w 77"/>
                <a:gd name="T9" fmla="*/ 0 h 192"/>
                <a:gd name="T10" fmla="*/ 77 w 77"/>
                <a:gd name="T11" fmla="*/ 0 h 192"/>
                <a:gd name="T12" fmla="*/ 77 w 77"/>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77" h="192">
                  <a:moveTo>
                    <a:pt x="77" y="192"/>
                  </a:moveTo>
                  <a:lnTo>
                    <a:pt x="34" y="192"/>
                  </a:lnTo>
                  <a:lnTo>
                    <a:pt x="34" y="31"/>
                  </a:lnTo>
                  <a:lnTo>
                    <a:pt x="0" y="31"/>
                  </a:lnTo>
                  <a:lnTo>
                    <a:pt x="0" y="0"/>
                  </a:lnTo>
                  <a:lnTo>
                    <a:pt x="77" y="0"/>
                  </a:lnTo>
                  <a:lnTo>
                    <a:pt x="77"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5" name="Freeform 18">
              <a:extLst>
                <a:ext uri="{FF2B5EF4-FFF2-40B4-BE49-F238E27FC236}">
                  <a16:creationId xmlns:a16="http://schemas.microsoft.com/office/drawing/2014/main" xmlns="" id="{96A52502-5960-4598-BB00-666BDBD4A06C}"/>
                </a:ext>
              </a:extLst>
            </p:cNvPr>
            <p:cNvSpPr>
              <a:spLocks noEditPoints="1"/>
            </p:cNvSpPr>
            <p:nvPr userDrawn="1"/>
          </p:nvSpPr>
          <p:spPr bwMode="auto">
            <a:xfrm>
              <a:off x="3916362" y="2251074"/>
              <a:ext cx="231775" cy="314325"/>
            </a:xfrm>
            <a:custGeom>
              <a:avLst/>
              <a:gdLst>
                <a:gd name="T0" fmla="*/ 70 w 139"/>
                <a:gd name="T1" fmla="*/ 188 h 188"/>
                <a:gd name="T2" fmla="*/ 0 w 139"/>
                <a:gd name="T3" fmla="*/ 133 h 188"/>
                <a:gd name="T4" fmla="*/ 33 w 139"/>
                <a:gd name="T5" fmla="*/ 90 h 188"/>
                <a:gd name="T6" fmla="*/ 33 w 139"/>
                <a:gd name="T7" fmla="*/ 89 h 188"/>
                <a:gd name="T8" fmla="*/ 5 w 139"/>
                <a:gd name="T9" fmla="*/ 50 h 188"/>
                <a:gd name="T10" fmla="*/ 70 w 139"/>
                <a:gd name="T11" fmla="*/ 0 h 188"/>
                <a:gd name="T12" fmla="*/ 134 w 139"/>
                <a:gd name="T13" fmla="*/ 50 h 188"/>
                <a:gd name="T14" fmla="*/ 107 w 139"/>
                <a:gd name="T15" fmla="*/ 89 h 188"/>
                <a:gd name="T16" fmla="*/ 107 w 139"/>
                <a:gd name="T17" fmla="*/ 90 h 188"/>
                <a:gd name="T18" fmla="*/ 139 w 139"/>
                <a:gd name="T19" fmla="*/ 133 h 188"/>
                <a:gd name="T20" fmla="*/ 70 w 139"/>
                <a:gd name="T21" fmla="*/ 188 h 188"/>
                <a:gd name="T22" fmla="*/ 70 w 139"/>
                <a:gd name="T23" fmla="*/ 103 h 188"/>
                <a:gd name="T24" fmla="*/ 41 w 139"/>
                <a:gd name="T25" fmla="*/ 129 h 188"/>
                <a:gd name="T26" fmla="*/ 70 w 139"/>
                <a:gd name="T27" fmla="*/ 155 h 188"/>
                <a:gd name="T28" fmla="*/ 98 w 139"/>
                <a:gd name="T29" fmla="*/ 129 h 188"/>
                <a:gd name="T30" fmla="*/ 70 w 139"/>
                <a:gd name="T31" fmla="*/ 103 h 188"/>
                <a:gd name="T32" fmla="*/ 70 w 139"/>
                <a:gd name="T33" fmla="*/ 31 h 188"/>
                <a:gd name="T34" fmla="*/ 46 w 139"/>
                <a:gd name="T35" fmla="*/ 53 h 188"/>
                <a:gd name="T36" fmla="*/ 70 w 139"/>
                <a:gd name="T37" fmla="*/ 75 h 188"/>
                <a:gd name="T38" fmla="*/ 94 w 139"/>
                <a:gd name="T39" fmla="*/ 53 h 188"/>
                <a:gd name="T40" fmla="*/ 70 w 139"/>
                <a:gd name="T41" fmla="*/ 3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 h="188">
                  <a:moveTo>
                    <a:pt x="70" y="188"/>
                  </a:moveTo>
                  <a:cubicBezTo>
                    <a:pt x="32" y="188"/>
                    <a:pt x="0" y="170"/>
                    <a:pt x="0" y="133"/>
                  </a:cubicBezTo>
                  <a:cubicBezTo>
                    <a:pt x="0" y="111"/>
                    <a:pt x="13" y="96"/>
                    <a:pt x="33" y="90"/>
                  </a:cubicBezTo>
                  <a:cubicBezTo>
                    <a:pt x="33" y="89"/>
                    <a:pt x="33" y="89"/>
                    <a:pt x="33" y="89"/>
                  </a:cubicBezTo>
                  <a:cubicBezTo>
                    <a:pt x="19" y="84"/>
                    <a:pt x="5" y="74"/>
                    <a:pt x="5" y="50"/>
                  </a:cubicBezTo>
                  <a:cubicBezTo>
                    <a:pt x="5" y="17"/>
                    <a:pt x="35" y="0"/>
                    <a:pt x="70" y="0"/>
                  </a:cubicBezTo>
                  <a:cubicBezTo>
                    <a:pt x="104" y="0"/>
                    <a:pt x="134" y="17"/>
                    <a:pt x="134" y="50"/>
                  </a:cubicBezTo>
                  <a:cubicBezTo>
                    <a:pt x="134" y="74"/>
                    <a:pt x="120" y="85"/>
                    <a:pt x="107" y="89"/>
                  </a:cubicBezTo>
                  <a:cubicBezTo>
                    <a:pt x="107" y="90"/>
                    <a:pt x="107" y="90"/>
                    <a:pt x="107" y="90"/>
                  </a:cubicBezTo>
                  <a:cubicBezTo>
                    <a:pt x="126" y="96"/>
                    <a:pt x="139" y="111"/>
                    <a:pt x="139" y="133"/>
                  </a:cubicBezTo>
                  <a:cubicBezTo>
                    <a:pt x="139" y="170"/>
                    <a:pt x="108" y="188"/>
                    <a:pt x="70" y="188"/>
                  </a:cubicBezTo>
                  <a:close/>
                  <a:moveTo>
                    <a:pt x="70" y="103"/>
                  </a:moveTo>
                  <a:cubicBezTo>
                    <a:pt x="54" y="103"/>
                    <a:pt x="41" y="113"/>
                    <a:pt x="41" y="129"/>
                  </a:cubicBezTo>
                  <a:cubicBezTo>
                    <a:pt x="41" y="146"/>
                    <a:pt x="54" y="155"/>
                    <a:pt x="70" y="155"/>
                  </a:cubicBezTo>
                  <a:cubicBezTo>
                    <a:pt x="85" y="155"/>
                    <a:pt x="98" y="146"/>
                    <a:pt x="98" y="129"/>
                  </a:cubicBezTo>
                  <a:cubicBezTo>
                    <a:pt x="98" y="113"/>
                    <a:pt x="85" y="103"/>
                    <a:pt x="70" y="103"/>
                  </a:cubicBezTo>
                  <a:close/>
                  <a:moveTo>
                    <a:pt x="70" y="31"/>
                  </a:moveTo>
                  <a:cubicBezTo>
                    <a:pt x="55" y="31"/>
                    <a:pt x="46" y="39"/>
                    <a:pt x="46" y="53"/>
                  </a:cubicBezTo>
                  <a:cubicBezTo>
                    <a:pt x="46" y="67"/>
                    <a:pt x="55" y="75"/>
                    <a:pt x="70" y="75"/>
                  </a:cubicBezTo>
                  <a:cubicBezTo>
                    <a:pt x="84" y="75"/>
                    <a:pt x="94" y="67"/>
                    <a:pt x="94" y="53"/>
                  </a:cubicBezTo>
                  <a:cubicBezTo>
                    <a:pt x="94" y="39"/>
                    <a:pt x="84" y="31"/>
                    <a:pt x="70"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grpSp>
      <p:grpSp>
        <p:nvGrpSpPr>
          <p:cNvPr id="74" name="Group 73">
            <a:extLst>
              <a:ext uri="{FF2B5EF4-FFF2-40B4-BE49-F238E27FC236}">
                <a16:creationId xmlns:a16="http://schemas.microsoft.com/office/drawing/2014/main" xmlns="" id="{E4088319-4FCE-449A-8D70-D86B9AF2A85D}"/>
              </a:ext>
            </a:extLst>
          </p:cNvPr>
          <p:cNvGrpSpPr/>
          <p:nvPr userDrawn="1"/>
        </p:nvGrpSpPr>
        <p:grpSpPr>
          <a:xfrm>
            <a:off x="793544" y="2698750"/>
            <a:ext cx="2517119" cy="173037"/>
            <a:chOff x="793750" y="2698749"/>
            <a:chExt cx="2517775" cy="173037"/>
          </a:xfrm>
          <a:noFill/>
        </p:grpSpPr>
        <p:sp>
          <p:nvSpPr>
            <p:cNvPr id="56" name="Freeform 19">
              <a:extLst>
                <a:ext uri="{FF2B5EF4-FFF2-40B4-BE49-F238E27FC236}">
                  <a16:creationId xmlns:a16="http://schemas.microsoft.com/office/drawing/2014/main" xmlns="" id="{BEB6EE63-69F0-4568-A069-400E6B75FCF9}"/>
                </a:ext>
              </a:extLst>
            </p:cNvPr>
            <p:cNvSpPr>
              <a:spLocks/>
            </p:cNvSpPr>
            <p:nvPr userDrawn="1"/>
          </p:nvSpPr>
          <p:spPr bwMode="auto">
            <a:xfrm>
              <a:off x="793750" y="2698749"/>
              <a:ext cx="125412" cy="173037"/>
            </a:xfrm>
            <a:custGeom>
              <a:avLst/>
              <a:gdLst>
                <a:gd name="T0" fmla="*/ 66 w 75"/>
                <a:gd name="T1" fmla="*/ 22 h 103"/>
                <a:gd name="T2" fmla="*/ 46 w 75"/>
                <a:gd name="T3" fmla="*/ 12 h 103"/>
                <a:gd name="T4" fmla="*/ 27 w 75"/>
                <a:gd name="T5" fmla="*/ 28 h 103"/>
                <a:gd name="T6" fmla="*/ 67 w 75"/>
                <a:gd name="T7" fmla="*/ 69 h 103"/>
                <a:gd name="T8" fmla="*/ 29 w 75"/>
                <a:gd name="T9" fmla="*/ 103 h 103"/>
                <a:gd name="T10" fmla="*/ 0 w 75"/>
                <a:gd name="T11" fmla="*/ 86 h 103"/>
                <a:gd name="T12" fmla="*/ 9 w 75"/>
                <a:gd name="T13" fmla="*/ 77 h 103"/>
                <a:gd name="T14" fmla="*/ 32 w 75"/>
                <a:gd name="T15" fmla="*/ 91 h 103"/>
                <a:gd name="T16" fmla="*/ 53 w 75"/>
                <a:gd name="T17" fmla="*/ 72 h 103"/>
                <a:gd name="T18" fmla="*/ 13 w 75"/>
                <a:gd name="T19" fmla="*/ 32 h 103"/>
                <a:gd name="T20" fmla="*/ 49 w 75"/>
                <a:gd name="T21" fmla="*/ 0 h 103"/>
                <a:gd name="T22" fmla="*/ 75 w 75"/>
                <a:gd name="T23" fmla="*/ 13 h 103"/>
                <a:gd name="T24" fmla="*/ 66 w 75"/>
                <a:gd name="T25"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103">
                  <a:moveTo>
                    <a:pt x="66" y="22"/>
                  </a:moveTo>
                  <a:cubicBezTo>
                    <a:pt x="61" y="16"/>
                    <a:pt x="55" y="12"/>
                    <a:pt x="46" y="12"/>
                  </a:cubicBezTo>
                  <a:cubicBezTo>
                    <a:pt x="36" y="12"/>
                    <a:pt x="27" y="18"/>
                    <a:pt x="27" y="28"/>
                  </a:cubicBezTo>
                  <a:cubicBezTo>
                    <a:pt x="27" y="47"/>
                    <a:pt x="67" y="42"/>
                    <a:pt x="67" y="69"/>
                  </a:cubicBezTo>
                  <a:cubicBezTo>
                    <a:pt x="67" y="90"/>
                    <a:pt x="49" y="103"/>
                    <a:pt x="29" y="103"/>
                  </a:cubicBezTo>
                  <a:cubicBezTo>
                    <a:pt x="16" y="103"/>
                    <a:pt x="7" y="97"/>
                    <a:pt x="0" y="86"/>
                  </a:cubicBezTo>
                  <a:cubicBezTo>
                    <a:pt x="9" y="77"/>
                    <a:pt x="9" y="77"/>
                    <a:pt x="9" y="77"/>
                  </a:cubicBezTo>
                  <a:cubicBezTo>
                    <a:pt x="13" y="85"/>
                    <a:pt x="22" y="91"/>
                    <a:pt x="32" y="91"/>
                  </a:cubicBezTo>
                  <a:cubicBezTo>
                    <a:pt x="42" y="91"/>
                    <a:pt x="53" y="84"/>
                    <a:pt x="53" y="72"/>
                  </a:cubicBezTo>
                  <a:cubicBezTo>
                    <a:pt x="53" y="53"/>
                    <a:pt x="13" y="58"/>
                    <a:pt x="13" y="32"/>
                  </a:cubicBezTo>
                  <a:cubicBezTo>
                    <a:pt x="13" y="12"/>
                    <a:pt x="30" y="0"/>
                    <a:pt x="49" y="0"/>
                  </a:cubicBezTo>
                  <a:cubicBezTo>
                    <a:pt x="59" y="0"/>
                    <a:pt x="68" y="5"/>
                    <a:pt x="75" y="13"/>
                  </a:cubicBezTo>
                  <a:lnTo>
                    <a:pt x="6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7" name="Freeform 20">
              <a:extLst>
                <a:ext uri="{FF2B5EF4-FFF2-40B4-BE49-F238E27FC236}">
                  <a16:creationId xmlns:a16="http://schemas.microsoft.com/office/drawing/2014/main" xmlns="" id="{6411E332-508E-4C7D-A4D0-0D3281E82A36}"/>
                </a:ext>
              </a:extLst>
            </p:cNvPr>
            <p:cNvSpPr>
              <a:spLocks/>
            </p:cNvSpPr>
            <p:nvPr userDrawn="1"/>
          </p:nvSpPr>
          <p:spPr bwMode="auto">
            <a:xfrm>
              <a:off x="930275" y="2701924"/>
              <a:ext cx="115887" cy="168275"/>
            </a:xfrm>
            <a:custGeom>
              <a:avLst/>
              <a:gdLst>
                <a:gd name="T0" fmla="*/ 73 w 73"/>
                <a:gd name="T1" fmla="*/ 0 h 106"/>
                <a:gd name="T2" fmla="*/ 71 w 73"/>
                <a:gd name="T3" fmla="*/ 12 h 106"/>
                <a:gd name="T4" fmla="*/ 43 w 73"/>
                <a:gd name="T5" fmla="*/ 12 h 106"/>
                <a:gd name="T6" fmla="*/ 28 w 73"/>
                <a:gd name="T7" fmla="*/ 106 h 106"/>
                <a:gd name="T8" fmla="*/ 14 w 73"/>
                <a:gd name="T9" fmla="*/ 106 h 106"/>
                <a:gd name="T10" fmla="*/ 28 w 73"/>
                <a:gd name="T11" fmla="*/ 12 h 106"/>
                <a:gd name="T12" fmla="*/ 0 w 73"/>
                <a:gd name="T13" fmla="*/ 12 h 106"/>
                <a:gd name="T14" fmla="*/ 2 w 73"/>
                <a:gd name="T15" fmla="*/ 0 h 106"/>
                <a:gd name="T16" fmla="*/ 73 w 73"/>
                <a:gd name="T1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06">
                  <a:moveTo>
                    <a:pt x="73" y="0"/>
                  </a:moveTo>
                  <a:lnTo>
                    <a:pt x="71" y="12"/>
                  </a:lnTo>
                  <a:lnTo>
                    <a:pt x="43" y="12"/>
                  </a:lnTo>
                  <a:lnTo>
                    <a:pt x="28" y="106"/>
                  </a:lnTo>
                  <a:lnTo>
                    <a:pt x="14" y="106"/>
                  </a:lnTo>
                  <a:lnTo>
                    <a:pt x="28" y="12"/>
                  </a:lnTo>
                  <a:lnTo>
                    <a:pt x="0" y="12"/>
                  </a:lnTo>
                  <a:lnTo>
                    <a:pt x="2" y="0"/>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8" name="Freeform 21">
              <a:extLst>
                <a:ext uri="{FF2B5EF4-FFF2-40B4-BE49-F238E27FC236}">
                  <a16:creationId xmlns:a16="http://schemas.microsoft.com/office/drawing/2014/main" xmlns="" id="{A2F6DBA9-6241-4CC2-B8E2-5CB9D852EA03}"/>
                </a:ext>
              </a:extLst>
            </p:cNvPr>
            <p:cNvSpPr>
              <a:spLocks noEditPoints="1"/>
            </p:cNvSpPr>
            <p:nvPr userDrawn="1"/>
          </p:nvSpPr>
          <p:spPr bwMode="auto">
            <a:xfrm>
              <a:off x="1039812" y="2701924"/>
              <a:ext cx="120650" cy="168275"/>
            </a:xfrm>
            <a:custGeom>
              <a:avLst/>
              <a:gdLst>
                <a:gd name="T0" fmla="*/ 45 w 72"/>
                <a:gd name="T1" fmla="*/ 56 h 101"/>
                <a:gd name="T2" fmla="*/ 66 w 72"/>
                <a:gd name="T3" fmla="*/ 101 h 101"/>
                <a:gd name="T4" fmla="*/ 49 w 72"/>
                <a:gd name="T5" fmla="*/ 101 h 101"/>
                <a:gd name="T6" fmla="*/ 31 w 72"/>
                <a:gd name="T7" fmla="*/ 57 h 101"/>
                <a:gd name="T8" fmla="*/ 20 w 72"/>
                <a:gd name="T9" fmla="*/ 57 h 101"/>
                <a:gd name="T10" fmla="*/ 14 w 72"/>
                <a:gd name="T11" fmla="*/ 101 h 101"/>
                <a:gd name="T12" fmla="*/ 0 w 72"/>
                <a:gd name="T13" fmla="*/ 101 h 101"/>
                <a:gd name="T14" fmla="*/ 16 w 72"/>
                <a:gd name="T15" fmla="*/ 0 h 101"/>
                <a:gd name="T16" fmla="*/ 43 w 72"/>
                <a:gd name="T17" fmla="*/ 0 h 101"/>
                <a:gd name="T18" fmla="*/ 72 w 72"/>
                <a:gd name="T19" fmla="*/ 23 h 101"/>
                <a:gd name="T20" fmla="*/ 45 w 72"/>
                <a:gd name="T21" fmla="*/ 56 h 101"/>
                <a:gd name="T22" fmla="*/ 39 w 72"/>
                <a:gd name="T23" fmla="*/ 12 h 101"/>
                <a:gd name="T24" fmla="*/ 28 w 72"/>
                <a:gd name="T25" fmla="*/ 12 h 101"/>
                <a:gd name="T26" fmla="*/ 22 w 72"/>
                <a:gd name="T27" fmla="*/ 46 h 101"/>
                <a:gd name="T28" fmla="*/ 33 w 72"/>
                <a:gd name="T29" fmla="*/ 46 h 101"/>
                <a:gd name="T30" fmla="*/ 57 w 72"/>
                <a:gd name="T31" fmla="*/ 25 h 101"/>
                <a:gd name="T32" fmla="*/ 39 w 72"/>
                <a:gd name="T33"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1">
                  <a:moveTo>
                    <a:pt x="45" y="56"/>
                  </a:moveTo>
                  <a:cubicBezTo>
                    <a:pt x="66" y="101"/>
                    <a:pt x="66" y="101"/>
                    <a:pt x="66" y="101"/>
                  </a:cubicBezTo>
                  <a:cubicBezTo>
                    <a:pt x="49" y="101"/>
                    <a:pt x="49" y="101"/>
                    <a:pt x="49" y="101"/>
                  </a:cubicBezTo>
                  <a:cubicBezTo>
                    <a:pt x="31" y="57"/>
                    <a:pt x="31" y="57"/>
                    <a:pt x="31" y="57"/>
                  </a:cubicBezTo>
                  <a:cubicBezTo>
                    <a:pt x="20" y="57"/>
                    <a:pt x="20" y="57"/>
                    <a:pt x="20" y="57"/>
                  </a:cubicBezTo>
                  <a:cubicBezTo>
                    <a:pt x="14" y="101"/>
                    <a:pt x="14" y="101"/>
                    <a:pt x="14" y="101"/>
                  </a:cubicBezTo>
                  <a:cubicBezTo>
                    <a:pt x="0" y="101"/>
                    <a:pt x="0" y="101"/>
                    <a:pt x="0" y="101"/>
                  </a:cubicBezTo>
                  <a:cubicBezTo>
                    <a:pt x="16" y="0"/>
                    <a:pt x="16" y="0"/>
                    <a:pt x="16" y="0"/>
                  </a:cubicBezTo>
                  <a:cubicBezTo>
                    <a:pt x="43" y="0"/>
                    <a:pt x="43" y="0"/>
                    <a:pt x="43" y="0"/>
                  </a:cubicBezTo>
                  <a:cubicBezTo>
                    <a:pt x="58" y="0"/>
                    <a:pt x="72" y="7"/>
                    <a:pt x="72" y="23"/>
                  </a:cubicBezTo>
                  <a:cubicBezTo>
                    <a:pt x="72" y="40"/>
                    <a:pt x="62" y="53"/>
                    <a:pt x="45" y="56"/>
                  </a:cubicBezTo>
                  <a:close/>
                  <a:moveTo>
                    <a:pt x="39" y="12"/>
                  </a:moveTo>
                  <a:cubicBezTo>
                    <a:pt x="28" y="12"/>
                    <a:pt x="28" y="12"/>
                    <a:pt x="28" y="12"/>
                  </a:cubicBezTo>
                  <a:cubicBezTo>
                    <a:pt x="22" y="46"/>
                    <a:pt x="22" y="46"/>
                    <a:pt x="22" y="46"/>
                  </a:cubicBezTo>
                  <a:cubicBezTo>
                    <a:pt x="33" y="46"/>
                    <a:pt x="33" y="46"/>
                    <a:pt x="33" y="46"/>
                  </a:cubicBezTo>
                  <a:cubicBezTo>
                    <a:pt x="46" y="46"/>
                    <a:pt x="57" y="40"/>
                    <a:pt x="57" y="25"/>
                  </a:cubicBezTo>
                  <a:cubicBezTo>
                    <a:pt x="57" y="14"/>
                    <a:pt x="48" y="12"/>
                    <a:pt x="3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59" name="Freeform 22">
              <a:extLst>
                <a:ext uri="{FF2B5EF4-FFF2-40B4-BE49-F238E27FC236}">
                  <a16:creationId xmlns:a16="http://schemas.microsoft.com/office/drawing/2014/main" xmlns="" id="{76848DB0-FE71-45DC-A809-6DD8EB92D29A}"/>
                </a:ext>
              </a:extLst>
            </p:cNvPr>
            <p:cNvSpPr>
              <a:spLocks/>
            </p:cNvSpPr>
            <p:nvPr userDrawn="1"/>
          </p:nvSpPr>
          <p:spPr bwMode="auto">
            <a:xfrm>
              <a:off x="1165225" y="2698749"/>
              <a:ext cx="122237" cy="173037"/>
            </a:xfrm>
            <a:custGeom>
              <a:avLst/>
              <a:gdLst>
                <a:gd name="T0" fmla="*/ 54 w 73"/>
                <a:gd name="T1" fmla="*/ 49 h 103"/>
                <a:gd name="T2" fmla="*/ 54 w 73"/>
                <a:gd name="T3" fmla="*/ 49 h 103"/>
                <a:gd name="T4" fmla="*/ 69 w 73"/>
                <a:gd name="T5" fmla="*/ 69 h 103"/>
                <a:gd name="T6" fmla="*/ 29 w 73"/>
                <a:gd name="T7" fmla="*/ 103 h 103"/>
                <a:gd name="T8" fmla="*/ 0 w 73"/>
                <a:gd name="T9" fmla="*/ 86 h 103"/>
                <a:gd name="T10" fmla="*/ 9 w 73"/>
                <a:gd name="T11" fmla="*/ 78 h 103"/>
                <a:gd name="T12" fmla="*/ 31 w 73"/>
                <a:gd name="T13" fmla="*/ 91 h 103"/>
                <a:gd name="T14" fmla="*/ 55 w 73"/>
                <a:gd name="T15" fmla="*/ 69 h 103"/>
                <a:gd name="T16" fmla="*/ 31 w 73"/>
                <a:gd name="T17" fmla="*/ 55 h 103"/>
                <a:gd name="T18" fmla="*/ 32 w 73"/>
                <a:gd name="T19" fmla="*/ 43 h 103"/>
                <a:gd name="T20" fmla="*/ 60 w 73"/>
                <a:gd name="T21" fmla="*/ 25 h 103"/>
                <a:gd name="T22" fmla="*/ 44 w 73"/>
                <a:gd name="T23" fmla="*/ 11 h 103"/>
                <a:gd name="T24" fmla="*/ 19 w 73"/>
                <a:gd name="T25" fmla="*/ 23 h 103"/>
                <a:gd name="T26" fmla="*/ 14 w 73"/>
                <a:gd name="T27" fmla="*/ 14 h 103"/>
                <a:gd name="T28" fmla="*/ 47 w 73"/>
                <a:gd name="T29" fmla="*/ 0 h 103"/>
                <a:gd name="T30" fmla="*/ 73 w 73"/>
                <a:gd name="T31" fmla="*/ 22 h 103"/>
                <a:gd name="T32" fmla="*/ 54 w 73"/>
                <a:gd name="T33" fmla="*/ 4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103">
                  <a:moveTo>
                    <a:pt x="54" y="49"/>
                  </a:moveTo>
                  <a:cubicBezTo>
                    <a:pt x="54" y="49"/>
                    <a:pt x="54" y="49"/>
                    <a:pt x="54" y="49"/>
                  </a:cubicBezTo>
                  <a:cubicBezTo>
                    <a:pt x="63" y="51"/>
                    <a:pt x="69" y="59"/>
                    <a:pt x="69" y="69"/>
                  </a:cubicBezTo>
                  <a:cubicBezTo>
                    <a:pt x="69" y="90"/>
                    <a:pt x="49" y="103"/>
                    <a:pt x="29" y="103"/>
                  </a:cubicBezTo>
                  <a:cubicBezTo>
                    <a:pt x="17" y="103"/>
                    <a:pt x="6" y="97"/>
                    <a:pt x="0" y="86"/>
                  </a:cubicBezTo>
                  <a:cubicBezTo>
                    <a:pt x="9" y="78"/>
                    <a:pt x="9" y="78"/>
                    <a:pt x="9" y="78"/>
                  </a:cubicBezTo>
                  <a:cubicBezTo>
                    <a:pt x="14" y="85"/>
                    <a:pt x="21" y="91"/>
                    <a:pt x="31" y="91"/>
                  </a:cubicBezTo>
                  <a:cubicBezTo>
                    <a:pt x="44" y="91"/>
                    <a:pt x="55" y="84"/>
                    <a:pt x="55" y="69"/>
                  </a:cubicBezTo>
                  <a:cubicBezTo>
                    <a:pt x="55" y="55"/>
                    <a:pt x="41" y="55"/>
                    <a:pt x="31" y="55"/>
                  </a:cubicBezTo>
                  <a:cubicBezTo>
                    <a:pt x="32" y="43"/>
                    <a:pt x="32" y="43"/>
                    <a:pt x="32" y="43"/>
                  </a:cubicBezTo>
                  <a:cubicBezTo>
                    <a:pt x="46" y="43"/>
                    <a:pt x="60" y="42"/>
                    <a:pt x="60" y="25"/>
                  </a:cubicBezTo>
                  <a:cubicBezTo>
                    <a:pt x="60" y="16"/>
                    <a:pt x="52" y="11"/>
                    <a:pt x="44" y="11"/>
                  </a:cubicBezTo>
                  <a:cubicBezTo>
                    <a:pt x="34" y="11"/>
                    <a:pt x="26" y="17"/>
                    <a:pt x="19" y="23"/>
                  </a:cubicBezTo>
                  <a:cubicBezTo>
                    <a:pt x="14" y="14"/>
                    <a:pt x="14" y="14"/>
                    <a:pt x="14" y="14"/>
                  </a:cubicBezTo>
                  <a:cubicBezTo>
                    <a:pt x="22" y="5"/>
                    <a:pt x="33" y="0"/>
                    <a:pt x="47" y="0"/>
                  </a:cubicBezTo>
                  <a:cubicBezTo>
                    <a:pt x="60" y="0"/>
                    <a:pt x="73" y="7"/>
                    <a:pt x="73" y="22"/>
                  </a:cubicBezTo>
                  <a:cubicBezTo>
                    <a:pt x="73" y="36"/>
                    <a:pt x="66" y="44"/>
                    <a:pt x="5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0" name="Freeform 23">
              <a:extLst>
                <a:ext uri="{FF2B5EF4-FFF2-40B4-BE49-F238E27FC236}">
                  <a16:creationId xmlns:a16="http://schemas.microsoft.com/office/drawing/2014/main" xmlns="" id="{747EC697-61C1-4BC9-84AD-535FB8A656D9}"/>
                </a:ext>
              </a:extLst>
            </p:cNvPr>
            <p:cNvSpPr>
              <a:spLocks/>
            </p:cNvSpPr>
            <p:nvPr userDrawn="1"/>
          </p:nvSpPr>
          <p:spPr bwMode="auto">
            <a:xfrm>
              <a:off x="1304925" y="2701924"/>
              <a:ext cx="163512" cy="168275"/>
            </a:xfrm>
            <a:custGeom>
              <a:avLst/>
              <a:gdLst>
                <a:gd name="T0" fmla="*/ 98 w 98"/>
                <a:gd name="T1" fmla="*/ 0 h 101"/>
                <a:gd name="T2" fmla="*/ 82 w 98"/>
                <a:gd name="T3" fmla="*/ 101 h 101"/>
                <a:gd name="T4" fmla="*/ 68 w 98"/>
                <a:gd name="T5" fmla="*/ 101 h 101"/>
                <a:gd name="T6" fmla="*/ 26 w 98"/>
                <a:gd name="T7" fmla="*/ 21 h 101"/>
                <a:gd name="T8" fmla="*/ 13 w 98"/>
                <a:gd name="T9" fmla="*/ 101 h 101"/>
                <a:gd name="T10" fmla="*/ 0 w 98"/>
                <a:gd name="T11" fmla="*/ 101 h 101"/>
                <a:gd name="T12" fmla="*/ 16 w 98"/>
                <a:gd name="T13" fmla="*/ 0 h 101"/>
                <a:gd name="T14" fmla="*/ 30 w 98"/>
                <a:gd name="T15" fmla="*/ 0 h 101"/>
                <a:gd name="T16" fmla="*/ 72 w 98"/>
                <a:gd name="T17" fmla="*/ 79 h 101"/>
                <a:gd name="T18" fmla="*/ 84 w 98"/>
                <a:gd name="T19" fmla="*/ 0 h 101"/>
                <a:gd name="T20" fmla="*/ 98 w 98"/>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01">
                  <a:moveTo>
                    <a:pt x="98" y="0"/>
                  </a:moveTo>
                  <a:cubicBezTo>
                    <a:pt x="82" y="101"/>
                    <a:pt x="82" y="101"/>
                    <a:pt x="82" y="101"/>
                  </a:cubicBezTo>
                  <a:cubicBezTo>
                    <a:pt x="68" y="101"/>
                    <a:pt x="68" y="101"/>
                    <a:pt x="68" y="101"/>
                  </a:cubicBezTo>
                  <a:cubicBezTo>
                    <a:pt x="26" y="21"/>
                    <a:pt x="26" y="21"/>
                    <a:pt x="26" y="21"/>
                  </a:cubicBezTo>
                  <a:cubicBezTo>
                    <a:pt x="22" y="48"/>
                    <a:pt x="18" y="74"/>
                    <a:pt x="13" y="101"/>
                  </a:cubicBezTo>
                  <a:cubicBezTo>
                    <a:pt x="0" y="101"/>
                    <a:pt x="0" y="101"/>
                    <a:pt x="0" y="101"/>
                  </a:cubicBezTo>
                  <a:cubicBezTo>
                    <a:pt x="16" y="0"/>
                    <a:pt x="16" y="0"/>
                    <a:pt x="16" y="0"/>
                  </a:cubicBezTo>
                  <a:cubicBezTo>
                    <a:pt x="30" y="0"/>
                    <a:pt x="30" y="0"/>
                    <a:pt x="30" y="0"/>
                  </a:cubicBezTo>
                  <a:cubicBezTo>
                    <a:pt x="72" y="79"/>
                    <a:pt x="72" y="79"/>
                    <a:pt x="72" y="79"/>
                  </a:cubicBezTo>
                  <a:cubicBezTo>
                    <a:pt x="76" y="52"/>
                    <a:pt x="80" y="26"/>
                    <a:pt x="84" y="0"/>
                  </a:cubicBez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1" name="Freeform 24">
              <a:extLst>
                <a:ext uri="{FF2B5EF4-FFF2-40B4-BE49-F238E27FC236}">
                  <a16:creationId xmlns:a16="http://schemas.microsoft.com/office/drawing/2014/main" xmlns="" id="{175FAF0E-5894-4B61-858C-580D497230F4}"/>
                </a:ext>
              </a:extLst>
            </p:cNvPr>
            <p:cNvSpPr>
              <a:spLocks/>
            </p:cNvSpPr>
            <p:nvPr userDrawn="1"/>
          </p:nvSpPr>
          <p:spPr bwMode="auto">
            <a:xfrm>
              <a:off x="1481137" y="2698749"/>
              <a:ext cx="157162" cy="173037"/>
            </a:xfrm>
            <a:custGeom>
              <a:avLst/>
              <a:gdLst>
                <a:gd name="T0" fmla="*/ 83 w 94"/>
                <a:gd name="T1" fmla="*/ 26 h 103"/>
                <a:gd name="T2" fmla="*/ 56 w 94"/>
                <a:gd name="T3" fmla="*/ 12 h 103"/>
                <a:gd name="T4" fmla="*/ 14 w 94"/>
                <a:gd name="T5" fmla="*/ 60 h 103"/>
                <a:gd name="T6" fmla="*/ 44 w 94"/>
                <a:gd name="T7" fmla="*/ 91 h 103"/>
                <a:gd name="T8" fmla="*/ 73 w 94"/>
                <a:gd name="T9" fmla="*/ 82 h 103"/>
                <a:gd name="T10" fmla="*/ 76 w 94"/>
                <a:gd name="T11" fmla="*/ 60 h 103"/>
                <a:gd name="T12" fmla="*/ 50 w 94"/>
                <a:gd name="T13" fmla="*/ 60 h 103"/>
                <a:gd name="T14" fmla="*/ 52 w 94"/>
                <a:gd name="T15" fmla="*/ 48 h 103"/>
                <a:gd name="T16" fmla="*/ 91 w 94"/>
                <a:gd name="T17" fmla="*/ 48 h 103"/>
                <a:gd name="T18" fmla="*/ 85 w 94"/>
                <a:gd name="T19" fmla="*/ 87 h 103"/>
                <a:gd name="T20" fmla="*/ 41 w 94"/>
                <a:gd name="T21" fmla="*/ 103 h 103"/>
                <a:gd name="T22" fmla="*/ 0 w 94"/>
                <a:gd name="T23" fmla="*/ 61 h 103"/>
                <a:gd name="T24" fmla="*/ 58 w 94"/>
                <a:gd name="T25" fmla="*/ 0 h 103"/>
                <a:gd name="T26" fmla="*/ 94 w 94"/>
                <a:gd name="T27" fmla="*/ 17 h 103"/>
                <a:gd name="T28" fmla="*/ 83 w 94"/>
                <a:gd name="T29" fmla="*/ 2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03">
                  <a:moveTo>
                    <a:pt x="83" y="26"/>
                  </a:moveTo>
                  <a:cubicBezTo>
                    <a:pt x="77" y="17"/>
                    <a:pt x="68" y="12"/>
                    <a:pt x="56" y="12"/>
                  </a:cubicBezTo>
                  <a:cubicBezTo>
                    <a:pt x="30" y="12"/>
                    <a:pt x="14" y="36"/>
                    <a:pt x="14" y="60"/>
                  </a:cubicBezTo>
                  <a:cubicBezTo>
                    <a:pt x="14" y="78"/>
                    <a:pt x="25" y="91"/>
                    <a:pt x="44" y="91"/>
                  </a:cubicBezTo>
                  <a:cubicBezTo>
                    <a:pt x="53" y="91"/>
                    <a:pt x="66" y="88"/>
                    <a:pt x="73" y="82"/>
                  </a:cubicBezTo>
                  <a:cubicBezTo>
                    <a:pt x="76" y="60"/>
                    <a:pt x="76" y="60"/>
                    <a:pt x="76" y="60"/>
                  </a:cubicBezTo>
                  <a:cubicBezTo>
                    <a:pt x="50" y="60"/>
                    <a:pt x="50" y="60"/>
                    <a:pt x="50" y="60"/>
                  </a:cubicBezTo>
                  <a:cubicBezTo>
                    <a:pt x="52" y="48"/>
                    <a:pt x="52" y="48"/>
                    <a:pt x="52" y="48"/>
                  </a:cubicBezTo>
                  <a:cubicBezTo>
                    <a:pt x="91" y="48"/>
                    <a:pt x="91" y="48"/>
                    <a:pt x="91" y="48"/>
                  </a:cubicBezTo>
                  <a:cubicBezTo>
                    <a:pt x="85" y="87"/>
                    <a:pt x="85" y="87"/>
                    <a:pt x="85" y="87"/>
                  </a:cubicBezTo>
                  <a:cubicBezTo>
                    <a:pt x="72" y="98"/>
                    <a:pt x="58" y="103"/>
                    <a:pt x="41" y="103"/>
                  </a:cubicBezTo>
                  <a:cubicBezTo>
                    <a:pt x="16" y="103"/>
                    <a:pt x="0" y="86"/>
                    <a:pt x="0" y="61"/>
                  </a:cubicBezTo>
                  <a:cubicBezTo>
                    <a:pt x="0" y="29"/>
                    <a:pt x="24" y="0"/>
                    <a:pt x="58" y="0"/>
                  </a:cubicBezTo>
                  <a:cubicBezTo>
                    <a:pt x="73" y="0"/>
                    <a:pt x="85" y="5"/>
                    <a:pt x="94" y="17"/>
                  </a:cubicBezTo>
                  <a:lnTo>
                    <a:pt x="83"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2" name="Freeform 25">
              <a:extLst>
                <a:ext uri="{FF2B5EF4-FFF2-40B4-BE49-F238E27FC236}">
                  <a16:creationId xmlns:a16="http://schemas.microsoft.com/office/drawing/2014/main" xmlns="" id="{830DA81D-6928-4DD5-BE48-8B3472245688}"/>
                </a:ext>
              </a:extLst>
            </p:cNvPr>
            <p:cNvSpPr>
              <a:spLocks/>
            </p:cNvSpPr>
            <p:nvPr userDrawn="1"/>
          </p:nvSpPr>
          <p:spPr bwMode="auto">
            <a:xfrm>
              <a:off x="1655762" y="2701924"/>
              <a:ext cx="117475" cy="168275"/>
            </a:xfrm>
            <a:custGeom>
              <a:avLst/>
              <a:gdLst>
                <a:gd name="T0" fmla="*/ 74 w 74"/>
                <a:gd name="T1" fmla="*/ 0 h 106"/>
                <a:gd name="T2" fmla="*/ 72 w 74"/>
                <a:gd name="T3" fmla="*/ 12 h 106"/>
                <a:gd name="T4" fmla="*/ 43 w 74"/>
                <a:gd name="T5" fmla="*/ 12 h 106"/>
                <a:gd name="T6" fmla="*/ 29 w 74"/>
                <a:gd name="T7" fmla="*/ 106 h 106"/>
                <a:gd name="T8" fmla="*/ 14 w 74"/>
                <a:gd name="T9" fmla="*/ 106 h 106"/>
                <a:gd name="T10" fmla="*/ 29 w 74"/>
                <a:gd name="T11" fmla="*/ 12 h 106"/>
                <a:gd name="T12" fmla="*/ 0 w 74"/>
                <a:gd name="T13" fmla="*/ 12 h 106"/>
                <a:gd name="T14" fmla="*/ 3 w 74"/>
                <a:gd name="T15" fmla="*/ 0 h 106"/>
                <a:gd name="T16" fmla="*/ 74 w 74"/>
                <a:gd name="T1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06">
                  <a:moveTo>
                    <a:pt x="74" y="0"/>
                  </a:moveTo>
                  <a:lnTo>
                    <a:pt x="72" y="12"/>
                  </a:lnTo>
                  <a:lnTo>
                    <a:pt x="43" y="12"/>
                  </a:lnTo>
                  <a:lnTo>
                    <a:pt x="29" y="106"/>
                  </a:lnTo>
                  <a:lnTo>
                    <a:pt x="14" y="106"/>
                  </a:lnTo>
                  <a:lnTo>
                    <a:pt x="29" y="12"/>
                  </a:lnTo>
                  <a:lnTo>
                    <a:pt x="0" y="12"/>
                  </a:lnTo>
                  <a:lnTo>
                    <a:pt x="3" y="0"/>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3" name="Freeform 26">
              <a:extLst>
                <a:ext uri="{FF2B5EF4-FFF2-40B4-BE49-F238E27FC236}">
                  <a16:creationId xmlns:a16="http://schemas.microsoft.com/office/drawing/2014/main" xmlns="" id="{D0490B10-B075-449C-8AE9-D4F4E9596065}"/>
                </a:ext>
              </a:extLst>
            </p:cNvPr>
            <p:cNvSpPr>
              <a:spLocks/>
            </p:cNvSpPr>
            <p:nvPr userDrawn="1"/>
          </p:nvSpPr>
          <p:spPr bwMode="auto">
            <a:xfrm>
              <a:off x="1766887" y="2701924"/>
              <a:ext cx="155575" cy="168275"/>
            </a:xfrm>
            <a:custGeom>
              <a:avLst/>
              <a:gdLst>
                <a:gd name="T0" fmla="*/ 98 w 98"/>
                <a:gd name="T1" fmla="*/ 0 h 106"/>
                <a:gd name="T2" fmla="*/ 83 w 98"/>
                <a:gd name="T3" fmla="*/ 106 h 106"/>
                <a:gd name="T4" fmla="*/ 68 w 98"/>
                <a:gd name="T5" fmla="*/ 106 h 106"/>
                <a:gd name="T6" fmla="*/ 75 w 98"/>
                <a:gd name="T7" fmla="*/ 56 h 106"/>
                <a:gd name="T8" fmla="*/ 22 w 98"/>
                <a:gd name="T9" fmla="*/ 56 h 106"/>
                <a:gd name="T10" fmla="*/ 14 w 98"/>
                <a:gd name="T11" fmla="*/ 106 h 106"/>
                <a:gd name="T12" fmla="*/ 0 w 98"/>
                <a:gd name="T13" fmla="*/ 106 h 106"/>
                <a:gd name="T14" fmla="*/ 16 w 98"/>
                <a:gd name="T15" fmla="*/ 0 h 106"/>
                <a:gd name="T16" fmla="*/ 31 w 98"/>
                <a:gd name="T17" fmla="*/ 0 h 106"/>
                <a:gd name="T18" fmla="*/ 24 w 98"/>
                <a:gd name="T19" fmla="*/ 44 h 106"/>
                <a:gd name="T20" fmla="*/ 77 w 98"/>
                <a:gd name="T21" fmla="*/ 44 h 106"/>
                <a:gd name="T22" fmla="*/ 85 w 98"/>
                <a:gd name="T23" fmla="*/ 0 h 106"/>
                <a:gd name="T24" fmla="*/ 98 w 98"/>
                <a:gd name="T2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06">
                  <a:moveTo>
                    <a:pt x="98" y="0"/>
                  </a:moveTo>
                  <a:lnTo>
                    <a:pt x="83" y="106"/>
                  </a:lnTo>
                  <a:lnTo>
                    <a:pt x="68" y="106"/>
                  </a:lnTo>
                  <a:lnTo>
                    <a:pt x="75" y="56"/>
                  </a:lnTo>
                  <a:lnTo>
                    <a:pt x="22" y="56"/>
                  </a:lnTo>
                  <a:lnTo>
                    <a:pt x="14" y="106"/>
                  </a:lnTo>
                  <a:lnTo>
                    <a:pt x="0" y="106"/>
                  </a:lnTo>
                  <a:lnTo>
                    <a:pt x="16" y="0"/>
                  </a:lnTo>
                  <a:lnTo>
                    <a:pt x="31" y="0"/>
                  </a:lnTo>
                  <a:lnTo>
                    <a:pt x="24" y="44"/>
                  </a:lnTo>
                  <a:lnTo>
                    <a:pt x="77" y="44"/>
                  </a:lnTo>
                  <a:lnTo>
                    <a:pt x="85" y="0"/>
                  </a:ln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4" name="Freeform 27">
              <a:extLst>
                <a:ext uri="{FF2B5EF4-FFF2-40B4-BE49-F238E27FC236}">
                  <a16:creationId xmlns:a16="http://schemas.microsoft.com/office/drawing/2014/main" xmlns="" id="{A5916C8B-3C04-4C79-9E5B-B9883C84C5CA}"/>
                </a:ext>
              </a:extLst>
            </p:cNvPr>
            <p:cNvSpPr>
              <a:spLocks/>
            </p:cNvSpPr>
            <p:nvPr userDrawn="1"/>
          </p:nvSpPr>
          <p:spPr bwMode="auto">
            <a:xfrm>
              <a:off x="1981200" y="2701924"/>
              <a:ext cx="47625" cy="168275"/>
            </a:xfrm>
            <a:custGeom>
              <a:avLst/>
              <a:gdLst>
                <a:gd name="T0" fmla="*/ 30 w 30"/>
                <a:gd name="T1" fmla="*/ 0 h 106"/>
                <a:gd name="T2" fmla="*/ 14 w 30"/>
                <a:gd name="T3" fmla="*/ 106 h 106"/>
                <a:gd name="T4" fmla="*/ 0 w 30"/>
                <a:gd name="T5" fmla="*/ 106 h 106"/>
                <a:gd name="T6" fmla="*/ 17 w 30"/>
                <a:gd name="T7" fmla="*/ 0 h 106"/>
                <a:gd name="T8" fmla="*/ 30 w 30"/>
                <a:gd name="T9" fmla="*/ 0 h 106"/>
              </a:gdLst>
              <a:ahLst/>
              <a:cxnLst>
                <a:cxn ang="0">
                  <a:pos x="T0" y="T1"/>
                </a:cxn>
                <a:cxn ang="0">
                  <a:pos x="T2" y="T3"/>
                </a:cxn>
                <a:cxn ang="0">
                  <a:pos x="T4" y="T5"/>
                </a:cxn>
                <a:cxn ang="0">
                  <a:pos x="T6" y="T7"/>
                </a:cxn>
                <a:cxn ang="0">
                  <a:pos x="T8" y="T9"/>
                </a:cxn>
              </a:cxnLst>
              <a:rect l="0" t="0" r="r" b="b"/>
              <a:pathLst>
                <a:path w="30" h="106">
                  <a:moveTo>
                    <a:pt x="30" y="0"/>
                  </a:moveTo>
                  <a:lnTo>
                    <a:pt x="14" y="106"/>
                  </a:lnTo>
                  <a:lnTo>
                    <a:pt x="0" y="106"/>
                  </a:lnTo>
                  <a:lnTo>
                    <a:pt x="1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5" name="Freeform 28">
              <a:extLst>
                <a:ext uri="{FF2B5EF4-FFF2-40B4-BE49-F238E27FC236}">
                  <a16:creationId xmlns:a16="http://schemas.microsoft.com/office/drawing/2014/main" xmlns="" id="{21A616A2-8C55-4B45-8CA1-CFA32BEABAF5}"/>
                </a:ext>
              </a:extLst>
            </p:cNvPr>
            <p:cNvSpPr>
              <a:spLocks/>
            </p:cNvSpPr>
            <p:nvPr userDrawn="1"/>
          </p:nvSpPr>
          <p:spPr bwMode="auto">
            <a:xfrm>
              <a:off x="2039937" y="2701924"/>
              <a:ext cx="163512" cy="168275"/>
            </a:xfrm>
            <a:custGeom>
              <a:avLst/>
              <a:gdLst>
                <a:gd name="T0" fmla="*/ 98 w 98"/>
                <a:gd name="T1" fmla="*/ 0 h 101"/>
                <a:gd name="T2" fmla="*/ 82 w 98"/>
                <a:gd name="T3" fmla="*/ 101 h 101"/>
                <a:gd name="T4" fmla="*/ 69 w 98"/>
                <a:gd name="T5" fmla="*/ 101 h 101"/>
                <a:gd name="T6" fmla="*/ 26 w 98"/>
                <a:gd name="T7" fmla="*/ 21 h 101"/>
                <a:gd name="T8" fmla="*/ 13 w 98"/>
                <a:gd name="T9" fmla="*/ 101 h 101"/>
                <a:gd name="T10" fmla="*/ 0 w 98"/>
                <a:gd name="T11" fmla="*/ 101 h 101"/>
                <a:gd name="T12" fmla="*/ 16 w 98"/>
                <a:gd name="T13" fmla="*/ 0 h 101"/>
                <a:gd name="T14" fmla="*/ 30 w 98"/>
                <a:gd name="T15" fmla="*/ 0 h 101"/>
                <a:gd name="T16" fmla="*/ 72 w 98"/>
                <a:gd name="T17" fmla="*/ 79 h 101"/>
                <a:gd name="T18" fmla="*/ 84 w 98"/>
                <a:gd name="T19" fmla="*/ 0 h 101"/>
                <a:gd name="T20" fmla="*/ 98 w 98"/>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01">
                  <a:moveTo>
                    <a:pt x="98" y="0"/>
                  </a:moveTo>
                  <a:cubicBezTo>
                    <a:pt x="82" y="101"/>
                    <a:pt x="82" y="101"/>
                    <a:pt x="82" y="101"/>
                  </a:cubicBezTo>
                  <a:cubicBezTo>
                    <a:pt x="69" y="101"/>
                    <a:pt x="69" y="101"/>
                    <a:pt x="69" y="101"/>
                  </a:cubicBezTo>
                  <a:cubicBezTo>
                    <a:pt x="26" y="21"/>
                    <a:pt x="26" y="21"/>
                    <a:pt x="26" y="21"/>
                  </a:cubicBezTo>
                  <a:cubicBezTo>
                    <a:pt x="22" y="48"/>
                    <a:pt x="18" y="74"/>
                    <a:pt x="13" y="101"/>
                  </a:cubicBezTo>
                  <a:cubicBezTo>
                    <a:pt x="0" y="101"/>
                    <a:pt x="0" y="101"/>
                    <a:pt x="0" y="101"/>
                  </a:cubicBezTo>
                  <a:cubicBezTo>
                    <a:pt x="16" y="0"/>
                    <a:pt x="16" y="0"/>
                    <a:pt x="16" y="0"/>
                  </a:cubicBezTo>
                  <a:cubicBezTo>
                    <a:pt x="30" y="0"/>
                    <a:pt x="30" y="0"/>
                    <a:pt x="30" y="0"/>
                  </a:cubicBezTo>
                  <a:cubicBezTo>
                    <a:pt x="72" y="79"/>
                    <a:pt x="72" y="79"/>
                    <a:pt x="72" y="79"/>
                  </a:cubicBezTo>
                  <a:cubicBezTo>
                    <a:pt x="76" y="52"/>
                    <a:pt x="80" y="26"/>
                    <a:pt x="84" y="0"/>
                  </a:cubicBez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6" name="Freeform 29">
              <a:extLst>
                <a:ext uri="{FF2B5EF4-FFF2-40B4-BE49-F238E27FC236}">
                  <a16:creationId xmlns:a16="http://schemas.microsoft.com/office/drawing/2014/main" xmlns="" id="{CBB0C113-AD16-4FB3-BF65-1C88A85A65D4}"/>
                </a:ext>
              </a:extLst>
            </p:cNvPr>
            <p:cNvSpPr>
              <a:spLocks/>
            </p:cNvSpPr>
            <p:nvPr userDrawn="1"/>
          </p:nvSpPr>
          <p:spPr bwMode="auto">
            <a:xfrm>
              <a:off x="2259012" y="2701924"/>
              <a:ext cx="163512" cy="168275"/>
            </a:xfrm>
            <a:custGeom>
              <a:avLst/>
              <a:gdLst>
                <a:gd name="T0" fmla="*/ 98 w 98"/>
                <a:gd name="T1" fmla="*/ 0 h 101"/>
                <a:gd name="T2" fmla="*/ 82 w 98"/>
                <a:gd name="T3" fmla="*/ 101 h 101"/>
                <a:gd name="T4" fmla="*/ 69 w 98"/>
                <a:gd name="T5" fmla="*/ 101 h 101"/>
                <a:gd name="T6" fmla="*/ 26 w 98"/>
                <a:gd name="T7" fmla="*/ 21 h 101"/>
                <a:gd name="T8" fmla="*/ 14 w 98"/>
                <a:gd name="T9" fmla="*/ 101 h 101"/>
                <a:gd name="T10" fmla="*/ 0 w 98"/>
                <a:gd name="T11" fmla="*/ 101 h 101"/>
                <a:gd name="T12" fmla="*/ 16 w 98"/>
                <a:gd name="T13" fmla="*/ 0 h 101"/>
                <a:gd name="T14" fmla="*/ 31 w 98"/>
                <a:gd name="T15" fmla="*/ 0 h 101"/>
                <a:gd name="T16" fmla="*/ 72 w 98"/>
                <a:gd name="T17" fmla="*/ 79 h 101"/>
                <a:gd name="T18" fmla="*/ 85 w 98"/>
                <a:gd name="T19" fmla="*/ 0 h 101"/>
                <a:gd name="T20" fmla="*/ 98 w 98"/>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01">
                  <a:moveTo>
                    <a:pt x="98" y="0"/>
                  </a:moveTo>
                  <a:cubicBezTo>
                    <a:pt x="82" y="101"/>
                    <a:pt x="82" y="101"/>
                    <a:pt x="82" y="101"/>
                  </a:cubicBezTo>
                  <a:cubicBezTo>
                    <a:pt x="69" y="101"/>
                    <a:pt x="69" y="101"/>
                    <a:pt x="69" y="101"/>
                  </a:cubicBezTo>
                  <a:cubicBezTo>
                    <a:pt x="26" y="21"/>
                    <a:pt x="26" y="21"/>
                    <a:pt x="26" y="21"/>
                  </a:cubicBezTo>
                  <a:cubicBezTo>
                    <a:pt x="22" y="48"/>
                    <a:pt x="18" y="74"/>
                    <a:pt x="14" y="101"/>
                  </a:cubicBezTo>
                  <a:cubicBezTo>
                    <a:pt x="0" y="101"/>
                    <a:pt x="0" y="101"/>
                    <a:pt x="0" y="101"/>
                  </a:cubicBezTo>
                  <a:cubicBezTo>
                    <a:pt x="16" y="0"/>
                    <a:pt x="16" y="0"/>
                    <a:pt x="16" y="0"/>
                  </a:cubicBezTo>
                  <a:cubicBezTo>
                    <a:pt x="31" y="0"/>
                    <a:pt x="31" y="0"/>
                    <a:pt x="31" y="0"/>
                  </a:cubicBezTo>
                  <a:cubicBezTo>
                    <a:pt x="72" y="79"/>
                    <a:pt x="72" y="79"/>
                    <a:pt x="72" y="79"/>
                  </a:cubicBezTo>
                  <a:cubicBezTo>
                    <a:pt x="76" y="52"/>
                    <a:pt x="81" y="26"/>
                    <a:pt x="85" y="0"/>
                  </a:cubicBez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7" name="Freeform 30">
              <a:extLst>
                <a:ext uri="{FF2B5EF4-FFF2-40B4-BE49-F238E27FC236}">
                  <a16:creationId xmlns:a16="http://schemas.microsoft.com/office/drawing/2014/main" xmlns="" id="{7332348E-F7F8-43AA-A557-E1D5095CC4DD}"/>
                </a:ext>
              </a:extLst>
            </p:cNvPr>
            <p:cNvSpPr>
              <a:spLocks/>
            </p:cNvSpPr>
            <p:nvPr userDrawn="1"/>
          </p:nvSpPr>
          <p:spPr bwMode="auto">
            <a:xfrm>
              <a:off x="2441575" y="2701924"/>
              <a:ext cx="139700" cy="169862"/>
            </a:xfrm>
            <a:custGeom>
              <a:avLst/>
              <a:gdLst>
                <a:gd name="T0" fmla="*/ 84 w 84"/>
                <a:gd name="T1" fmla="*/ 0 h 102"/>
                <a:gd name="T2" fmla="*/ 75 w 84"/>
                <a:gd name="T3" fmla="*/ 60 h 102"/>
                <a:gd name="T4" fmla="*/ 31 w 84"/>
                <a:gd name="T5" fmla="*/ 102 h 102"/>
                <a:gd name="T6" fmla="*/ 0 w 84"/>
                <a:gd name="T7" fmla="*/ 74 h 102"/>
                <a:gd name="T8" fmla="*/ 1 w 84"/>
                <a:gd name="T9" fmla="*/ 60 h 102"/>
                <a:gd name="T10" fmla="*/ 11 w 84"/>
                <a:gd name="T11" fmla="*/ 0 h 102"/>
                <a:gd name="T12" fmla="*/ 25 w 84"/>
                <a:gd name="T13" fmla="*/ 0 h 102"/>
                <a:gd name="T14" fmla="*/ 15 w 84"/>
                <a:gd name="T15" fmla="*/ 58 h 102"/>
                <a:gd name="T16" fmla="*/ 14 w 84"/>
                <a:gd name="T17" fmla="*/ 71 h 102"/>
                <a:gd name="T18" fmla="*/ 33 w 84"/>
                <a:gd name="T19" fmla="*/ 90 h 102"/>
                <a:gd name="T20" fmla="*/ 61 w 84"/>
                <a:gd name="T21" fmla="*/ 58 h 102"/>
                <a:gd name="T22" fmla="*/ 70 w 84"/>
                <a:gd name="T23" fmla="*/ 0 h 102"/>
                <a:gd name="T24" fmla="*/ 84 w 84"/>
                <a:gd name="T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2">
                  <a:moveTo>
                    <a:pt x="84" y="0"/>
                  </a:moveTo>
                  <a:cubicBezTo>
                    <a:pt x="75" y="60"/>
                    <a:pt x="75" y="60"/>
                    <a:pt x="75" y="60"/>
                  </a:cubicBezTo>
                  <a:cubicBezTo>
                    <a:pt x="71" y="85"/>
                    <a:pt x="59" y="102"/>
                    <a:pt x="31" y="102"/>
                  </a:cubicBezTo>
                  <a:cubicBezTo>
                    <a:pt x="13" y="102"/>
                    <a:pt x="0" y="93"/>
                    <a:pt x="0" y="74"/>
                  </a:cubicBezTo>
                  <a:cubicBezTo>
                    <a:pt x="0" y="69"/>
                    <a:pt x="1" y="64"/>
                    <a:pt x="1" y="60"/>
                  </a:cubicBezTo>
                  <a:cubicBezTo>
                    <a:pt x="11" y="0"/>
                    <a:pt x="11" y="0"/>
                    <a:pt x="11" y="0"/>
                  </a:cubicBezTo>
                  <a:cubicBezTo>
                    <a:pt x="25" y="0"/>
                    <a:pt x="25" y="0"/>
                    <a:pt x="25" y="0"/>
                  </a:cubicBezTo>
                  <a:cubicBezTo>
                    <a:pt x="15" y="58"/>
                    <a:pt x="15" y="58"/>
                    <a:pt x="15" y="58"/>
                  </a:cubicBezTo>
                  <a:cubicBezTo>
                    <a:pt x="15" y="62"/>
                    <a:pt x="14" y="66"/>
                    <a:pt x="14" y="71"/>
                  </a:cubicBezTo>
                  <a:cubicBezTo>
                    <a:pt x="14" y="83"/>
                    <a:pt x="21" y="90"/>
                    <a:pt x="33" y="90"/>
                  </a:cubicBezTo>
                  <a:cubicBezTo>
                    <a:pt x="53" y="90"/>
                    <a:pt x="59" y="75"/>
                    <a:pt x="61" y="58"/>
                  </a:cubicBezTo>
                  <a:cubicBezTo>
                    <a:pt x="70" y="0"/>
                    <a:pt x="70" y="0"/>
                    <a:pt x="7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8" name="Freeform 31">
              <a:extLst>
                <a:ext uri="{FF2B5EF4-FFF2-40B4-BE49-F238E27FC236}">
                  <a16:creationId xmlns:a16="http://schemas.microsoft.com/office/drawing/2014/main" xmlns="" id="{2C9E25C1-30C8-4A0C-B611-F6A7F528EC26}"/>
                </a:ext>
              </a:extLst>
            </p:cNvPr>
            <p:cNvSpPr>
              <a:spLocks/>
            </p:cNvSpPr>
            <p:nvPr userDrawn="1"/>
          </p:nvSpPr>
          <p:spPr bwMode="auto">
            <a:xfrm>
              <a:off x="2582862" y="2701924"/>
              <a:ext cx="188912" cy="168275"/>
            </a:xfrm>
            <a:custGeom>
              <a:avLst/>
              <a:gdLst>
                <a:gd name="T0" fmla="*/ 119 w 119"/>
                <a:gd name="T1" fmla="*/ 0 h 106"/>
                <a:gd name="T2" fmla="*/ 112 w 119"/>
                <a:gd name="T3" fmla="*/ 106 h 106"/>
                <a:gd name="T4" fmla="*/ 97 w 119"/>
                <a:gd name="T5" fmla="*/ 106 h 106"/>
                <a:gd name="T6" fmla="*/ 105 w 119"/>
                <a:gd name="T7" fmla="*/ 23 h 106"/>
                <a:gd name="T8" fmla="*/ 104 w 119"/>
                <a:gd name="T9" fmla="*/ 23 h 106"/>
                <a:gd name="T10" fmla="*/ 60 w 119"/>
                <a:gd name="T11" fmla="*/ 106 h 106"/>
                <a:gd name="T12" fmla="*/ 52 w 119"/>
                <a:gd name="T13" fmla="*/ 106 h 106"/>
                <a:gd name="T14" fmla="*/ 34 w 119"/>
                <a:gd name="T15" fmla="*/ 23 h 106"/>
                <a:gd name="T16" fmla="*/ 34 w 119"/>
                <a:gd name="T17" fmla="*/ 23 h 106"/>
                <a:gd name="T18" fmla="*/ 14 w 119"/>
                <a:gd name="T19" fmla="*/ 106 h 106"/>
                <a:gd name="T20" fmla="*/ 0 w 119"/>
                <a:gd name="T21" fmla="*/ 106 h 106"/>
                <a:gd name="T22" fmla="*/ 26 w 119"/>
                <a:gd name="T23" fmla="*/ 0 h 106"/>
                <a:gd name="T24" fmla="*/ 44 w 119"/>
                <a:gd name="T25" fmla="*/ 0 h 106"/>
                <a:gd name="T26" fmla="*/ 60 w 119"/>
                <a:gd name="T27" fmla="*/ 81 h 106"/>
                <a:gd name="T28" fmla="*/ 60 w 119"/>
                <a:gd name="T29" fmla="*/ 81 h 106"/>
                <a:gd name="T30" fmla="*/ 102 w 119"/>
                <a:gd name="T31" fmla="*/ 0 h 106"/>
                <a:gd name="T32" fmla="*/ 119 w 119"/>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06">
                  <a:moveTo>
                    <a:pt x="119" y="0"/>
                  </a:moveTo>
                  <a:lnTo>
                    <a:pt x="112" y="106"/>
                  </a:lnTo>
                  <a:lnTo>
                    <a:pt x="97" y="106"/>
                  </a:lnTo>
                  <a:lnTo>
                    <a:pt x="105" y="23"/>
                  </a:lnTo>
                  <a:lnTo>
                    <a:pt x="104" y="23"/>
                  </a:lnTo>
                  <a:lnTo>
                    <a:pt x="60" y="106"/>
                  </a:lnTo>
                  <a:lnTo>
                    <a:pt x="52" y="106"/>
                  </a:lnTo>
                  <a:lnTo>
                    <a:pt x="34" y="23"/>
                  </a:lnTo>
                  <a:lnTo>
                    <a:pt x="34" y="23"/>
                  </a:lnTo>
                  <a:lnTo>
                    <a:pt x="14" y="106"/>
                  </a:lnTo>
                  <a:lnTo>
                    <a:pt x="0" y="106"/>
                  </a:lnTo>
                  <a:lnTo>
                    <a:pt x="26" y="0"/>
                  </a:lnTo>
                  <a:lnTo>
                    <a:pt x="44" y="0"/>
                  </a:lnTo>
                  <a:lnTo>
                    <a:pt x="60" y="81"/>
                  </a:lnTo>
                  <a:lnTo>
                    <a:pt x="60" y="81"/>
                  </a:lnTo>
                  <a:lnTo>
                    <a:pt x="102" y="0"/>
                  </a:lnTo>
                  <a:lnTo>
                    <a:pt x="1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69" name="Freeform 32">
              <a:extLst>
                <a:ext uri="{FF2B5EF4-FFF2-40B4-BE49-F238E27FC236}">
                  <a16:creationId xmlns:a16="http://schemas.microsoft.com/office/drawing/2014/main" xmlns="" id="{0A801AAC-38E4-47DD-B919-713A1FE43176}"/>
                </a:ext>
              </a:extLst>
            </p:cNvPr>
            <p:cNvSpPr>
              <a:spLocks noEditPoints="1"/>
            </p:cNvSpPr>
            <p:nvPr userDrawn="1"/>
          </p:nvSpPr>
          <p:spPr bwMode="auto">
            <a:xfrm>
              <a:off x="2790825" y="2701924"/>
              <a:ext cx="119062" cy="168275"/>
            </a:xfrm>
            <a:custGeom>
              <a:avLst/>
              <a:gdLst>
                <a:gd name="T0" fmla="*/ 53 w 72"/>
                <a:gd name="T1" fmla="*/ 48 h 101"/>
                <a:gd name="T2" fmla="*/ 71 w 72"/>
                <a:gd name="T3" fmla="*/ 68 h 101"/>
                <a:gd name="T4" fmla="*/ 31 w 72"/>
                <a:gd name="T5" fmla="*/ 101 h 101"/>
                <a:gd name="T6" fmla="*/ 0 w 72"/>
                <a:gd name="T7" fmla="*/ 101 h 101"/>
                <a:gd name="T8" fmla="*/ 16 w 72"/>
                <a:gd name="T9" fmla="*/ 0 h 101"/>
                <a:gd name="T10" fmla="*/ 42 w 72"/>
                <a:gd name="T11" fmla="*/ 0 h 101"/>
                <a:gd name="T12" fmla="*/ 72 w 72"/>
                <a:gd name="T13" fmla="*/ 20 h 101"/>
                <a:gd name="T14" fmla="*/ 53 w 72"/>
                <a:gd name="T15" fmla="*/ 48 h 101"/>
                <a:gd name="T16" fmla="*/ 35 w 72"/>
                <a:gd name="T17" fmla="*/ 54 h 101"/>
                <a:gd name="T18" fmla="*/ 21 w 72"/>
                <a:gd name="T19" fmla="*/ 54 h 101"/>
                <a:gd name="T20" fmla="*/ 16 w 72"/>
                <a:gd name="T21" fmla="*/ 89 h 101"/>
                <a:gd name="T22" fmla="*/ 31 w 72"/>
                <a:gd name="T23" fmla="*/ 89 h 101"/>
                <a:gd name="T24" fmla="*/ 57 w 72"/>
                <a:gd name="T25" fmla="*/ 68 h 101"/>
                <a:gd name="T26" fmla="*/ 35 w 72"/>
                <a:gd name="T27" fmla="*/ 54 h 101"/>
                <a:gd name="T28" fmla="*/ 40 w 72"/>
                <a:gd name="T29" fmla="*/ 12 h 101"/>
                <a:gd name="T30" fmla="*/ 28 w 72"/>
                <a:gd name="T31" fmla="*/ 12 h 101"/>
                <a:gd name="T32" fmla="*/ 23 w 72"/>
                <a:gd name="T33" fmla="*/ 43 h 101"/>
                <a:gd name="T34" fmla="*/ 34 w 72"/>
                <a:gd name="T35" fmla="*/ 43 h 101"/>
                <a:gd name="T36" fmla="*/ 58 w 72"/>
                <a:gd name="T37" fmla="*/ 24 h 101"/>
                <a:gd name="T38" fmla="*/ 40 w 72"/>
                <a:gd name="T39"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1">
                  <a:moveTo>
                    <a:pt x="53" y="48"/>
                  </a:moveTo>
                  <a:cubicBezTo>
                    <a:pt x="63" y="50"/>
                    <a:pt x="71" y="56"/>
                    <a:pt x="71" y="68"/>
                  </a:cubicBezTo>
                  <a:cubicBezTo>
                    <a:pt x="71" y="90"/>
                    <a:pt x="52" y="101"/>
                    <a:pt x="31" y="101"/>
                  </a:cubicBezTo>
                  <a:cubicBezTo>
                    <a:pt x="0" y="101"/>
                    <a:pt x="0" y="101"/>
                    <a:pt x="0" y="101"/>
                  </a:cubicBezTo>
                  <a:cubicBezTo>
                    <a:pt x="16" y="0"/>
                    <a:pt x="16" y="0"/>
                    <a:pt x="16" y="0"/>
                  </a:cubicBezTo>
                  <a:cubicBezTo>
                    <a:pt x="42" y="0"/>
                    <a:pt x="42" y="0"/>
                    <a:pt x="42" y="0"/>
                  </a:cubicBezTo>
                  <a:cubicBezTo>
                    <a:pt x="56" y="0"/>
                    <a:pt x="72" y="3"/>
                    <a:pt x="72" y="20"/>
                  </a:cubicBezTo>
                  <a:cubicBezTo>
                    <a:pt x="72" y="32"/>
                    <a:pt x="65" y="44"/>
                    <a:pt x="53" y="48"/>
                  </a:cubicBezTo>
                  <a:close/>
                  <a:moveTo>
                    <a:pt x="35" y="54"/>
                  </a:moveTo>
                  <a:cubicBezTo>
                    <a:pt x="21" y="54"/>
                    <a:pt x="21" y="54"/>
                    <a:pt x="21" y="54"/>
                  </a:cubicBezTo>
                  <a:cubicBezTo>
                    <a:pt x="16" y="89"/>
                    <a:pt x="16" y="89"/>
                    <a:pt x="16" y="89"/>
                  </a:cubicBezTo>
                  <a:cubicBezTo>
                    <a:pt x="31" y="89"/>
                    <a:pt x="31" y="89"/>
                    <a:pt x="31" y="89"/>
                  </a:cubicBezTo>
                  <a:cubicBezTo>
                    <a:pt x="44" y="89"/>
                    <a:pt x="57" y="84"/>
                    <a:pt x="57" y="68"/>
                  </a:cubicBezTo>
                  <a:cubicBezTo>
                    <a:pt x="57" y="56"/>
                    <a:pt x="45" y="54"/>
                    <a:pt x="35" y="54"/>
                  </a:cubicBezTo>
                  <a:close/>
                  <a:moveTo>
                    <a:pt x="40" y="12"/>
                  </a:moveTo>
                  <a:cubicBezTo>
                    <a:pt x="28" y="12"/>
                    <a:pt x="28" y="12"/>
                    <a:pt x="28" y="12"/>
                  </a:cubicBezTo>
                  <a:cubicBezTo>
                    <a:pt x="23" y="43"/>
                    <a:pt x="23" y="43"/>
                    <a:pt x="23" y="43"/>
                  </a:cubicBezTo>
                  <a:cubicBezTo>
                    <a:pt x="34" y="43"/>
                    <a:pt x="34" y="43"/>
                    <a:pt x="34" y="43"/>
                  </a:cubicBezTo>
                  <a:cubicBezTo>
                    <a:pt x="47" y="43"/>
                    <a:pt x="58" y="38"/>
                    <a:pt x="58" y="24"/>
                  </a:cubicBezTo>
                  <a:cubicBezTo>
                    <a:pt x="58" y="13"/>
                    <a:pt x="49" y="12"/>
                    <a:pt x="4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70" name="Freeform 33">
              <a:extLst>
                <a:ext uri="{FF2B5EF4-FFF2-40B4-BE49-F238E27FC236}">
                  <a16:creationId xmlns:a16="http://schemas.microsoft.com/office/drawing/2014/main" xmlns="" id="{EFEA0E6D-9585-4BC6-AE5F-DD5210D0C47B}"/>
                </a:ext>
              </a:extLst>
            </p:cNvPr>
            <p:cNvSpPr>
              <a:spLocks/>
            </p:cNvSpPr>
            <p:nvPr userDrawn="1"/>
          </p:nvSpPr>
          <p:spPr bwMode="auto">
            <a:xfrm>
              <a:off x="2927350" y="2698749"/>
              <a:ext cx="122237" cy="173037"/>
            </a:xfrm>
            <a:custGeom>
              <a:avLst/>
              <a:gdLst>
                <a:gd name="T0" fmla="*/ 53 w 73"/>
                <a:gd name="T1" fmla="*/ 49 h 103"/>
                <a:gd name="T2" fmla="*/ 53 w 73"/>
                <a:gd name="T3" fmla="*/ 49 h 103"/>
                <a:gd name="T4" fmla="*/ 68 w 73"/>
                <a:gd name="T5" fmla="*/ 69 h 103"/>
                <a:gd name="T6" fmla="*/ 29 w 73"/>
                <a:gd name="T7" fmla="*/ 103 h 103"/>
                <a:gd name="T8" fmla="*/ 0 w 73"/>
                <a:gd name="T9" fmla="*/ 86 h 103"/>
                <a:gd name="T10" fmla="*/ 9 w 73"/>
                <a:gd name="T11" fmla="*/ 78 h 103"/>
                <a:gd name="T12" fmla="*/ 30 w 73"/>
                <a:gd name="T13" fmla="*/ 91 h 103"/>
                <a:gd name="T14" fmla="*/ 55 w 73"/>
                <a:gd name="T15" fmla="*/ 69 h 103"/>
                <a:gd name="T16" fmla="*/ 30 w 73"/>
                <a:gd name="T17" fmla="*/ 55 h 103"/>
                <a:gd name="T18" fmla="*/ 32 w 73"/>
                <a:gd name="T19" fmla="*/ 43 h 103"/>
                <a:gd name="T20" fmla="*/ 59 w 73"/>
                <a:gd name="T21" fmla="*/ 25 h 103"/>
                <a:gd name="T22" fmla="*/ 44 w 73"/>
                <a:gd name="T23" fmla="*/ 11 h 103"/>
                <a:gd name="T24" fmla="*/ 19 w 73"/>
                <a:gd name="T25" fmla="*/ 23 h 103"/>
                <a:gd name="T26" fmla="*/ 14 w 73"/>
                <a:gd name="T27" fmla="*/ 14 h 103"/>
                <a:gd name="T28" fmla="*/ 47 w 73"/>
                <a:gd name="T29" fmla="*/ 0 h 103"/>
                <a:gd name="T30" fmla="*/ 73 w 73"/>
                <a:gd name="T31" fmla="*/ 22 h 103"/>
                <a:gd name="T32" fmla="*/ 53 w 73"/>
                <a:gd name="T33" fmla="*/ 4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103">
                  <a:moveTo>
                    <a:pt x="53" y="49"/>
                  </a:moveTo>
                  <a:cubicBezTo>
                    <a:pt x="53" y="49"/>
                    <a:pt x="53" y="49"/>
                    <a:pt x="53" y="49"/>
                  </a:cubicBezTo>
                  <a:cubicBezTo>
                    <a:pt x="63" y="51"/>
                    <a:pt x="68" y="59"/>
                    <a:pt x="68" y="69"/>
                  </a:cubicBezTo>
                  <a:cubicBezTo>
                    <a:pt x="68" y="90"/>
                    <a:pt x="49" y="103"/>
                    <a:pt x="29" y="103"/>
                  </a:cubicBezTo>
                  <a:cubicBezTo>
                    <a:pt x="16" y="103"/>
                    <a:pt x="5" y="97"/>
                    <a:pt x="0" y="86"/>
                  </a:cubicBezTo>
                  <a:cubicBezTo>
                    <a:pt x="9" y="78"/>
                    <a:pt x="9" y="78"/>
                    <a:pt x="9" y="78"/>
                  </a:cubicBezTo>
                  <a:cubicBezTo>
                    <a:pt x="14" y="85"/>
                    <a:pt x="21" y="91"/>
                    <a:pt x="30" y="91"/>
                  </a:cubicBezTo>
                  <a:cubicBezTo>
                    <a:pt x="43" y="91"/>
                    <a:pt x="55" y="84"/>
                    <a:pt x="55" y="69"/>
                  </a:cubicBezTo>
                  <a:cubicBezTo>
                    <a:pt x="55" y="55"/>
                    <a:pt x="41" y="55"/>
                    <a:pt x="30" y="55"/>
                  </a:cubicBezTo>
                  <a:cubicBezTo>
                    <a:pt x="32" y="43"/>
                    <a:pt x="32" y="43"/>
                    <a:pt x="32" y="43"/>
                  </a:cubicBezTo>
                  <a:cubicBezTo>
                    <a:pt x="45" y="43"/>
                    <a:pt x="59" y="42"/>
                    <a:pt x="59" y="25"/>
                  </a:cubicBezTo>
                  <a:cubicBezTo>
                    <a:pt x="59" y="16"/>
                    <a:pt x="52" y="11"/>
                    <a:pt x="44" y="11"/>
                  </a:cubicBezTo>
                  <a:cubicBezTo>
                    <a:pt x="34" y="11"/>
                    <a:pt x="26" y="17"/>
                    <a:pt x="19" y="23"/>
                  </a:cubicBezTo>
                  <a:cubicBezTo>
                    <a:pt x="14" y="14"/>
                    <a:pt x="14" y="14"/>
                    <a:pt x="14" y="14"/>
                  </a:cubicBezTo>
                  <a:cubicBezTo>
                    <a:pt x="22" y="5"/>
                    <a:pt x="32" y="0"/>
                    <a:pt x="47" y="0"/>
                  </a:cubicBezTo>
                  <a:cubicBezTo>
                    <a:pt x="60" y="0"/>
                    <a:pt x="73" y="7"/>
                    <a:pt x="73" y="22"/>
                  </a:cubicBezTo>
                  <a:cubicBezTo>
                    <a:pt x="73" y="36"/>
                    <a:pt x="66" y="44"/>
                    <a:pt x="5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71" name="Freeform 34">
              <a:extLst>
                <a:ext uri="{FF2B5EF4-FFF2-40B4-BE49-F238E27FC236}">
                  <a16:creationId xmlns:a16="http://schemas.microsoft.com/office/drawing/2014/main" xmlns="" id="{5BBDEA74-212E-4BD5-89CD-BE27FCFE202A}"/>
                </a:ext>
              </a:extLst>
            </p:cNvPr>
            <p:cNvSpPr>
              <a:spLocks noEditPoints="1"/>
            </p:cNvSpPr>
            <p:nvPr userDrawn="1"/>
          </p:nvSpPr>
          <p:spPr bwMode="auto">
            <a:xfrm>
              <a:off x="3065462" y="2701924"/>
              <a:ext cx="120650" cy="168275"/>
            </a:xfrm>
            <a:custGeom>
              <a:avLst/>
              <a:gdLst>
                <a:gd name="T0" fmla="*/ 46 w 72"/>
                <a:gd name="T1" fmla="*/ 56 h 101"/>
                <a:gd name="T2" fmla="*/ 66 w 72"/>
                <a:gd name="T3" fmla="*/ 101 h 101"/>
                <a:gd name="T4" fmla="*/ 49 w 72"/>
                <a:gd name="T5" fmla="*/ 101 h 101"/>
                <a:gd name="T6" fmla="*/ 31 w 72"/>
                <a:gd name="T7" fmla="*/ 57 h 101"/>
                <a:gd name="T8" fmla="*/ 21 w 72"/>
                <a:gd name="T9" fmla="*/ 57 h 101"/>
                <a:gd name="T10" fmla="*/ 14 w 72"/>
                <a:gd name="T11" fmla="*/ 101 h 101"/>
                <a:gd name="T12" fmla="*/ 0 w 72"/>
                <a:gd name="T13" fmla="*/ 101 h 101"/>
                <a:gd name="T14" fmla="*/ 16 w 72"/>
                <a:gd name="T15" fmla="*/ 0 h 101"/>
                <a:gd name="T16" fmla="*/ 44 w 72"/>
                <a:gd name="T17" fmla="*/ 0 h 101"/>
                <a:gd name="T18" fmla="*/ 72 w 72"/>
                <a:gd name="T19" fmla="*/ 23 h 101"/>
                <a:gd name="T20" fmla="*/ 46 w 72"/>
                <a:gd name="T21" fmla="*/ 56 h 101"/>
                <a:gd name="T22" fmla="*/ 39 w 72"/>
                <a:gd name="T23" fmla="*/ 12 h 101"/>
                <a:gd name="T24" fmla="*/ 28 w 72"/>
                <a:gd name="T25" fmla="*/ 12 h 101"/>
                <a:gd name="T26" fmla="*/ 23 w 72"/>
                <a:gd name="T27" fmla="*/ 46 h 101"/>
                <a:gd name="T28" fmla="*/ 34 w 72"/>
                <a:gd name="T29" fmla="*/ 46 h 101"/>
                <a:gd name="T30" fmla="*/ 58 w 72"/>
                <a:gd name="T31" fmla="*/ 25 h 101"/>
                <a:gd name="T32" fmla="*/ 39 w 72"/>
                <a:gd name="T33"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1">
                  <a:moveTo>
                    <a:pt x="46" y="56"/>
                  </a:moveTo>
                  <a:cubicBezTo>
                    <a:pt x="66" y="101"/>
                    <a:pt x="66" y="101"/>
                    <a:pt x="66" y="101"/>
                  </a:cubicBezTo>
                  <a:cubicBezTo>
                    <a:pt x="49" y="101"/>
                    <a:pt x="49" y="101"/>
                    <a:pt x="49" y="101"/>
                  </a:cubicBezTo>
                  <a:cubicBezTo>
                    <a:pt x="31" y="57"/>
                    <a:pt x="31" y="57"/>
                    <a:pt x="31" y="57"/>
                  </a:cubicBezTo>
                  <a:cubicBezTo>
                    <a:pt x="21" y="57"/>
                    <a:pt x="21" y="57"/>
                    <a:pt x="21" y="57"/>
                  </a:cubicBezTo>
                  <a:cubicBezTo>
                    <a:pt x="14" y="101"/>
                    <a:pt x="14" y="101"/>
                    <a:pt x="14" y="101"/>
                  </a:cubicBezTo>
                  <a:cubicBezTo>
                    <a:pt x="0" y="101"/>
                    <a:pt x="0" y="101"/>
                    <a:pt x="0" y="101"/>
                  </a:cubicBezTo>
                  <a:cubicBezTo>
                    <a:pt x="16" y="0"/>
                    <a:pt x="16" y="0"/>
                    <a:pt x="16" y="0"/>
                  </a:cubicBezTo>
                  <a:cubicBezTo>
                    <a:pt x="44" y="0"/>
                    <a:pt x="44" y="0"/>
                    <a:pt x="44" y="0"/>
                  </a:cubicBezTo>
                  <a:cubicBezTo>
                    <a:pt x="59" y="0"/>
                    <a:pt x="72" y="7"/>
                    <a:pt x="72" y="23"/>
                  </a:cubicBezTo>
                  <a:cubicBezTo>
                    <a:pt x="72" y="40"/>
                    <a:pt x="62" y="53"/>
                    <a:pt x="46" y="56"/>
                  </a:cubicBezTo>
                  <a:close/>
                  <a:moveTo>
                    <a:pt x="39" y="12"/>
                  </a:moveTo>
                  <a:cubicBezTo>
                    <a:pt x="28" y="12"/>
                    <a:pt x="28" y="12"/>
                    <a:pt x="28" y="12"/>
                  </a:cubicBezTo>
                  <a:cubicBezTo>
                    <a:pt x="23" y="46"/>
                    <a:pt x="23" y="46"/>
                    <a:pt x="23" y="46"/>
                  </a:cubicBezTo>
                  <a:cubicBezTo>
                    <a:pt x="34" y="46"/>
                    <a:pt x="34" y="46"/>
                    <a:pt x="34" y="46"/>
                  </a:cubicBezTo>
                  <a:cubicBezTo>
                    <a:pt x="47" y="46"/>
                    <a:pt x="58" y="40"/>
                    <a:pt x="58" y="25"/>
                  </a:cubicBezTo>
                  <a:cubicBezTo>
                    <a:pt x="58" y="14"/>
                    <a:pt x="48" y="12"/>
                    <a:pt x="3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sp>
          <p:nvSpPr>
            <p:cNvPr id="72" name="Freeform 35">
              <a:extLst>
                <a:ext uri="{FF2B5EF4-FFF2-40B4-BE49-F238E27FC236}">
                  <a16:creationId xmlns:a16="http://schemas.microsoft.com/office/drawing/2014/main" xmlns="" id="{52BA30BD-961D-4ED5-8BE2-A39671ABD38B}"/>
                </a:ext>
              </a:extLst>
            </p:cNvPr>
            <p:cNvSpPr>
              <a:spLocks/>
            </p:cNvSpPr>
            <p:nvPr userDrawn="1"/>
          </p:nvSpPr>
          <p:spPr bwMode="auto">
            <a:xfrm>
              <a:off x="3187700" y="2698749"/>
              <a:ext cx="123825" cy="173037"/>
            </a:xfrm>
            <a:custGeom>
              <a:avLst/>
              <a:gdLst>
                <a:gd name="T0" fmla="*/ 67 w 75"/>
                <a:gd name="T1" fmla="*/ 22 h 103"/>
                <a:gd name="T2" fmla="*/ 47 w 75"/>
                <a:gd name="T3" fmla="*/ 12 h 103"/>
                <a:gd name="T4" fmla="*/ 28 w 75"/>
                <a:gd name="T5" fmla="*/ 28 h 103"/>
                <a:gd name="T6" fmla="*/ 68 w 75"/>
                <a:gd name="T7" fmla="*/ 69 h 103"/>
                <a:gd name="T8" fmla="*/ 29 w 75"/>
                <a:gd name="T9" fmla="*/ 103 h 103"/>
                <a:gd name="T10" fmla="*/ 0 w 75"/>
                <a:gd name="T11" fmla="*/ 86 h 103"/>
                <a:gd name="T12" fmla="*/ 9 w 75"/>
                <a:gd name="T13" fmla="*/ 77 h 103"/>
                <a:gd name="T14" fmla="*/ 32 w 75"/>
                <a:gd name="T15" fmla="*/ 91 h 103"/>
                <a:gd name="T16" fmla="*/ 53 w 75"/>
                <a:gd name="T17" fmla="*/ 72 h 103"/>
                <a:gd name="T18" fmla="*/ 13 w 75"/>
                <a:gd name="T19" fmla="*/ 32 h 103"/>
                <a:gd name="T20" fmla="*/ 49 w 75"/>
                <a:gd name="T21" fmla="*/ 0 h 103"/>
                <a:gd name="T22" fmla="*/ 75 w 75"/>
                <a:gd name="T23" fmla="*/ 13 h 103"/>
                <a:gd name="T24" fmla="*/ 67 w 75"/>
                <a:gd name="T25"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103">
                  <a:moveTo>
                    <a:pt x="67" y="22"/>
                  </a:moveTo>
                  <a:cubicBezTo>
                    <a:pt x="61" y="16"/>
                    <a:pt x="55" y="12"/>
                    <a:pt x="47" y="12"/>
                  </a:cubicBezTo>
                  <a:cubicBezTo>
                    <a:pt x="37" y="12"/>
                    <a:pt x="28" y="18"/>
                    <a:pt x="28" y="28"/>
                  </a:cubicBezTo>
                  <a:cubicBezTo>
                    <a:pt x="28" y="47"/>
                    <a:pt x="68" y="42"/>
                    <a:pt x="68" y="69"/>
                  </a:cubicBezTo>
                  <a:cubicBezTo>
                    <a:pt x="68" y="90"/>
                    <a:pt x="49" y="103"/>
                    <a:pt x="29" y="103"/>
                  </a:cubicBezTo>
                  <a:cubicBezTo>
                    <a:pt x="16" y="103"/>
                    <a:pt x="7" y="97"/>
                    <a:pt x="0" y="86"/>
                  </a:cubicBezTo>
                  <a:cubicBezTo>
                    <a:pt x="9" y="77"/>
                    <a:pt x="9" y="77"/>
                    <a:pt x="9" y="77"/>
                  </a:cubicBezTo>
                  <a:cubicBezTo>
                    <a:pt x="14" y="85"/>
                    <a:pt x="22" y="91"/>
                    <a:pt x="32" y="91"/>
                  </a:cubicBezTo>
                  <a:cubicBezTo>
                    <a:pt x="43" y="91"/>
                    <a:pt x="53" y="84"/>
                    <a:pt x="53" y="72"/>
                  </a:cubicBezTo>
                  <a:cubicBezTo>
                    <a:pt x="53" y="53"/>
                    <a:pt x="13" y="58"/>
                    <a:pt x="13" y="32"/>
                  </a:cubicBezTo>
                  <a:cubicBezTo>
                    <a:pt x="13" y="12"/>
                    <a:pt x="30" y="0"/>
                    <a:pt x="49" y="0"/>
                  </a:cubicBezTo>
                  <a:cubicBezTo>
                    <a:pt x="59" y="0"/>
                    <a:pt x="69" y="5"/>
                    <a:pt x="75" y="13"/>
                  </a:cubicBezTo>
                  <a:lnTo>
                    <a:pt x="6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99">
                <a:solidFill>
                  <a:srgbClr val="3C4D66"/>
                </a:solidFill>
              </a:endParaRPr>
            </a:p>
          </p:txBody>
        </p:sp>
      </p:gr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4DDE5E-3262-4C1B-83D8-529F47C6C59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xmlns="" id="{530F101D-223F-4D60-A2DE-995B2D67A935}"/>
              </a:ext>
            </a:extLst>
          </p:cNvPr>
          <p:cNvSpPr>
            <a:spLocks noGrp="1"/>
          </p:cNvSpPr>
          <p:nvPr>
            <p:ph idx="1"/>
          </p:nvPr>
        </p:nvSpPr>
        <p:spPr>
          <a:xfrm>
            <a:off x="533261" y="1756229"/>
            <a:ext cx="11122303" cy="445199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xmlns="" id="{576AF90F-A7C3-45F7-B752-1F66C946BEDA}"/>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a:buFont typeface="Arial" panose="020B0604020202020204" pitchFamily="34" charset="0"/>
              <a:buChar char="⁞"/>
              <a:defRPr sz="1600" b="1" cap="all" baseline="0">
                <a:solidFill>
                  <a:schemeClr val="bg1"/>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_Fla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4DDE5E-3262-4C1B-83D8-529F47C6C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30F101D-223F-4D60-A2DE-995B2D67A935}"/>
              </a:ext>
            </a:extLst>
          </p:cNvPr>
          <p:cNvSpPr>
            <a:spLocks noGrp="1"/>
          </p:cNvSpPr>
          <p:nvPr>
            <p:ph idx="1"/>
          </p:nvPr>
        </p:nvSpPr>
        <p:spPr>
          <a:xfrm>
            <a:off x="533261" y="1756229"/>
            <a:ext cx="11122303" cy="445199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xmlns="" id="{576AF90F-A7C3-45F7-B752-1F66C946BEDA}"/>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4DDE5E-3262-4C1B-83D8-529F47C6C59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xmlns="" id="{530F101D-223F-4D60-A2DE-995B2D67A935}"/>
              </a:ext>
            </a:extLst>
          </p:cNvPr>
          <p:cNvSpPr>
            <a:spLocks noGrp="1"/>
          </p:cNvSpPr>
          <p:nvPr>
            <p:ph idx="1"/>
          </p:nvPr>
        </p:nvSpPr>
        <p:spPr>
          <a:xfrm>
            <a:off x="533261" y="2070161"/>
            <a:ext cx="9812377" cy="413805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xmlns="" id="{576AF90F-A7C3-45F7-B752-1F66C946BEDA}"/>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a:buFont typeface="Arial" panose="020B0604020202020204" pitchFamily="34" charset="0"/>
              <a:buChar char="⁞"/>
              <a:defRPr sz="1600" b="1" cap="all" baseline="0">
                <a:solidFill>
                  <a:schemeClr val="bg1"/>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E9067-EA62-46C7-ABEE-EAFB3844B9CA}"/>
              </a:ext>
            </a:extLst>
          </p:cNvPr>
          <p:cNvSpPr>
            <a:spLocks noGrp="1"/>
          </p:cNvSpPr>
          <p:nvPr>
            <p:ph type="title"/>
          </p:nvPr>
        </p:nvSpPr>
        <p:spPr>
          <a:xfrm>
            <a:off x="831633" y="2935592"/>
            <a:ext cx="10512862" cy="1626885"/>
          </a:xfrm>
        </p:spPr>
        <p:txBody>
          <a:bodyPr anchor="b">
            <a:noAutofit/>
          </a:bodyPr>
          <a:lstStyle>
            <a:lvl1pPr>
              <a:lnSpc>
                <a:spcPct val="80000"/>
              </a:lnSpc>
              <a:defRPr sz="5998"/>
            </a:lvl1pPr>
          </a:lstStyle>
          <a:p>
            <a:r>
              <a:rPr lang="en-US" dirty="0"/>
              <a:t>Click to edit Master title style</a:t>
            </a:r>
          </a:p>
        </p:txBody>
      </p:sp>
      <p:sp>
        <p:nvSpPr>
          <p:cNvPr id="3" name="Text Placeholder 2">
            <a:extLst>
              <a:ext uri="{FF2B5EF4-FFF2-40B4-BE49-F238E27FC236}">
                <a16:creationId xmlns:a16="http://schemas.microsoft.com/office/drawing/2014/main" xmlns="" id="{88405D46-C774-4246-884E-E51BE89B21C0}"/>
              </a:ext>
            </a:extLst>
          </p:cNvPr>
          <p:cNvSpPr>
            <a:spLocks noGrp="1"/>
          </p:cNvSpPr>
          <p:nvPr>
            <p:ph type="body" idx="1"/>
          </p:nvPr>
        </p:nvSpPr>
        <p:spPr>
          <a:xfrm>
            <a:off x="831633" y="4589464"/>
            <a:ext cx="7243463" cy="517065"/>
          </a:xfrm>
          <a:solidFill>
            <a:schemeClr val="bg1">
              <a:alpha val="30000"/>
            </a:schemeClr>
          </a:solidFill>
        </p:spPr>
        <p:txBody>
          <a:bodyPr lIns="91440" tIns="91440" rIns="91440" bIns="91440">
            <a:noAutofit/>
          </a:bodyPr>
          <a:lstStyle>
            <a:lvl1pPr marL="166638" indent="-166638">
              <a:buFont typeface="Arial" panose="020B0604020202020204" pitchFamily="34" charset="0"/>
              <a:buChar char="⁞"/>
              <a:defRPr sz="2399" b="1" cap="all" baseline="0">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Edit Master text styles</a:t>
            </a:r>
          </a:p>
        </p:txBody>
      </p:sp>
      <p:grpSp>
        <p:nvGrpSpPr>
          <p:cNvPr id="4" name="Group 3">
            <a:extLst>
              <a:ext uri="{FF2B5EF4-FFF2-40B4-BE49-F238E27FC236}">
                <a16:creationId xmlns:a16="http://schemas.microsoft.com/office/drawing/2014/main" xmlns="" id="{0D19B6C1-9DAD-4BCE-9434-16E9E5D392DC}"/>
              </a:ext>
            </a:extLst>
          </p:cNvPr>
          <p:cNvGrpSpPr/>
          <p:nvPr userDrawn="1"/>
        </p:nvGrpSpPr>
        <p:grpSpPr>
          <a:xfrm>
            <a:off x="196561" y="2590800"/>
            <a:ext cx="2157233" cy="603796"/>
            <a:chOff x="196612" y="5240314"/>
            <a:chExt cx="2157795" cy="603796"/>
          </a:xfrm>
          <a:solidFill>
            <a:schemeClr val="bg1">
              <a:alpha val="30000"/>
            </a:schemeClr>
          </a:solidFill>
        </p:grpSpPr>
        <p:sp>
          <p:nvSpPr>
            <p:cNvPr id="5" name="Cross 4">
              <a:extLst>
                <a:ext uri="{FF2B5EF4-FFF2-40B4-BE49-F238E27FC236}">
                  <a16:creationId xmlns:a16="http://schemas.microsoft.com/office/drawing/2014/main" xmlns="" id="{D35A8FE7-F459-40C5-9174-0EA0CC527842}"/>
                </a:ext>
              </a:extLst>
            </p:cNvPr>
            <p:cNvSpPr/>
            <p:nvPr/>
          </p:nvSpPr>
          <p:spPr>
            <a:xfrm>
              <a:off x="19661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6" name="Cross 5">
              <a:extLst>
                <a:ext uri="{FF2B5EF4-FFF2-40B4-BE49-F238E27FC236}">
                  <a16:creationId xmlns:a16="http://schemas.microsoft.com/office/drawing/2014/main" xmlns="" id="{230B14CD-B200-4D1E-B512-6851F5A94E68}"/>
                </a:ext>
              </a:extLst>
            </p:cNvPr>
            <p:cNvSpPr/>
            <p:nvPr/>
          </p:nvSpPr>
          <p:spPr>
            <a:xfrm>
              <a:off x="19661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7" name="Cross 6">
              <a:extLst>
                <a:ext uri="{FF2B5EF4-FFF2-40B4-BE49-F238E27FC236}">
                  <a16:creationId xmlns:a16="http://schemas.microsoft.com/office/drawing/2014/main" xmlns="" id="{A54921AA-4885-494F-9452-364CE808261F}"/>
                </a:ext>
              </a:extLst>
            </p:cNvPr>
            <p:cNvSpPr/>
            <p:nvPr/>
          </p:nvSpPr>
          <p:spPr>
            <a:xfrm>
              <a:off x="455617"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8" name="Cross 7">
              <a:extLst>
                <a:ext uri="{FF2B5EF4-FFF2-40B4-BE49-F238E27FC236}">
                  <a16:creationId xmlns:a16="http://schemas.microsoft.com/office/drawing/2014/main" xmlns="" id="{3CD4D2D4-858A-4141-8B4B-99CD7CAC44BC}"/>
                </a:ext>
              </a:extLst>
            </p:cNvPr>
            <p:cNvSpPr/>
            <p:nvPr/>
          </p:nvSpPr>
          <p:spPr>
            <a:xfrm>
              <a:off x="455617"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9" name="Cross 8">
              <a:extLst>
                <a:ext uri="{FF2B5EF4-FFF2-40B4-BE49-F238E27FC236}">
                  <a16:creationId xmlns:a16="http://schemas.microsoft.com/office/drawing/2014/main" xmlns="" id="{A5E441AD-80A3-4D7C-8362-71638C386F88}"/>
                </a:ext>
              </a:extLst>
            </p:cNvPr>
            <p:cNvSpPr/>
            <p:nvPr/>
          </p:nvSpPr>
          <p:spPr>
            <a:xfrm>
              <a:off x="19661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0" name="Cross 9">
              <a:extLst>
                <a:ext uri="{FF2B5EF4-FFF2-40B4-BE49-F238E27FC236}">
                  <a16:creationId xmlns:a16="http://schemas.microsoft.com/office/drawing/2014/main" xmlns="" id="{933B05EF-222F-4DD9-8470-3DF7F2E1518F}"/>
                </a:ext>
              </a:extLst>
            </p:cNvPr>
            <p:cNvSpPr/>
            <p:nvPr/>
          </p:nvSpPr>
          <p:spPr>
            <a:xfrm>
              <a:off x="455617"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1" name="Cross 10">
              <a:extLst>
                <a:ext uri="{FF2B5EF4-FFF2-40B4-BE49-F238E27FC236}">
                  <a16:creationId xmlns:a16="http://schemas.microsoft.com/office/drawing/2014/main" xmlns="" id="{51504E14-CDAE-4304-977A-4C482F38DC6F}"/>
                </a:ext>
              </a:extLst>
            </p:cNvPr>
            <p:cNvSpPr/>
            <p:nvPr/>
          </p:nvSpPr>
          <p:spPr>
            <a:xfrm>
              <a:off x="71462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2" name="Cross 11">
              <a:extLst>
                <a:ext uri="{FF2B5EF4-FFF2-40B4-BE49-F238E27FC236}">
                  <a16:creationId xmlns:a16="http://schemas.microsoft.com/office/drawing/2014/main" xmlns="" id="{49C68F44-E2F2-4822-BC1A-C56E3ADCFF9B}"/>
                </a:ext>
              </a:extLst>
            </p:cNvPr>
            <p:cNvSpPr/>
            <p:nvPr/>
          </p:nvSpPr>
          <p:spPr>
            <a:xfrm>
              <a:off x="71462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3" name="Cross 12">
              <a:extLst>
                <a:ext uri="{FF2B5EF4-FFF2-40B4-BE49-F238E27FC236}">
                  <a16:creationId xmlns:a16="http://schemas.microsoft.com/office/drawing/2014/main" xmlns="" id="{20773D49-2AA8-4D03-A3CC-BEDD21CA54B7}"/>
                </a:ext>
              </a:extLst>
            </p:cNvPr>
            <p:cNvSpPr/>
            <p:nvPr/>
          </p:nvSpPr>
          <p:spPr>
            <a:xfrm>
              <a:off x="71462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4" name="Cross 13">
              <a:extLst>
                <a:ext uri="{FF2B5EF4-FFF2-40B4-BE49-F238E27FC236}">
                  <a16:creationId xmlns:a16="http://schemas.microsoft.com/office/drawing/2014/main" xmlns="" id="{695E8C23-0862-434F-B3AC-07A2B1A826B9}"/>
                </a:ext>
              </a:extLst>
            </p:cNvPr>
            <p:cNvSpPr/>
            <p:nvPr/>
          </p:nvSpPr>
          <p:spPr>
            <a:xfrm>
              <a:off x="973627"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5" name="Cross 14">
              <a:extLst>
                <a:ext uri="{FF2B5EF4-FFF2-40B4-BE49-F238E27FC236}">
                  <a16:creationId xmlns:a16="http://schemas.microsoft.com/office/drawing/2014/main" xmlns="" id="{F1E529A2-00B1-4B63-BFE0-2E4A36C37CF8}"/>
                </a:ext>
              </a:extLst>
            </p:cNvPr>
            <p:cNvSpPr/>
            <p:nvPr/>
          </p:nvSpPr>
          <p:spPr>
            <a:xfrm>
              <a:off x="973627"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6" name="Cross 15">
              <a:extLst>
                <a:ext uri="{FF2B5EF4-FFF2-40B4-BE49-F238E27FC236}">
                  <a16:creationId xmlns:a16="http://schemas.microsoft.com/office/drawing/2014/main" xmlns="" id="{025B5825-DEA1-4268-AFDB-CDCB5E91B81C}"/>
                </a:ext>
              </a:extLst>
            </p:cNvPr>
            <p:cNvSpPr/>
            <p:nvPr/>
          </p:nvSpPr>
          <p:spPr>
            <a:xfrm>
              <a:off x="973627"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7" name="Cross 16">
              <a:extLst>
                <a:ext uri="{FF2B5EF4-FFF2-40B4-BE49-F238E27FC236}">
                  <a16:creationId xmlns:a16="http://schemas.microsoft.com/office/drawing/2014/main" xmlns="" id="{6A0C07D0-4610-4BDC-ABBF-595F38473AD8}"/>
                </a:ext>
              </a:extLst>
            </p:cNvPr>
            <p:cNvSpPr/>
            <p:nvPr/>
          </p:nvSpPr>
          <p:spPr>
            <a:xfrm>
              <a:off x="1232632"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8" name="Cross 17">
              <a:extLst>
                <a:ext uri="{FF2B5EF4-FFF2-40B4-BE49-F238E27FC236}">
                  <a16:creationId xmlns:a16="http://schemas.microsoft.com/office/drawing/2014/main" xmlns="" id="{F2B98E87-60C8-4026-BC78-CF32B09F912D}"/>
                </a:ext>
              </a:extLst>
            </p:cNvPr>
            <p:cNvSpPr/>
            <p:nvPr/>
          </p:nvSpPr>
          <p:spPr>
            <a:xfrm>
              <a:off x="1232632"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19" name="Cross 18">
              <a:extLst>
                <a:ext uri="{FF2B5EF4-FFF2-40B4-BE49-F238E27FC236}">
                  <a16:creationId xmlns:a16="http://schemas.microsoft.com/office/drawing/2014/main" xmlns="" id="{F4CE4BB1-6474-4F8E-8731-07D67A75028F}"/>
                </a:ext>
              </a:extLst>
            </p:cNvPr>
            <p:cNvSpPr/>
            <p:nvPr/>
          </p:nvSpPr>
          <p:spPr>
            <a:xfrm>
              <a:off x="1232632"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0" name="Cross 19">
              <a:extLst>
                <a:ext uri="{FF2B5EF4-FFF2-40B4-BE49-F238E27FC236}">
                  <a16:creationId xmlns:a16="http://schemas.microsoft.com/office/drawing/2014/main" xmlns="" id="{91ECE516-CF5D-4CE3-8E67-DFF7638724E2}"/>
                </a:ext>
              </a:extLst>
            </p:cNvPr>
            <p:cNvSpPr/>
            <p:nvPr/>
          </p:nvSpPr>
          <p:spPr>
            <a:xfrm>
              <a:off x="1491604"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1" name="Cross 20">
              <a:extLst>
                <a:ext uri="{FF2B5EF4-FFF2-40B4-BE49-F238E27FC236}">
                  <a16:creationId xmlns:a16="http://schemas.microsoft.com/office/drawing/2014/main" xmlns="" id="{27527347-A421-4686-8965-A7BE6429FC82}"/>
                </a:ext>
              </a:extLst>
            </p:cNvPr>
            <p:cNvSpPr/>
            <p:nvPr/>
          </p:nvSpPr>
          <p:spPr>
            <a:xfrm>
              <a:off x="1491604"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2" name="Cross 21">
              <a:extLst>
                <a:ext uri="{FF2B5EF4-FFF2-40B4-BE49-F238E27FC236}">
                  <a16:creationId xmlns:a16="http://schemas.microsoft.com/office/drawing/2014/main" xmlns="" id="{C135F939-9A80-4469-879C-9DE620D1EECC}"/>
                </a:ext>
              </a:extLst>
            </p:cNvPr>
            <p:cNvSpPr/>
            <p:nvPr/>
          </p:nvSpPr>
          <p:spPr>
            <a:xfrm>
              <a:off x="1491604"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3" name="Cross 22">
              <a:extLst>
                <a:ext uri="{FF2B5EF4-FFF2-40B4-BE49-F238E27FC236}">
                  <a16:creationId xmlns:a16="http://schemas.microsoft.com/office/drawing/2014/main" xmlns="" id="{7B78EA68-FD23-4ED1-8A59-A8EC3E81C575}"/>
                </a:ext>
              </a:extLst>
            </p:cNvPr>
            <p:cNvSpPr/>
            <p:nvPr/>
          </p:nvSpPr>
          <p:spPr>
            <a:xfrm>
              <a:off x="1750609"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4" name="Cross 23">
              <a:extLst>
                <a:ext uri="{FF2B5EF4-FFF2-40B4-BE49-F238E27FC236}">
                  <a16:creationId xmlns:a16="http://schemas.microsoft.com/office/drawing/2014/main" xmlns="" id="{874BBE0C-C0DF-4DF3-B06A-D6EE656D62C5}"/>
                </a:ext>
              </a:extLst>
            </p:cNvPr>
            <p:cNvSpPr/>
            <p:nvPr/>
          </p:nvSpPr>
          <p:spPr>
            <a:xfrm>
              <a:off x="1750609"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5" name="Cross 24">
              <a:extLst>
                <a:ext uri="{FF2B5EF4-FFF2-40B4-BE49-F238E27FC236}">
                  <a16:creationId xmlns:a16="http://schemas.microsoft.com/office/drawing/2014/main" xmlns="" id="{A775D57A-0BC4-486B-9D23-6BC3231D9D90}"/>
                </a:ext>
              </a:extLst>
            </p:cNvPr>
            <p:cNvSpPr/>
            <p:nvPr/>
          </p:nvSpPr>
          <p:spPr>
            <a:xfrm>
              <a:off x="1750609"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6" name="Cross 25">
              <a:extLst>
                <a:ext uri="{FF2B5EF4-FFF2-40B4-BE49-F238E27FC236}">
                  <a16:creationId xmlns:a16="http://schemas.microsoft.com/office/drawing/2014/main" xmlns="" id="{842DF6F8-3D11-47DD-A380-52C9665770C6}"/>
                </a:ext>
              </a:extLst>
            </p:cNvPr>
            <p:cNvSpPr/>
            <p:nvPr/>
          </p:nvSpPr>
          <p:spPr>
            <a:xfrm>
              <a:off x="2009614"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7" name="Cross 26">
              <a:extLst>
                <a:ext uri="{FF2B5EF4-FFF2-40B4-BE49-F238E27FC236}">
                  <a16:creationId xmlns:a16="http://schemas.microsoft.com/office/drawing/2014/main" xmlns="" id="{71CB8D4B-1807-4D8F-8215-26F3448ADE4D}"/>
                </a:ext>
              </a:extLst>
            </p:cNvPr>
            <p:cNvSpPr/>
            <p:nvPr/>
          </p:nvSpPr>
          <p:spPr>
            <a:xfrm>
              <a:off x="2009614"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8" name="Cross 27">
              <a:extLst>
                <a:ext uri="{FF2B5EF4-FFF2-40B4-BE49-F238E27FC236}">
                  <a16:creationId xmlns:a16="http://schemas.microsoft.com/office/drawing/2014/main" xmlns="" id="{B53DB5BC-F8F4-402D-AB37-141D8F36FEEF}"/>
                </a:ext>
              </a:extLst>
            </p:cNvPr>
            <p:cNvSpPr/>
            <p:nvPr/>
          </p:nvSpPr>
          <p:spPr>
            <a:xfrm>
              <a:off x="2009614"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29" name="Cross 28">
              <a:extLst>
                <a:ext uri="{FF2B5EF4-FFF2-40B4-BE49-F238E27FC236}">
                  <a16:creationId xmlns:a16="http://schemas.microsoft.com/office/drawing/2014/main" xmlns="" id="{714FFD43-5625-47EF-980B-35FD6BDDDBB2}"/>
                </a:ext>
              </a:extLst>
            </p:cNvPr>
            <p:cNvSpPr/>
            <p:nvPr/>
          </p:nvSpPr>
          <p:spPr>
            <a:xfrm>
              <a:off x="2268619" y="575832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0" name="Cross 29">
              <a:extLst>
                <a:ext uri="{FF2B5EF4-FFF2-40B4-BE49-F238E27FC236}">
                  <a16:creationId xmlns:a16="http://schemas.microsoft.com/office/drawing/2014/main" xmlns="" id="{3AF0C4D1-DB43-4DCA-B1F2-ACF1614B486A}"/>
                </a:ext>
              </a:extLst>
            </p:cNvPr>
            <p:cNvSpPr/>
            <p:nvPr/>
          </p:nvSpPr>
          <p:spPr>
            <a:xfrm>
              <a:off x="2268619" y="5499319"/>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sp>
          <p:nvSpPr>
            <p:cNvPr id="31" name="Cross 30">
              <a:extLst>
                <a:ext uri="{FF2B5EF4-FFF2-40B4-BE49-F238E27FC236}">
                  <a16:creationId xmlns:a16="http://schemas.microsoft.com/office/drawing/2014/main" xmlns="" id="{A8B22DDD-0718-4D03-B0C0-5FD08C5AE8FD}"/>
                </a:ext>
              </a:extLst>
            </p:cNvPr>
            <p:cNvSpPr/>
            <p:nvPr/>
          </p:nvSpPr>
          <p:spPr>
            <a:xfrm>
              <a:off x="2268619" y="5240314"/>
              <a:ext cx="85788" cy="85786"/>
            </a:xfrm>
            <a:prstGeom prst="plus">
              <a:avLst>
                <a:gd name="adj" fmla="val 42053"/>
              </a:avLst>
            </a:prstGeom>
            <a:grpFill/>
          </p:spPr>
          <p:txBody>
            <a:bodyPr wrap="square" rtlCol="0">
              <a:spAutoFit/>
            </a:bodyPr>
            <a:lstStyle/>
            <a:p>
              <a:pPr>
                <a:lnSpc>
                  <a:spcPct val="90000"/>
                </a:lnSpc>
              </a:pPr>
              <a:endParaRPr lang="en-US" sz="1999" b="1">
                <a:solidFill>
                  <a:srgbClr val="DFE6E6"/>
                </a:solidFill>
              </a:endParaRPr>
            </a:p>
          </p:txBody>
        </p:sp>
      </p:grpSp>
      <p:pic>
        <p:nvPicPr>
          <p:cNvPr id="32" name="Picture 31">
            <a:extLst>
              <a:ext uri="{FF2B5EF4-FFF2-40B4-BE49-F238E27FC236}">
                <a16:creationId xmlns:a16="http://schemas.microsoft.com/office/drawing/2014/main" xmlns="" id="{E4FF9B71-3F5D-45B6-95FD-B6EB25968224}"/>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831634" y="1575897"/>
            <a:ext cx="1684202" cy="195419"/>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C1C757-D1FD-402B-A19D-FFAC1D9608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1A3A5F7-D71E-46A6-B4C2-FCE6C16075D3}"/>
              </a:ext>
            </a:extLst>
          </p:cNvPr>
          <p:cNvSpPr>
            <a:spLocks noGrp="1"/>
          </p:cNvSpPr>
          <p:nvPr>
            <p:ph sz="half" idx="1"/>
          </p:nvPr>
        </p:nvSpPr>
        <p:spPr>
          <a:xfrm>
            <a:off x="533261" y="1756229"/>
            <a:ext cx="5365260" cy="445199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563C1717-E490-42CB-B77F-DAE0BFACDA1E}"/>
              </a:ext>
            </a:extLst>
          </p:cNvPr>
          <p:cNvSpPr>
            <a:spLocks noGrp="1"/>
          </p:cNvSpPr>
          <p:nvPr>
            <p:ph sz="half" idx="2"/>
          </p:nvPr>
        </p:nvSpPr>
        <p:spPr>
          <a:xfrm>
            <a:off x="6290304" y="1756229"/>
            <a:ext cx="5365260" cy="44519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a:extLst>
              <a:ext uri="{FF2B5EF4-FFF2-40B4-BE49-F238E27FC236}">
                <a16:creationId xmlns:a16="http://schemas.microsoft.com/office/drawing/2014/main" xmlns="" id="{4F9093EB-DD5A-49A8-BBBA-F337084FC76D}"/>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_Fla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C1C757-D1FD-402B-A19D-FFAC1D9608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1A3A5F7-D71E-46A6-B4C2-FCE6C16075D3}"/>
              </a:ext>
            </a:extLst>
          </p:cNvPr>
          <p:cNvSpPr>
            <a:spLocks noGrp="1"/>
          </p:cNvSpPr>
          <p:nvPr>
            <p:ph sz="half" idx="1"/>
          </p:nvPr>
        </p:nvSpPr>
        <p:spPr>
          <a:xfrm>
            <a:off x="533261" y="1756229"/>
            <a:ext cx="5365260" cy="445199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563C1717-E490-42CB-B77F-DAE0BFACDA1E}"/>
              </a:ext>
            </a:extLst>
          </p:cNvPr>
          <p:cNvSpPr>
            <a:spLocks noGrp="1"/>
          </p:cNvSpPr>
          <p:nvPr>
            <p:ph sz="half" idx="2"/>
          </p:nvPr>
        </p:nvSpPr>
        <p:spPr>
          <a:xfrm>
            <a:off x="6290304" y="1756229"/>
            <a:ext cx="5365260" cy="44519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a:extLst>
              <a:ext uri="{FF2B5EF4-FFF2-40B4-BE49-F238E27FC236}">
                <a16:creationId xmlns:a16="http://schemas.microsoft.com/office/drawing/2014/main" xmlns="" id="{4F9093EB-DD5A-49A8-BBBA-F337084FC76D}"/>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E063BD-FBB7-4747-8A6B-B64DD98CDF52}"/>
              </a:ext>
            </a:extLst>
          </p:cNvPr>
          <p:cNvSpPr>
            <a:spLocks noGrp="1"/>
          </p:cNvSpPr>
          <p:nvPr>
            <p:ph type="title"/>
          </p:nvPr>
        </p:nvSpPr>
        <p:spPr/>
        <p:txBody>
          <a:bodyPr/>
          <a:lstStyle/>
          <a:p>
            <a:r>
              <a:rPr lang="en-US"/>
              <a:t>Click to edit Master title style</a:t>
            </a:r>
          </a:p>
        </p:txBody>
      </p:sp>
      <p:sp>
        <p:nvSpPr>
          <p:cNvPr id="7" name="Subtitle 2">
            <a:extLst>
              <a:ext uri="{FF2B5EF4-FFF2-40B4-BE49-F238E27FC236}">
                <a16:creationId xmlns:a16="http://schemas.microsoft.com/office/drawing/2014/main" xmlns="" id="{F56660A7-D7B5-43FC-BA2B-DE88F84D1DA4}"/>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_Fla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xmlns="" id="{F56660A7-D7B5-43FC-BA2B-DE88F84D1DA4}"/>
              </a:ext>
            </a:extLst>
          </p:cNvPr>
          <p:cNvSpPr>
            <a:spLocks noGrp="1"/>
          </p:cNvSpPr>
          <p:nvPr>
            <p:ph type="subTitle" idx="10" hasCustomPrompt="1"/>
          </p:nvPr>
        </p:nvSpPr>
        <p:spPr>
          <a:xfrm>
            <a:off x="533261"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
        <p:nvSpPr>
          <p:cNvPr id="3" name="Title 2">
            <a:extLst>
              <a:ext uri="{FF2B5EF4-FFF2-40B4-BE49-F238E27FC236}">
                <a16:creationId xmlns:a16="http://schemas.microsoft.com/office/drawing/2014/main" xmlns="" id="{4F09BF42-2901-4AF4-9703-662543A406F0}"/>
              </a:ext>
            </a:extLst>
          </p:cNvPr>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Fla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RED Blank Fla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B031F06-050D-48F4-A0EB-5C7858FC5D74}"/>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612054" y="3018309"/>
            <a:ext cx="4964719" cy="576056"/>
          </a:xfrm>
          <a:prstGeom prst="rect">
            <a:avLst/>
          </a:prstGeom>
        </p:spPr>
      </p:pic>
      <p:sp>
        <p:nvSpPr>
          <p:cNvPr id="3" name="Oval 2">
            <a:extLst>
              <a:ext uri="{FF2B5EF4-FFF2-40B4-BE49-F238E27FC236}">
                <a16:creationId xmlns:a16="http://schemas.microsoft.com/office/drawing/2014/main" xmlns="" id="{2CB5D31C-854B-44AA-9D56-045CAB4CA697}"/>
              </a:ext>
            </a:extLst>
          </p:cNvPr>
          <p:cNvSpPr/>
          <p:nvPr userDrawn="1"/>
        </p:nvSpPr>
        <p:spPr>
          <a:xfrm>
            <a:off x="3301759" y="4137102"/>
            <a:ext cx="5585307" cy="546410"/>
          </a:xfrm>
          <a:prstGeom prst="ellipse">
            <a:avLst/>
          </a:prstGeom>
          <a:gradFill flip="none" rotWithShape="1">
            <a:gsLst>
              <a:gs pos="0">
                <a:srgbClr val="000000">
                  <a:alpha val="12000"/>
                </a:srgbClr>
              </a:gs>
              <a:gs pos="100000">
                <a:srgbClr val="00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endParaRP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Grid_Live Area">
    <p:spTree>
      <p:nvGrpSpPr>
        <p:cNvPr id="1" name=""/>
        <p:cNvGrpSpPr/>
        <p:nvPr/>
      </p:nvGrpSpPr>
      <p:grpSpPr>
        <a:xfrm>
          <a:off x="0" y="0"/>
          <a:ext cx="0" cy="0"/>
          <a:chOff x="0" y="0"/>
          <a:chExt cx="0" cy="0"/>
        </a:xfrm>
      </p:grpSpPr>
      <p:sp>
        <p:nvSpPr>
          <p:cNvPr id="3" name="Live area">
            <a:extLst>
              <a:ext uri="{FF2B5EF4-FFF2-40B4-BE49-F238E27FC236}">
                <a16:creationId xmlns:a16="http://schemas.microsoft.com/office/drawing/2014/main" xmlns="" id="{8C907849-B4CB-4230-BAC1-52379A021C2F}"/>
              </a:ext>
            </a:extLst>
          </p:cNvPr>
          <p:cNvSpPr/>
          <p:nvPr userDrawn="1"/>
        </p:nvSpPr>
        <p:spPr>
          <a:xfrm>
            <a:off x="533261" y="1756229"/>
            <a:ext cx="11122303" cy="445199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chemeClr val="bg2">
                <a:alpha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rgbClr val="FFFFFF"/>
              </a:solidFill>
            </a:endParaRPr>
          </a:p>
        </p:txBody>
      </p:sp>
      <p:sp>
        <p:nvSpPr>
          <p:cNvPr id="4" name="Live area">
            <a:extLst>
              <a:ext uri="{FF2B5EF4-FFF2-40B4-BE49-F238E27FC236}">
                <a16:creationId xmlns:a16="http://schemas.microsoft.com/office/drawing/2014/main" xmlns="" id="{D5C886CC-B668-44BA-9B82-51E86778AA8F}"/>
              </a:ext>
            </a:extLst>
          </p:cNvPr>
          <p:cNvSpPr/>
          <p:nvPr userDrawn="1"/>
        </p:nvSpPr>
        <p:spPr>
          <a:xfrm>
            <a:off x="533261" y="573936"/>
            <a:ext cx="11122303" cy="443198"/>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chemeClr val="bg2">
                <a:alpha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rgbClr val="FFFFFF"/>
              </a:solidFill>
            </a:endParaRP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E063BD-FBB7-4747-8A6B-B64DD98CDF52}"/>
              </a:ext>
            </a:extLst>
          </p:cNvPr>
          <p:cNvSpPr>
            <a:spLocks noGrp="1"/>
          </p:cNvSpPr>
          <p:nvPr>
            <p:ph type="title"/>
          </p:nvPr>
        </p:nvSpPr>
        <p:spPr/>
        <p:txBody>
          <a:bodyPr/>
          <a:lstStyle/>
          <a:p>
            <a:r>
              <a:rPr lang="en-US"/>
              <a:t>Click to edit Master title style</a:t>
            </a:r>
          </a:p>
        </p:txBody>
      </p:sp>
      <p:sp>
        <p:nvSpPr>
          <p:cNvPr id="7" name="Subtitle 2">
            <a:extLst>
              <a:ext uri="{FF2B5EF4-FFF2-40B4-BE49-F238E27FC236}">
                <a16:creationId xmlns:a16="http://schemas.microsoft.com/office/drawing/2014/main" xmlns="" id="{F56660A7-D7B5-43FC-BA2B-DE88F84D1DA4}"/>
              </a:ext>
            </a:extLst>
          </p:cNvPr>
          <p:cNvSpPr>
            <a:spLocks noGrp="1"/>
          </p:cNvSpPr>
          <p:nvPr>
            <p:ph type="subTitle" idx="10" hasCustomPrompt="1"/>
          </p:nvPr>
        </p:nvSpPr>
        <p:spPr>
          <a:xfrm>
            <a:off x="533290"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E063BD-FBB7-4747-8A6B-B64DD98CDF52}"/>
              </a:ext>
            </a:extLst>
          </p:cNvPr>
          <p:cNvSpPr>
            <a:spLocks noGrp="1"/>
          </p:cNvSpPr>
          <p:nvPr>
            <p:ph type="title"/>
          </p:nvPr>
        </p:nvSpPr>
        <p:spPr/>
        <p:txBody>
          <a:bodyPr/>
          <a:lstStyle/>
          <a:p>
            <a:r>
              <a:rPr lang="en-US"/>
              <a:t>Click to edit Master title style</a:t>
            </a:r>
          </a:p>
        </p:txBody>
      </p:sp>
      <p:sp>
        <p:nvSpPr>
          <p:cNvPr id="7" name="Subtitle 2">
            <a:extLst>
              <a:ext uri="{FF2B5EF4-FFF2-40B4-BE49-F238E27FC236}">
                <a16:creationId xmlns:a16="http://schemas.microsoft.com/office/drawing/2014/main" xmlns="" id="{F56660A7-D7B5-43FC-BA2B-DE88F84D1DA4}"/>
              </a:ext>
            </a:extLst>
          </p:cNvPr>
          <p:cNvSpPr>
            <a:spLocks noGrp="1"/>
          </p:cNvSpPr>
          <p:nvPr>
            <p:ph type="subTitle" idx="10" hasCustomPrompt="1"/>
          </p:nvPr>
        </p:nvSpPr>
        <p:spPr>
          <a:xfrm>
            <a:off x="533290" y="1109440"/>
            <a:ext cx="6522926" cy="313932"/>
          </a:xfrm>
          <a:solidFill>
            <a:schemeClr val="bg1">
              <a:alpha val="30000"/>
            </a:schemeClr>
          </a:solidFill>
        </p:spPr>
        <p:txBody>
          <a:bodyPr wrap="square" lIns="91440" tIns="45720" rIns="91440" bIns="45720" anchor="t">
            <a:noAutofit/>
          </a:bodyPr>
          <a:lstStyle>
            <a:lvl1pPr marL="111092" indent="-111092" algn="l" defTabSz="914126" rtl="0" eaLnBrk="1" latinLnBrk="0" hangingPunct="1">
              <a:lnSpc>
                <a:spcPct val="90000"/>
              </a:lnSpc>
              <a:spcBef>
                <a:spcPts val="1000"/>
              </a:spcBef>
              <a:buFont typeface="Arial" panose="020B0604020202020204" pitchFamily="34" charset="0"/>
              <a:buChar char="⁞"/>
              <a:defRPr lang="en-US" sz="1600" b="1" kern="1200" cap="all" baseline="0" dirty="0">
                <a:solidFill>
                  <a:schemeClr val="bg1"/>
                </a:solidFill>
                <a:latin typeface="+mn-lt"/>
                <a:ea typeface="+mn-ea"/>
                <a:cs typeface="+mn-cs"/>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add presenter name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13966" rtl="0" eaLnBrk="1" latinLnBrk="0" hangingPunct="1">
              <a:lnSpc>
                <a:spcPct val="94000"/>
              </a:lnSpc>
              <a:spcBef>
                <a:spcPct val="0"/>
              </a:spcBef>
              <a:buNone/>
              <a:defRPr lang="en-US" sz="3199" kern="1200" dirty="0">
                <a:solidFill>
                  <a:srgbClr val="FFFFFF"/>
                </a:solidFill>
                <a:latin typeface="+mj-lt"/>
                <a:ea typeface="+mj-ea"/>
                <a:cs typeface="+mj-cs"/>
              </a:defRPr>
            </a:lvl1pPr>
          </a:lstStyle>
          <a:p>
            <a:r>
              <a:rPr lang="en-US" dirty="0"/>
              <a:t>Click To Edit Master Title Style</a:t>
            </a:r>
          </a:p>
        </p:txBody>
      </p:sp>
    </p:spTree>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987552"/>
            <a:ext cx="10835324" cy="4594784"/>
          </a:xfrm>
        </p:spPr>
        <p:txBody>
          <a:bodyPr/>
          <a:lstStyle>
            <a:lvl1pPr>
              <a:buClr>
                <a:schemeClr val="accent6"/>
              </a:buClr>
              <a:defRPr sz="2799"/>
            </a:lvl1pPr>
            <a:lvl2pPr>
              <a:buClr>
                <a:schemeClr val="accent6"/>
              </a:buClr>
              <a:defRPr sz="2399"/>
            </a:lvl2pPr>
            <a:lvl3pPr>
              <a:buClr>
                <a:schemeClr val="accent6"/>
              </a:buClr>
              <a:defRPr sz="1999"/>
            </a:lvl3pPr>
            <a:lvl4pPr>
              <a:buClr>
                <a:schemeClr val="accent6"/>
              </a:buClr>
              <a:defRPr sz="1799"/>
            </a:lvl4pPr>
            <a:lvl5pPr>
              <a:buClr>
                <a:schemeClr val="accent6"/>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hasCustomPrompt="1"/>
          </p:nvPr>
        </p:nvSpPr>
        <p:spPr>
          <a:xfrm>
            <a:off x="609442" y="88150"/>
            <a:ext cx="10835325" cy="729997"/>
          </a:xfrm>
        </p:spPr>
        <p:txBody>
          <a:bodyPr/>
          <a:lstStyle>
            <a:lvl1pPr algn="l" defTabSz="913966" rtl="0" eaLnBrk="1" latinLnBrk="0" hangingPunct="1">
              <a:lnSpc>
                <a:spcPct val="94000"/>
              </a:lnSpc>
              <a:spcBef>
                <a:spcPct val="0"/>
              </a:spcBef>
              <a:buNone/>
              <a:defRPr lang="en-US" sz="3199" kern="1200" dirty="0">
                <a:solidFill>
                  <a:srgbClr val="FFFFFF"/>
                </a:solidFill>
                <a:latin typeface="+mj-lt"/>
                <a:ea typeface="+mj-ea"/>
                <a:cs typeface="+mj-cs"/>
              </a:defRPr>
            </a:lvl1pPr>
          </a:lstStyle>
          <a:p>
            <a:r>
              <a:rPr lang="en-US" dirty="0"/>
              <a:t>Click To Edit Master Title Style</a:t>
            </a:r>
          </a:p>
        </p:txBody>
      </p:sp>
    </p:spTree>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987552"/>
            <a:ext cx="10835324" cy="4594784"/>
          </a:xfrm>
        </p:spPr>
        <p:txBody>
          <a:bodyPr/>
          <a:lstStyle>
            <a:lvl1pPr>
              <a:buClr>
                <a:schemeClr val="accent6"/>
              </a:buClr>
              <a:defRPr sz="2799"/>
            </a:lvl1pPr>
            <a:lvl2pPr>
              <a:buClr>
                <a:schemeClr val="accent6"/>
              </a:buClr>
              <a:defRPr sz="2399"/>
            </a:lvl2pPr>
            <a:lvl3pPr>
              <a:buClr>
                <a:schemeClr val="accent6"/>
              </a:buClr>
              <a:defRPr sz="1999"/>
            </a:lvl3pPr>
            <a:lvl4pPr>
              <a:buClr>
                <a:schemeClr val="accent6"/>
              </a:buClr>
              <a:defRPr sz="1799"/>
            </a:lvl4pPr>
            <a:lvl5pPr>
              <a:buClr>
                <a:schemeClr val="accent6"/>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hasCustomPrompt="1"/>
          </p:nvPr>
        </p:nvSpPr>
        <p:spPr>
          <a:xfrm>
            <a:off x="609478" y="88150"/>
            <a:ext cx="10835325" cy="729997"/>
          </a:xfrm>
        </p:spPr>
        <p:txBody>
          <a:bodyPr/>
          <a:lstStyle>
            <a:lvl1pPr algn="l" defTabSz="913966" rtl="0" eaLnBrk="1" latinLnBrk="0" hangingPunct="1">
              <a:lnSpc>
                <a:spcPct val="94000"/>
              </a:lnSpc>
              <a:spcBef>
                <a:spcPct val="0"/>
              </a:spcBef>
              <a:buNone/>
              <a:defRPr lang="en-US" sz="3199" kern="1200" dirty="0">
                <a:solidFill>
                  <a:srgbClr val="FFFFFF"/>
                </a:solidFill>
                <a:latin typeface="+mj-lt"/>
                <a:ea typeface="+mj-ea"/>
                <a:cs typeface="+mj-cs"/>
              </a:defRPr>
            </a:lvl1pPr>
          </a:lstStyle>
          <a:p>
            <a:r>
              <a:rPr lang="en-US" dirty="0"/>
              <a:t>Click To Edit Master Title Style</a:t>
            </a:r>
          </a:p>
        </p:txBody>
      </p:sp>
    </p:spTree>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theme" Target="../theme/theme1.xml"/><Relationship Id="rId28" Type="http://schemas.openxmlformats.org/officeDocument/2006/relationships/image" Target="../media/image1.jp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5.xml"/><Relationship Id="rId20" Type="http://schemas.openxmlformats.org/officeDocument/2006/relationships/theme" Target="../theme/theme2.xml"/><Relationship Id="rId21" Type="http://schemas.openxmlformats.org/officeDocument/2006/relationships/image" Target="../media/image15.png"/><Relationship Id="rId10" Type="http://schemas.openxmlformats.org/officeDocument/2006/relationships/slideLayout" Target="../slideLayouts/slideLayout36.xml"/><Relationship Id="rId11" Type="http://schemas.openxmlformats.org/officeDocument/2006/relationships/slideLayout" Target="../slideLayouts/slideLayout37.xml"/><Relationship Id="rId12" Type="http://schemas.openxmlformats.org/officeDocument/2006/relationships/slideLayout" Target="../slideLayouts/slideLayout38.xml"/><Relationship Id="rId13" Type="http://schemas.openxmlformats.org/officeDocument/2006/relationships/slideLayout" Target="../slideLayouts/slideLayout39.xml"/><Relationship Id="rId14" Type="http://schemas.openxmlformats.org/officeDocument/2006/relationships/slideLayout" Target="../slideLayouts/slideLayout40.xml"/><Relationship Id="rId15" Type="http://schemas.openxmlformats.org/officeDocument/2006/relationships/slideLayout" Target="../slideLayouts/slideLayout41.xml"/><Relationship Id="rId16" Type="http://schemas.openxmlformats.org/officeDocument/2006/relationships/slideLayout" Target="../slideLayouts/slideLayout42.xml"/><Relationship Id="rId17" Type="http://schemas.openxmlformats.org/officeDocument/2006/relationships/slideLayout" Target="../slideLayouts/slideLayout43.xml"/><Relationship Id="rId18" Type="http://schemas.openxmlformats.org/officeDocument/2006/relationships/slideLayout" Target="../slideLayouts/slideLayout44.xml"/><Relationship Id="rId19" Type="http://schemas.openxmlformats.org/officeDocument/2006/relationships/slideLayout" Target="../slideLayouts/slideLayout45.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8"/>
          <a:stretch>
            <a:fillRect/>
          </a:stretch>
        </a:blipFill>
        <a:effectLst/>
      </p:bgPr>
    </p:bg>
    <p:spTree>
      <p:nvGrpSpPr>
        <p:cNvPr id="1" name=""/>
        <p:cNvGrpSpPr/>
        <p:nvPr/>
      </p:nvGrpSpPr>
      <p:grpSpPr>
        <a:xfrm>
          <a:off x="0" y="0"/>
          <a:ext cx="0" cy="0"/>
          <a:chOff x="0" y="0"/>
          <a:chExt cx="0" cy="0"/>
        </a:xfrm>
      </p:grpSpPr>
      <p:sp>
        <p:nvSpPr>
          <p:cNvPr id="8" name="Text Box 40"/>
          <p:cNvSpPr txBox="1">
            <a:spLocks noChangeArrowheads="1"/>
          </p:cNvSpPr>
          <p:nvPr/>
        </p:nvSpPr>
        <p:spPr bwMode="auto">
          <a:xfrm>
            <a:off x="11491718" y="6461638"/>
            <a:ext cx="387243" cy="261588"/>
          </a:xfrm>
          <a:prstGeom prst="rect">
            <a:avLst/>
          </a:prstGeom>
          <a:noFill/>
          <a:ln w="12700">
            <a:noFill/>
            <a:miter lim="800000"/>
            <a:headEnd/>
            <a:tailEnd/>
          </a:ln>
          <a:effectLst/>
        </p:spPr>
        <p:txBody>
          <a:bodyPr wrap="none" lIns="121899" tIns="60949" rIns="121899" bIns="60949" anchor="ctr" anchorCtr="0">
            <a:spAutoFit/>
          </a:bodyPr>
          <a:lstStyle/>
          <a:p>
            <a:pPr algn="r" eaLnBrk="0" hangingPunct="0"/>
            <a:fld id="{283C04FB-A394-5443-BF22-752C5A00CCA1}" type="slidenum">
              <a:rPr lang="en-US" sz="900" smtClean="0">
                <a:solidFill>
                  <a:schemeClr val="bg1">
                    <a:lumMod val="65000"/>
                  </a:schemeClr>
                </a:solidFill>
                <a:latin typeface="+mj-lt"/>
              </a:rPr>
              <a:pPr algn="r" eaLnBrk="0" hangingPunct="0"/>
              <a:t>‹#›</a:t>
            </a:fld>
            <a:endParaRPr lang="en-US" sz="1200" dirty="0">
              <a:solidFill>
                <a:schemeClr val="bg1">
                  <a:lumMod val="65000"/>
                </a:schemeClr>
              </a:solidFill>
              <a:latin typeface="+mj-lt"/>
            </a:endParaRPr>
          </a:p>
        </p:txBody>
      </p:sp>
      <p:sp>
        <p:nvSpPr>
          <p:cNvPr id="2" name="Title Placeholder 1"/>
          <p:cNvSpPr>
            <a:spLocks noGrp="1"/>
          </p:cNvSpPr>
          <p:nvPr>
            <p:ph type="title"/>
          </p:nvPr>
        </p:nvSpPr>
        <p:spPr>
          <a:xfrm>
            <a:off x="609441" y="88150"/>
            <a:ext cx="10835325" cy="729997"/>
          </a:xfrm>
          <a:prstGeom prst="rect">
            <a:avLst/>
          </a:prstGeom>
        </p:spPr>
        <p:txBody>
          <a:bodyPr vert="horz" lIns="121899" tIns="60949" rIns="121899" bIns="60949"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443" y="1562793"/>
            <a:ext cx="10835324" cy="4594783"/>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57010612"/>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56" r:id="rId4"/>
    <p:sldLayoutId id="2147483664" r:id="rId5"/>
    <p:sldLayoutId id="2147483665" r:id="rId6"/>
    <p:sldLayoutId id="2147483655" r:id="rId7"/>
    <p:sldLayoutId id="2147483654" r:id="rId8"/>
    <p:sldLayoutId id="2147483650" r:id="rId9"/>
    <p:sldLayoutId id="2147483678" r:id="rId10"/>
    <p:sldLayoutId id="2147483690" r:id="rId11"/>
    <p:sldLayoutId id="2147483691" r:id="rId12"/>
    <p:sldLayoutId id="2147483692" r:id="rId13"/>
    <p:sldLayoutId id="2147483683" r:id="rId14"/>
    <p:sldLayoutId id="2147483684" r:id="rId15"/>
    <p:sldLayoutId id="2147483685" r:id="rId16"/>
    <p:sldLayoutId id="2147483686" r:id="rId17"/>
    <p:sldLayoutId id="2147483687" r:id="rId18"/>
    <p:sldLayoutId id="2147483688" r:id="rId19"/>
    <p:sldLayoutId id="2147483689" r:id="rId20"/>
    <p:sldLayoutId id="2147483663" r:id="rId21"/>
    <p:sldLayoutId id="2147483668" r:id="rId22"/>
    <p:sldLayoutId id="2147483669" r:id="rId23"/>
    <p:sldLayoutId id="2147483699" r:id="rId24"/>
    <p:sldLayoutId id="2147483700" r:id="rId25"/>
    <p:sldLayoutId id="2147483722" r:id="rId26"/>
  </p:sldLayoutIdLst>
  <p:transition spd="slow">
    <p:wipe/>
  </p:transition>
  <p:txStyles>
    <p:titleStyle>
      <a:lvl1pPr algn="l" defTabSz="914240" rtl="0" eaLnBrk="1" latinLnBrk="0" hangingPunct="1">
        <a:lnSpc>
          <a:spcPct val="94000"/>
        </a:lnSpc>
        <a:spcBef>
          <a:spcPct val="0"/>
        </a:spcBef>
        <a:buNone/>
        <a:defRPr lang="en-US" sz="3200" b="1" kern="1200" dirty="0">
          <a:solidFill>
            <a:schemeClr val="tx1"/>
          </a:solidFill>
          <a:latin typeface="+mj-lt"/>
          <a:ea typeface="+mj-ea"/>
          <a:cs typeface="+mj-cs"/>
        </a:defRPr>
      </a:lvl1pPr>
    </p:titleStyle>
    <p:bodyStyle>
      <a:lvl1pPr marL="234910" indent="-234910" algn="l" defTabSz="914240" rtl="0" eaLnBrk="1" latinLnBrk="0" hangingPunct="1">
        <a:lnSpc>
          <a:spcPct val="100000"/>
        </a:lnSpc>
        <a:spcBef>
          <a:spcPts val="900"/>
        </a:spcBef>
        <a:buClr>
          <a:schemeClr val="accent6"/>
        </a:buClr>
        <a:buFont typeface="Wingdings" panose="05000000000000000000" pitchFamily="2" charset="2"/>
        <a:buChar char="§"/>
        <a:defRPr lang="en-US" sz="2800" kern="1200" dirty="0">
          <a:solidFill>
            <a:schemeClr val="tx1"/>
          </a:solidFill>
          <a:latin typeface="+mn-lt"/>
          <a:ea typeface="+mn-ea"/>
          <a:cs typeface="+mn-cs"/>
        </a:defRPr>
      </a:lvl1pPr>
      <a:lvl2pPr marL="615843" indent="-256073" algn="l" defTabSz="914240" rtl="0" eaLnBrk="1" latinLnBrk="0" hangingPunct="1">
        <a:lnSpc>
          <a:spcPct val="100000"/>
        </a:lnSpc>
        <a:spcBef>
          <a:spcPts val="400"/>
        </a:spcBef>
        <a:buClr>
          <a:schemeClr val="accent6"/>
        </a:buClr>
        <a:buFont typeface="Arial" panose="020B0604020202020204" pitchFamily="34" charset="0"/>
        <a:buChar char="»"/>
        <a:defRPr lang="en-US" sz="2400" kern="1200" dirty="0">
          <a:solidFill>
            <a:schemeClr val="tx1"/>
          </a:solidFill>
          <a:latin typeface="+mn-lt"/>
          <a:ea typeface="+mn-ea"/>
          <a:cs typeface="+mn-cs"/>
        </a:defRPr>
      </a:lvl2pPr>
      <a:lvl3pPr marL="984078" indent="-241258" algn="l" defTabSz="914240" rtl="0" eaLnBrk="1" latinLnBrk="0" hangingPunct="1">
        <a:lnSpc>
          <a:spcPct val="100000"/>
        </a:lnSpc>
        <a:spcBef>
          <a:spcPts val="400"/>
        </a:spcBef>
        <a:buClr>
          <a:schemeClr val="accent6"/>
        </a:buClr>
        <a:buFont typeface="Wingdings" panose="05000000000000000000" pitchFamily="2" charset="2"/>
        <a:buChar char="§"/>
        <a:defRPr lang="en-US" sz="2000" kern="1200" dirty="0">
          <a:solidFill>
            <a:schemeClr val="tx1"/>
          </a:solidFill>
          <a:latin typeface="+mn-lt"/>
          <a:ea typeface="+mn-ea"/>
          <a:cs typeface="+mn-cs"/>
        </a:defRPr>
      </a:lvl3pPr>
      <a:lvl4pPr marL="1367127" indent="-256073" algn="l" defTabSz="914240" rtl="0" eaLnBrk="1" latinLnBrk="0" hangingPunct="1">
        <a:lnSpc>
          <a:spcPct val="100000"/>
        </a:lnSpc>
        <a:spcBef>
          <a:spcPts val="400"/>
        </a:spcBef>
        <a:buClr>
          <a:schemeClr val="accent6"/>
        </a:buClr>
        <a:buFont typeface="Arial" panose="020B0604020202020204" pitchFamily="34" charset="0"/>
        <a:buChar char="»"/>
        <a:defRPr lang="en-US" sz="1800" kern="1200" dirty="0">
          <a:solidFill>
            <a:schemeClr val="tx1"/>
          </a:solidFill>
          <a:latin typeface="+mn-lt"/>
          <a:ea typeface="+mn-ea"/>
          <a:cs typeface="+mn-cs"/>
        </a:defRPr>
      </a:lvl4pPr>
      <a:lvl5pPr marL="1673991" indent="-243375" algn="l" defTabSz="914240" rtl="0" eaLnBrk="1" latinLnBrk="0" hangingPunct="1">
        <a:lnSpc>
          <a:spcPct val="100000"/>
        </a:lnSpc>
        <a:spcBef>
          <a:spcPts val="400"/>
        </a:spcBef>
        <a:buClr>
          <a:schemeClr val="accent6"/>
        </a:buClr>
        <a:buFont typeface="Wingdings" panose="05000000000000000000" pitchFamily="2" charset="2"/>
        <a:buChar char="§"/>
        <a:defRPr lang="en-US" sz="1600" kern="1200" dirty="0">
          <a:solidFill>
            <a:schemeClr val="tx1"/>
          </a:solidFill>
          <a:latin typeface="+mn-lt"/>
          <a:ea typeface="+mn-ea"/>
          <a:cs typeface="+mn-cs"/>
        </a:defRPr>
      </a:lvl5pPr>
      <a:lvl6pPr marL="251416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8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0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2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600" algn="l" defTabSz="914240" rtl="0" eaLnBrk="1" latinLnBrk="0" hangingPunct="1">
        <a:defRPr sz="1800" kern="1200">
          <a:solidFill>
            <a:schemeClr val="tx1"/>
          </a:solidFill>
          <a:latin typeface="+mn-lt"/>
          <a:ea typeface="+mn-ea"/>
          <a:cs typeface="+mn-cs"/>
        </a:defRPr>
      </a:lvl6pPr>
      <a:lvl7pPr marL="2742720" algn="l" defTabSz="914240" rtl="0" eaLnBrk="1" latinLnBrk="0" hangingPunct="1">
        <a:defRPr sz="1800" kern="1200">
          <a:solidFill>
            <a:schemeClr val="tx1"/>
          </a:solidFill>
          <a:latin typeface="+mn-lt"/>
          <a:ea typeface="+mn-ea"/>
          <a:cs typeface="+mn-cs"/>
        </a:defRPr>
      </a:lvl7pPr>
      <a:lvl8pPr marL="3199840" algn="l" defTabSz="914240" rtl="0" eaLnBrk="1" latinLnBrk="0" hangingPunct="1">
        <a:defRPr sz="1800" kern="1200">
          <a:solidFill>
            <a:schemeClr val="tx1"/>
          </a:solidFill>
          <a:latin typeface="+mn-lt"/>
          <a:ea typeface="+mn-ea"/>
          <a:cs typeface="+mn-cs"/>
        </a:defRPr>
      </a:lvl8pPr>
      <a:lvl9pPr marL="3656960" algn="l" defTabSz="91424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0D188B3-41AA-4411-B581-850369795001}"/>
              </a:ext>
            </a:extLst>
          </p:cNvPr>
          <p:cNvSpPr>
            <a:spLocks noGrp="1"/>
          </p:cNvSpPr>
          <p:nvPr>
            <p:ph type="title"/>
          </p:nvPr>
        </p:nvSpPr>
        <p:spPr>
          <a:xfrm>
            <a:off x="533261" y="663144"/>
            <a:ext cx="11122303" cy="443198"/>
          </a:xfrm>
          <a:prstGeom prst="rect">
            <a:avLst/>
          </a:prstGeom>
        </p:spPr>
        <p:txBody>
          <a:bodyPr vert="horz" lIns="0" tIns="0" rIns="0" bIns="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xmlns="" id="{C3267A90-FC46-417B-8439-6A756E3CA6FE}"/>
              </a:ext>
            </a:extLst>
          </p:cNvPr>
          <p:cNvSpPr>
            <a:spLocks noGrp="1"/>
          </p:cNvSpPr>
          <p:nvPr>
            <p:ph type="body" idx="1"/>
          </p:nvPr>
        </p:nvSpPr>
        <p:spPr>
          <a:xfrm>
            <a:off x="533261" y="1756229"/>
            <a:ext cx="11122303" cy="445199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018361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80000"/>
        </a:lnSpc>
        <a:spcBef>
          <a:spcPct val="0"/>
        </a:spcBef>
        <a:buNone/>
        <a:defRPr sz="3199" b="1" kern="1200" cap="all" baseline="0">
          <a:solidFill>
            <a:schemeClr val="bg1"/>
          </a:solidFill>
          <a:latin typeface="+mj-lt"/>
          <a:ea typeface="+mj-ea"/>
          <a:cs typeface="+mj-cs"/>
        </a:defRPr>
      </a:lvl1pPr>
    </p:titleStyle>
    <p:bodyStyle>
      <a:lvl1pPr marL="0" indent="0" algn="l" defTabSz="914126" rtl="0" eaLnBrk="1" latinLnBrk="0" hangingPunct="1">
        <a:lnSpc>
          <a:spcPct val="90000"/>
        </a:lnSpc>
        <a:spcBef>
          <a:spcPts val="1000"/>
        </a:spcBef>
        <a:buFont typeface="Arial" panose="020B0604020202020204" pitchFamily="34" charset="0"/>
        <a:buChar char="​"/>
        <a:defRPr sz="1999" kern="1200">
          <a:solidFill>
            <a:schemeClr val="bg1"/>
          </a:solidFill>
          <a:latin typeface="+mn-lt"/>
          <a:ea typeface="+mn-ea"/>
          <a:cs typeface="+mn-cs"/>
        </a:defRPr>
      </a:lvl1pPr>
      <a:lvl2pPr marL="166638" indent="-166638" algn="l" defTabSz="914126" rtl="0" eaLnBrk="1" latinLnBrk="0" hangingPunct="1">
        <a:lnSpc>
          <a:spcPct val="90000"/>
        </a:lnSpc>
        <a:spcBef>
          <a:spcPts val="500"/>
        </a:spcBef>
        <a:buClr>
          <a:schemeClr val="accent6"/>
        </a:buClr>
        <a:buSzPct val="85000"/>
        <a:buFont typeface="Wingdings" panose="05000000000000000000" pitchFamily="2" charset="2"/>
        <a:buChar char="§"/>
        <a:defRPr sz="1799" kern="1200">
          <a:solidFill>
            <a:schemeClr val="bg1"/>
          </a:solidFill>
          <a:latin typeface="+mn-lt"/>
          <a:ea typeface="+mn-ea"/>
          <a:cs typeface="+mn-cs"/>
        </a:defRPr>
      </a:lvl2pPr>
      <a:lvl3pPr marL="345971" indent="-166638" algn="l" defTabSz="914126" rtl="0" eaLnBrk="1" latinLnBrk="0" hangingPunct="1">
        <a:lnSpc>
          <a:spcPct val="90000"/>
        </a:lnSpc>
        <a:spcBef>
          <a:spcPts val="500"/>
        </a:spcBef>
        <a:buClr>
          <a:schemeClr val="accent6"/>
        </a:buClr>
        <a:buSzPct val="100000"/>
        <a:buFont typeface="Arial" panose="020B0604020202020204" pitchFamily="34" charset="0"/>
        <a:buChar char="»"/>
        <a:defRPr sz="1600" kern="1200">
          <a:solidFill>
            <a:schemeClr val="bg1"/>
          </a:solidFill>
          <a:latin typeface="+mn-lt"/>
          <a:ea typeface="+mn-ea"/>
          <a:cs typeface="+mn-cs"/>
        </a:defRPr>
      </a:lvl3pPr>
      <a:lvl4pPr marL="0" indent="0" algn="l" defTabSz="914126" rtl="0" eaLnBrk="1" latinLnBrk="0" hangingPunct="1">
        <a:lnSpc>
          <a:spcPct val="90000"/>
        </a:lnSpc>
        <a:spcBef>
          <a:spcPts val="1400"/>
        </a:spcBef>
        <a:spcAft>
          <a:spcPts val="600"/>
        </a:spcAft>
        <a:buFont typeface="Arial" panose="020B0604020202020204" pitchFamily="34" charset="0"/>
        <a:buChar char="​"/>
        <a:defRPr sz="1400" b="1" kern="1200" cap="all" baseline="0">
          <a:solidFill>
            <a:schemeClr val="bg1"/>
          </a:solidFill>
          <a:latin typeface="+mn-lt"/>
          <a:ea typeface="+mn-ea"/>
          <a:cs typeface="+mn-cs"/>
        </a:defRPr>
      </a:lvl4pPr>
      <a:lvl5pPr marL="568155" indent="-228531" algn="l" defTabSz="914126" rtl="0" eaLnBrk="1" latinLnBrk="0" hangingPunct="1">
        <a:lnSpc>
          <a:spcPct val="90000"/>
        </a:lnSpc>
        <a:spcBef>
          <a:spcPts val="500"/>
        </a:spcBef>
        <a:buClr>
          <a:schemeClr val="accent6"/>
        </a:buClr>
        <a:buFont typeface="Arial" panose="020B0604020202020204" pitchFamily="34" charset="0"/>
        <a:buChar char="―"/>
        <a:defRPr sz="1400" kern="1200">
          <a:solidFill>
            <a:schemeClr val="bg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image" Target="../media/image28.png"/><Relationship Id="rId20" Type="http://schemas.openxmlformats.org/officeDocument/2006/relationships/image" Target="../media/image39.png"/><Relationship Id="rId21" Type="http://schemas.openxmlformats.org/officeDocument/2006/relationships/image" Target="../media/image40.png"/><Relationship Id="rId22" Type="http://schemas.openxmlformats.org/officeDocument/2006/relationships/image" Target="../media/image41.png"/><Relationship Id="rId23" Type="http://schemas.openxmlformats.org/officeDocument/2006/relationships/image" Target="../media/image42.png"/><Relationship Id="rId24" Type="http://schemas.openxmlformats.org/officeDocument/2006/relationships/image" Target="../media/image43.tiff"/><Relationship Id="rId10" Type="http://schemas.openxmlformats.org/officeDocument/2006/relationships/image" Target="../media/image29.png"/><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4" Type="http://schemas.openxmlformats.org/officeDocument/2006/relationships/image" Target="../media/image33.png"/><Relationship Id="rId15" Type="http://schemas.openxmlformats.org/officeDocument/2006/relationships/image" Target="../media/image34.png"/><Relationship Id="rId16" Type="http://schemas.openxmlformats.org/officeDocument/2006/relationships/image" Target="../media/image35.png"/><Relationship Id="rId17" Type="http://schemas.openxmlformats.org/officeDocument/2006/relationships/image" Target="../media/image36.png"/><Relationship Id="rId18" Type="http://schemas.openxmlformats.org/officeDocument/2006/relationships/image" Target="../media/image37.png"/><Relationship Id="rId19" Type="http://schemas.openxmlformats.org/officeDocument/2006/relationships/image" Target="../media/image38.png"/><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s>
</file>

<file path=ppt/slides/_rels/slide3.xml.rels><?xml version="1.0" encoding="UTF-8" standalone="yes"?>
<Relationships xmlns="http://schemas.openxmlformats.org/package/2006/relationships"><Relationship Id="rId9" Type="http://schemas.openxmlformats.org/officeDocument/2006/relationships/image" Target="../media/image50.png"/><Relationship Id="rId20" Type="http://schemas.openxmlformats.org/officeDocument/2006/relationships/image" Target="../media/image61.png"/><Relationship Id="rId21" Type="http://schemas.openxmlformats.org/officeDocument/2006/relationships/image" Target="../media/image62.png"/><Relationship Id="rId10" Type="http://schemas.openxmlformats.org/officeDocument/2006/relationships/image" Target="../media/image51.png"/><Relationship Id="rId11" Type="http://schemas.openxmlformats.org/officeDocument/2006/relationships/image" Target="../media/image52.png"/><Relationship Id="rId12" Type="http://schemas.openxmlformats.org/officeDocument/2006/relationships/image" Target="../media/image53.png"/><Relationship Id="rId13" Type="http://schemas.openxmlformats.org/officeDocument/2006/relationships/image" Target="../media/image54.png"/><Relationship Id="rId14" Type="http://schemas.openxmlformats.org/officeDocument/2006/relationships/image" Target="../media/image55.png"/><Relationship Id="rId15" Type="http://schemas.openxmlformats.org/officeDocument/2006/relationships/image" Target="../media/image56.png"/><Relationship Id="rId16" Type="http://schemas.openxmlformats.org/officeDocument/2006/relationships/image" Target="../media/image57.png"/><Relationship Id="rId17" Type="http://schemas.openxmlformats.org/officeDocument/2006/relationships/image" Target="../media/image58.png"/><Relationship Id="rId18" Type="http://schemas.openxmlformats.org/officeDocument/2006/relationships/image" Target="../media/image59.png"/><Relationship Id="rId19" Type="http://schemas.openxmlformats.org/officeDocument/2006/relationships/image" Target="../media/image60.png"/><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s>
</file>

<file path=ppt/slides/_rels/slide4.xml.rels><?xml version="1.0" encoding="UTF-8" standalone="yes"?>
<Relationships xmlns="http://schemas.openxmlformats.org/package/2006/relationships"><Relationship Id="rId3" Type="http://schemas.openxmlformats.org/officeDocument/2006/relationships/image" Target="../media/image63.jpg"/><Relationship Id="rId4" Type="http://schemas.openxmlformats.org/officeDocument/2006/relationships/image" Target="../media/image64.jpg"/><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65.jpeg"/></Relationships>
</file>

<file path=ppt/slides/_rels/slide7.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67.emf"/><Relationship Id="rId5" Type="http://schemas.openxmlformats.org/officeDocument/2006/relationships/image" Target="../media/image68.emf"/><Relationship Id="rId6" Type="http://schemas.openxmlformats.org/officeDocument/2006/relationships/image" Target="../media/image69.emf"/><Relationship Id="rId7" Type="http://schemas.openxmlformats.org/officeDocument/2006/relationships/image" Target="../media/image70.emf"/><Relationship Id="rId8" Type="http://schemas.openxmlformats.org/officeDocument/2006/relationships/image" Target="../media/image71.png"/><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72.png"/></Relationships>
</file>

<file path=ppt/slides/_rels/slide9.xml.rels><?xml version="1.0" encoding="UTF-8" standalone="yes"?>
<Relationships xmlns="http://schemas.openxmlformats.org/package/2006/relationships"><Relationship Id="rId11" Type="http://schemas.openxmlformats.org/officeDocument/2006/relationships/image" Target="../media/image81.png"/><Relationship Id="rId12" Type="http://schemas.openxmlformats.org/officeDocument/2006/relationships/image" Target="../media/image82.png"/><Relationship Id="rId13" Type="http://schemas.openxmlformats.org/officeDocument/2006/relationships/image" Target="../media/image83.png"/><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73.png"/><Relationship Id="rId4" Type="http://schemas.openxmlformats.org/officeDocument/2006/relationships/image" Target="../media/image74.emf"/><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8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84.jpeg"/></Relationships>
</file>

<file path=ppt/slides/_rels/slide11.xml.rels><?xml version="1.0" encoding="UTF-8" standalone="yes"?>
<Relationships xmlns="http://schemas.openxmlformats.org/package/2006/relationships"><Relationship Id="rId3" Type="http://schemas.openxmlformats.org/officeDocument/2006/relationships/image" Target="../media/image85.jpg"/><Relationship Id="rId4" Type="http://schemas.openxmlformats.org/officeDocument/2006/relationships/image" Target="../media/image86.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87.jpeg"/><Relationship Id="rId4" Type="http://schemas.openxmlformats.org/officeDocument/2006/relationships/image" Target="../media/image86.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88.png"/></Relationships>
</file>

<file path=ppt/slides/_rels/slide14.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90.png"/><Relationship Id="rId5" Type="http://schemas.openxmlformats.org/officeDocument/2006/relationships/image" Target="../media/image91.emf"/><Relationship Id="rId6" Type="http://schemas.openxmlformats.org/officeDocument/2006/relationships/image" Target="../media/image92.emf"/><Relationship Id="rId7" Type="http://schemas.openxmlformats.org/officeDocument/2006/relationships/image" Target="../media/image93.emf"/><Relationship Id="rId8" Type="http://schemas.openxmlformats.org/officeDocument/2006/relationships/image" Target="../media/image94.emf"/><Relationship Id="rId9" Type="http://schemas.openxmlformats.org/officeDocument/2006/relationships/image" Target="../media/image95.emf"/><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0.png"/><Relationship Id="rId5" Type="http://schemas.openxmlformats.org/officeDocument/2006/relationships/image" Target="../media/image91.emf"/><Relationship Id="rId6" Type="http://schemas.openxmlformats.org/officeDocument/2006/relationships/image" Target="../media/image92.emf"/><Relationship Id="rId7" Type="http://schemas.openxmlformats.org/officeDocument/2006/relationships/image" Target="../media/image93.emf"/><Relationship Id="rId8" Type="http://schemas.openxmlformats.org/officeDocument/2006/relationships/image" Target="../media/image94.emf"/><Relationship Id="rId9" Type="http://schemas.openxmlformats.org/officeDocument/2006/relationships/image" Target="../media/image97.png"/><Relationship Id="rId10" Type="http://schemas.openxmlformats.org/officeDocument/2006/relationships/image" Target="../media/image98.png"/><Relationship Id="rId11" Type="http://schemas.openxmlformats.org/officeDocument/2006/relationships/image" Target="../media/image99.png"/><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97.png"/><Relationship Id="rId5" Type="http://schemas.openxmlformats.org/officeDocument/2006/relationships/image" Target="../media/image98.png"/><Relationship Id="rId6" Type="http://schemas.openxmlformats.org/officeDocument/2006/relationships/image" Target="../media/image99.png"/><Relationship Id="rId7" Type="http://schemas.openxmlformats.org/officeDocument/2006/relationships/image" Target="../media/image95.emf"/><Relationship Id="rId8" Type="http://schemas.openxmlformats.org/officeDocument/2006/relationships/image" Target="../media/image101.png"/><Relationship Id="rId9" Type="http://schemas.openxmlformats.org/officeDocument/2006/relationships/image" Target="../media/image102.png"/><Relationship Id="rId10" Type="http://schemas.openxmlformats.org/officeDocument/2006/relationships/image" Target="../media/image103.pn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9" Type="http://schemas.openxmlformats.org/officeDocument/2006/relationships/image" Target="../media/image110.png"/><Relationship Id="rId20" Type="http://schemas.openxmlformats.org/officeDocument/2006/relationships/image" Target="../media/image121.emf"/><Relationship Id="rId10" Type="http://schemas.openxmlformats.org/officeDocument/2006/relationships/image" Target="../media/image111.png"/><Relationship Id="rId11" Type="http://schemas.openxmlformats.org/officeDocument/2006/relationships/image" Target="../media/image112.png"/><Relationship Id="rId12" Type="http://schemas.openxmlformats.org/officeDocument/2006/relationships/image" Target="../media/image113.png"/><Relationship Id="rId13" Type="http://schemas.openxmlformats.org/officeDocument/2006/relationships/image" Target="../media/image114.png"/><Relationship Id="rId14" Type="http://schemas.openxmlformats.org/officeDocument/2006/relationships/image" Target="../media/image115.emf"/><Relationship Id="rId15" Type="http://schemas.openxmlformats.org/officeDocument/2006/relationships/image" Target="../media/image116.png"/><Relationship Id="rId16" Type="http://schemas.openxmlformats.org/officeDocument/2006/relationships/image" Target="../media/image117.emf"/><Relationship Id="rId17" Type="http://schemas.openxmlformats.org/officeDocument/2006/relationships/image" Target="../media/image118.emf"/><Relationship Id="rId18" Type="http://schemas.openxmlformats.org/officeDocument/2006/relationships/image" Target="../media/image119.emf"/><Relationship Id="rId19" Type="http://schemas.openxmlformats.org/officeDocument/2006/relationships/image" Target="../media/image120.emf"/><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104.emf"/><Relationship Id="rId4" Type="http://schemas.openxmlformats.org/officeDocument/2006/relationships/image" Target="../media/image105.emf"/><Relationship Id="rId5" Type="http://schemas.openxmlformats.org/officeDocument/2006/relationships/image" Target="../media/image106.emf"/><Relationship Id="rId6" Type="http://schemas.openxmlformats.org/officeDocument/2006/relationships/image" Target="../media/image107.png"/><Relationship Id="rId7" Type="http://schemas.openxmlformats.org/officeDocument/2006/relationships/image" Target="../media/image108.png"/><Relationship Id="rId8" Type="http://schemas.openxmlformats.org/officeDocument/2006/relationships/image" Target="../media/image109.png"/></Relationships>
</file>

<file path=ppt/slides/_rels/slide18.xml.rels><?xml version="1.0" encoding="UTF-8" standalone="yes"?>
<Relationships xmlns="http://schemas.openxmlformats.org/package/2006/relationships"><Relationship Id="rId9" Type="http://schemas.openxmlformats.org/officeDocument/2006/relationships/image" Target="../media/image125.png"/><Relationship Id="rId20" Type="http://schemas.openxmlformats.org/officeDocument/2006/relationships/image" Target="../media/image134.emf"/><Relationship Id="rId21" Type="http://schemas.openxmlformats.org/officeDocument/2006/relationships/image" Target="../media/image135.emf"/><Relationship Id="rId22" Type="http://schemas.openxmlformats.org/officeDocument/2006/relationships/image" Target="../media/image136.emf"/><Relationship Id="rId23" Type="http://schemas.openxmlformats.org/officeDocument/2006/relationships/image" Target="../media/image137.emf"/><Relationship Id="rId24" Type="http://schemas.openxmlformats.org/officeDocument/2006/relationships/image" Target="../media/image138.emf"/><Relationship Id="rId25" Type="http://schemas.openxmlformats.org/officeDocument/2006/relationships/image" Target="../media/image139.emf"/><Relationship Id="rId10" Type="http://schemas.openxmlformats.org/officeDocument/2006/relationships/image" Target="../media/image113.png"/><Relationship Id="rId11" Type="http://schemas.openxmlformats.org/officeDocument/2006/relationships/image" Target="../media/image112.png"/><Relationship Id="rId12" Type="http://schemas.openxmlformats.org/officeDocument/2006/relationships/image" Target="../media/image126.emf"/><Relationship Id="rId13" Type="http://schemas.openxmlformats.org/officeDocument/2006/relationships/image" Target="../media/image127.emf"/><Relationship Id="rId14" Type="http://schemas.openxmlformats.org/officeDocument/2006/relationships/image" Target="../media/image128.emf"/><Relationship Id="rId15" Type="http://schemas.openxmlformats.org/officeDocument/2006/relationships/image" Target="../media/image129.emf"/><Relationship Id="rId16" Type="http://schemas.openxmlformats.org/officeDocument/2006/relationships/image" Target="../media/image130.png"/><Relationship Id="rId17" Type="http://schemas.openxmlformats.org/officeDocument/2006/relationships/image" Target="../media/image131.emf"/><Relationship Id="rId18" Type="http://schemas.openxmlformats.org/officeDocument/2006/relationships/image" Target="../media/image132.emf"/><Relationship Id="rId19" Type="http://schemas.openxmlformats.org/officeDocument/2006/relationships/image" Target="../media/image133.emf"/><Relationship Id="rId1" Type="http://schemas.openxmlformats.org/officeDocument/2006/relationships/slideLayout" Target="../slideLayouts/slideLayout35.xml"/><Relationship Id="rId2" Type="http://schemas.openxmlformats.org/officeDocument/2006/relationships/notesSlide" Target="../notesSlides/notesSlide16.xml"/><Relationship Id="rId3" Type="http://schemas.openxmlformats.org/officeDocument/2006/relationships/image" Target="../media/image122.png"/><Relationship Id="rId4" Type="http://schemas.openxmlformats.org/officeDocument/2006/relationships/image" Target="../media/image110.png"/><Relationship Id="rId5" Type="http://schemas.openxmlformats.org/officeDocument/2006/relationships/image" Target="../media/image123.png"/><Relationship Id="rId6" Type="http://schemas.openxmlformats.org/officeDocument/2006/relationships/image" Target="../media/image108.png"/><Relationship Id="rId7" Type="http://schemas.openxmlformats.org/officeDocument/2006/relationships/image" Target="../media/image124.png"/><Relationship Id="rId8" Type="http://schemas.openxmlformats.org/officeDocument/2006/relationships/image" Target="../media/image115.emf"/></Relationships>
</file>

<file path=ppt/slides/_rels/slide19.xml.rels><?xml version="1.0" encoding="UTF-8" standalone="yes"?>
<Relationships xmlns="http://schemas.openxmlformats.org/package/2006/relationships"><Relationship Id="rId11" Type="http://schemas.openxmlformats.org/officeDocument/2006/relationships/image" Target="../media/image148.emf"/><Relationship Id="rId12" Type="http://schemas.openxmlformats.org/officeDocument/2006/relationships/image" Target="../media/image149.png"/><Relationship Id="rId13" Type="http://schemas.openxmlformats.org/officeDocument/2006/relationships/image" Target="../media/image150.emf"/><Relationship Id="rId14" Type="http://schemas.openxmlformats.org/officeDocument/2006/relationships/image" Target="../media/image151.emf"/><Relationship Id="rId15" Type="http://schemas.openxmlformats.org/officeDocument/2006/relationships/image" Target="../media/image152.emf"/><Relationship Id="rId16" Type="http://schemas.openxmlformats.org/officeDocument/2006/relationships/image" Target="../media/image153.png"/><Relationship Id="rId17" Type="http://schemas.openxmlformats.org/officeDocument/2006/relationships/image" Target="../media/image154.png"/><Relationship Id="rId1" Type="http://schemas.openxmlformats.org/officeDocument/2006/relationships/slideLayout" Target="../slideLayouts/slideLayout44.xml"/><Relationship Id="rId2" Type="http://schemas.openxmlformats.org/officeDocument/2006/relationships/notesSlide" Target="../notesSlides/notesSlide17.xml"/><Relationship Id="rId3" Type="http://schemas.openxmlformats.org/officeDocument/2006/relationships/image" Target="../media/image140.emf"/><Relationship Id="rId4" Type="http://schemas.openxmlformats.org/officeDocument/2006/relationships/image" Target="../media/image141.png"/><Relationship Id="rId5" Type="http://schemas.openxmlformats.org/officeDocument/2006/relationships/image" Target="../media/image142.png"/><Relationship Id="rId6" Type="http://schemas.openxmlformats.org/officeDocument/2006/relationships/image" Target="../media/image143.png"/><Relationship Id="rId7" Type="http://schemas.openxmlformats.org/officeDocument/2006/relationships/image" Target="../media/image144.emf"/><Relationship Id="rId8" Type="http://schemas.openxmlformats.org/officeDocument/2006/relationships/image" Target="../media/image145.emf"/><Relationship Id="rId9" Type="http://schemas.openxmlformats.org/officeDocument/2006/relationships/image" Target="../media/image146.png"/><Relationship Id="rId10" Type="http://schemas.openxmlformats.org/officeDocument/2006/relationships/image" Target="../media/image147.png"/></Relationships>
</file>

<file path=ppt/slides/_rels/slide20.xml.rels><?xml version="1.0" encoding="UTF-8" standalone="yes"?>
<Relationships xmlns="http://schemas.openxmlformats.org/package/2006/relationships"><Relationship Id="rId11" Type="http://schemas.openxmlformats.org/officeDocument/2006/relationships/image" Target="../media/image140.emf"/><Relationship Id="rId12" Type="http://schemas.openxmlformats.org/officeDocument/2006/relationships/image" Target="../media/image159.png"/><Relationship Id="rId1" Type="http://schemas.openxmlformats.org/officeDocument/2006/relationships/slideLayout" Target="../slideLayouts/slideLayout28.xml"/><Relationship Id="rId2" Type="http://schemas.openxmlformats.org/officeDocument/2006/relationships/image" Target="../media/image117.emf"/><Relationship Id="rId3" Type="http://schemas.openxmlformats.org/officeDocument/2006/relationships/image" Target="../media/image118.emf"/><Relationship Id="rId4" Type="http://schemas.openxmlformats.org/officeDocument/2006/relationships/image" Target="../media/image119.emf"/><Relationship Id="rId5" Type="http://schemas.openxmlformats.org/officeDocument/2006/relationships/image" Target="../media/image120.emf"/><Relationship Id="rId6" Type="http://schemas.openxmlformats.org/officeDocument/2006/relationships/image" Target="../media/image105.emf"/><Relationship Id="rId7" Type="http://schemas.openxmlformats.org/officeDocument/2006/relationships/image" Target="../media/image155.emf"/><Relationship Id="rId8" Type="http://schemas.openxmlformats.org/officeDocument/2006/relationships/image" Target="../media/image156.emf"/><Relationship Id="rId9" Type="http://schemas.openxmlformats.org/officeDocument/2006/relationships/image" Target="../media/image157.emf"/><Relationship Id="rId10" Type="http://schemas.openxmlformats.org/officeDocument/2006/relationships/image" Target="../media/image158.png"/></Relationships>
</file>

<file path=ppt/slides/_rels/slide21.xml.rels><?xml version="1.0" encoding="UTF-8" standalone="yes"?>
<Relationships xmlns="http://schemas.openxmlformats.org/package/2006/relationships"><Relationship Id="rId9" Type="http://schemas.openxmlformats.org/officeDocument/2006/relationships/image" Target="../media/image164.png"/><Relationship Id="rId20" Type="http://schemas.openxmlformats.org/officeDocument/2006/relationships/image" Target="../media/image175.png"/><Relationship Id="rId21" Type="http://schemas.openxmlformats.org/officeDocument/2006/relationships/image" Target="../media/image176.png"/><Relationship Id="rId10" Type="http://schemas.openxmlformats.org/officeDocument/2006/relationships/image" Target="../media/image165.png"/><Relationship Id="rId11" Type="http://schemas.openxmlformats.org/officeDocument/2006/relationships/image" Target="../media/image166.png"/><Relationship Id="rId12" Type="http://schemas.openxmlformats.org/officeDocument/2006/relationships/image" Target="../media/image167.png"/><Relationship Id="rId13" Type="http://schemas.openxmlformats.org/officeDocument/2006/relationships/image" Target="../media/image168.png"/><Relationship Id="rId14" Type="http://schemas.openxmlformats.org/officeDocument/2006/relationships/image" Target="../media/image169.png"/><Relationship Id="rId15" Type="http://schemas.openxmlformats.org/officeDocument/2006/relationships/image" Target="../media/image170.png"/><Relationship Id="rId16" Type="http://schemas.openxmlformats.org/officeDocument/2006/relationships/image" Target="../media/image171.png"/><Relationship Id="rId17" Type="http://schemas.openxmlformats.org/officeDocument/2006/relationships/image" Target="../media/image172.png"/><Relationship Id="rId18" Type="http://schemas.openxmlformats.org/officeDocument/2006/relationships/image" Target="../media/image173.png"/><Relationship Id="rId19" Type="http://schemas.openxmlformats.org/officeDocument/2006/relationships/image" Target="../media/image174.png"/><Relationship Id="rId1" Type="http://schemas.openxmlformats.org/officeDocument/2006/relationships/slideLayout" Target="../slideLayouts/slideLayout35.xml"/><Relationship Id="rId2" Type="http://schemas.openxmlformats.org/officeDocument/2006/relationships/notesSlide" Target="../notesSlides/notesSlide18.xml"/><Relationship Id="rId3" Type="http://schemas.openxmlformats.org/officeDocument/2006/relationships/image" Target="../media/image140.emf"/><Relationship Id="rId4" Type="http://schemas.openxmlformats.org/officeDocument/2006/relationships/image" Target="../media/image151.emf"/><Relationship Id="rId5" Type="http://schemas.openxmlformats.org/officeDocument/2006/relationships/image" Target="../media/image160.png"/><Relationship Id="rId6" Type="http://schemas.openxmlformats.org/officeDocument/2006/relationships/image" Target="../media/image161.png"/><Relationship Id="rId7" Type="http://schemas.openxmlformats.org/officeDocument/2006/relationships/image" Target="../media/image162.png"/><Relationship Id="rId8" Type="http://schemas.openxmlformats.org/officeDocument/2006/relationships/image" Target="../media/image16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177.png"/></Relationships>
</file>

<file path=ppt/slides/_rels/slide23.xml.rels><?xml version="1.0" encoding="UTF-8" standalone="yes"?>
<Relationships xmlns="http://schemas.openxmlformats.org/package/2006/relationships"><Relationship Id="rId3" Type="http://schemas.openxmlformats.org/officeDocument/2006/relationships/image" Target="../media/image179.png"/><Relationship Id="rId4" Type="http://schemas.openxmlformats.org/officeDocument/2006/relationships/image" Target="../media/image180.emf"/><Relationship Id="rId5" Type="http://schemas.openxmlformats.org/officeDocument/2006/relationships/image" Target="../media/image181.emf"/><Relationship Id="rId6" Type="http://schemas.openxmlformats.org/officeDocument/2006/relationships/image" Target="../media/image182.emf"/><Relationship Id="rId7" Type="http://schemas.openxmlformats.org/officeDocument/2006/relationships/image" Target="../media/image183.png"/><Relationship Id="rId8" Type="http://schemas.openxmlformats.org/officeDocument/2006/relationships/image" Target="../media/image184.emf"/><Relationship Id="rId9" Type="http://schemas.openxmlformats.org/officeDocument/2006/relationships/image" Target="../media/image185.png"/><Relationship Id="rId10" Type="http://schemas.openxmlformats.org/officeDocument/2006/relationships/image" Target="../media/image186.png"/><Relationship Id="rId11" Type="http://schemas.openxmlformats.org/officeDocument/2006/relationships/image" Target="../media/image187.png"/><Relationship Id="rId1" Type="http://schemas.openxmlformats.org/officeDocument/2006/relationships/slideLayout" Target="../slideLayouts/slideLayout42.xml"/><Relationship Id="rId2" Type="http://schemas.openxmlformats.org/officeDocument/2006/relationships/image" Target="../media/image178.png"/></Relationships>
</file>

<file path=ppt/slides/_rels/slide24.xml.rels><?xml version="1.0" encoding="UTF-8" standalone="yes"?>
<Relationships xmlns="http://schemas.openxmlformats.org/package/2006/relationships"><Relationship Id="rId9" Type="http://schemas.openxmlformats.org/officeDocument/2006/relationships/image" Target="../media/image110.png"/><Relationship Id="rId20" Type="http://schemas.openxmlformats.org/officeDocument/2006/relationships/image" Target="../media/image121.emf"/><Relationship Id="rId10" Type="http://schemas.openxmlformats.org/officeDocument/2006/relationships/image" Target="../media/image111.png"/><Relationship Id="rId11" Type="http://schemas.openxmlformats.org/officeDocument/2006/relationships/image" Target="../media/image112.png"/><Relationship Id="rId12" Type="http://schemas.openxmlformats.org/officeDocument/2006/relationships/image" Target="../media/image113.png"/><Relationship Id="rId13" Type="http://schemas.openxmlformats.org/officeDocument/2006/relationships/image" Target="../media/image114.png"/><Relationship Id="rId14" Type="http://schemas.openxmlformats.org/officeDocument/2006/relationships/image" Target="../media/image115.emf"/><Relationship Id="rId15" Type="http://schemas.openxmlformats.org/officeDocument/2006/relationships/image" Target="../media/image116.png"/><Relationship Id="rId16" Type="http://schemas.openxmlformats.org/officeDocument/2006/relationships/image" Target="../media/image117.emf"/><Relationship Id="rId17" Type="http://schemas.openxmlformats.org/officeDocument/2006/relationships/image" Target="../media/image118.emf"/><Relationship Id="rId18" Type="http://schemas.openxmlformats.org/officeDocument/2006/relationships/image" Target="../media/image119.emf"/><Relationship Id="rId19" Type="http://schemas.openxmlformats.org/officeDocument/2006/relationships/image" Target="../media/image120.emf"/><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104.emf"/><Relationship Id="rId4" Type="http://schemas.openxmlformats.org/officeDocument/2006/relationships/image" Target="../media/image105.emf"/><Relationship Id="rId5" Type="http://schemas.openxmlformats.org/officeDocument/2006/relationships/image" Target="../media/image106.emf"/><Relationship Id="rId6" Type="http://schemas.openxmlformats.org/officeDocument/2006/relationships/image" Target="../media/image107.png"/><Relationship Id="rId7" Type="http://schemas.openxmlformats.org/officeDocument/2006/relationships/image" Target="../media/image108.png"/><Relationship Id="rId8" Type="http://schemas.openxmlformats.org/officeDocument/2006/relationships/image" Target="../media/image109.png"/></Relationships>
</file>

<file path=ppt/slides/_rels/slide25.xml.rels><?xml version="1.0" encoding="UTF-8" standalone="yes"?>
<Relationships xmlns="http://schemas.openxmlformats.org/package/2006/relationships"><Relationship Id="rId9" Type="http://schemas.openxmlformats.org/officeDocument/2006/relationships/image" Target="../media/image191.png"/><Relationship Id="rId20" Type="http://schemas.openxmlformats.org/officeDocument/2006/relationships/image" Target="../media/image201.png"/><Relationship Id="rId21" Type="http://schemas.openxmlformats.org/officeDocument/2006/relationships/image" Target="../media/image202.png"/><Relationship Id="rId22" Type="http://schemas.openxmlformats.org/officeDocument/2006/relationships/image" Target="../media/image203.png"/><Relationship Id="rId23" Type="http://schemas.openxmlformats.org/officeDocument/2006/relationships/image" Target="../media/image204.png"/><Relationship Id="rId24" Type="http://schemas.openxmlformats.org/officeDocument/2006/relationships/image" Target="../media/image205.png"/><Relationship Id="rId25" Type="http://schemas.openxmlformats.org/officeDocument/2006/relationships/image" Target="../media/image104.emf"/><Relationship Id="rId10" Type="http://schemas.openxmlformats.org/officeDocument/2006/relationships/image" Target="../media/image192.png"/><Relationship Id="rId11" Type="http://schemas.openxmlformats.org/officeDocument/2006/relationships/image" Target="../media/image193.png"/><Relationship Id="rId12" Type="http://schemas.openxmlformats.org/officeDocument/2006/relationships/image" Target="../media/image194.png"/><Relationship Id="rId13" Type="http://schemas.openxmlformats.org/officeDocument/2006/relationships/image" Target="../media/image195.png"/><Relationship Id="rId14" Type="http://schemas.openxmlformats.org/officeDocument/2006/relationships/image" Target="../media/image196.png"/><Relationship Id="rId15" Type="http://schemas.openxmlformats.org/officeDocument/2006/relationships/image" Target="../media/image197.png"/><Relationship Id="rId16" Type="http://schemas.openxmlformats.org/officeDocument/2006/relationships/image" Target="../media/image105.emf"/><Relationship Id="rId17" Type="http://schemas.openxmlformats.org/officeDocument/2006/relationships/image" Target="../media/image198.png"/><Relationship Id="rId18" Type="http://schemas.openxmlformats.org/officeDocument/2006/relationships/image" Target="../media/image199.png"/><Relationship Id="rId19" Type="http://schemas.openxmlformats.org/officeDocument/2006/relationships/image" Target="../media/image200.png"/><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69.emf"/><Relationship Id="rId4" Type="http://schemas.openxmlformats.org/officeDocument/2006/relationships/image" Target="../media/image188.emf"/><Relationship Id="rId5" Type="http://schemas.openxmlformats.org/officeDocument/2006/relationships/image" Target="../media/image67.emf"/><Relationship Id="rId6" Type="http://schemas.openxmlformats.org/officeDocument/2006/relationships/image" Target="../media/image70.emf"/><Relationship Id="rId7" Type="http://schemas.openxmlformats.org/officeDocument/2006/relationships/image" Target="../media/image189.emf"/><Relationship Id="rId8" Type="http://schemas.openxmlformats.org/officeDocument/2006/relationships/image" Target="../media/image1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59412" y="3290742"/>
            <a:ext cx="10373023" cy="715525"/>
          </a:xfrm>
        </p:spPr>
        <p:txBody>
          <a:bodyPr>
            <a:normAutofit fontScale="77500" lnSpcReduction="20000"/>
          </a:bodyPr>
          <a:lstStyle/>
          <a:p>
            <a:r>
              <a:rPr lang="ru-RU" dirty="0" smtClean="0"/>
              <a:t>Родионов Михаил</a:t>
            </a:r>
          </a:p>
          <a:p>
            <a:r>
              <a:rPr lang="ru-RU" dirty="0" smtClean="0"/>
              <a:t>Глава представительства </a:t>
            </a:r>
            <a:r>
              <a:rPr lang="en-US" dirty="0" smtClean="0"/>
              <a:t>Fortinet</a:t>
            </a:r>
            <a:endParaRPr lang="ru-RU" dirty="0" smtClean="0"/>
          </a:p>
          <a:p>
            <a:endParaRPr lang="en-US" dirty="0"/>
          </a:p>
        </p:txBody>
      </p:sp>
      <p:sp>
        <p:nvSpPr>
          <p:cNvPr id="5" name="Text Placeholder 4"/>
          <p:cNvSpPr>
            <a:spLocks noGrp="1"/>
          </p:cNvSpPr>
          <p:nvPr>
            <p:ph type="body" sz="quarter" idx="10"/>
          </p:nvPr>
        </p:nvSpPr>
        <p:spPr>
          <a:xfrm>
            <a:off x="576997" y="4130253"/>
            <a:ext cx="10385895" cy="315881"/>
          </a:xfrm>
        </p:spPr>
        <p:txBody>
          <a:bodyPr>
            <a:normAutofit fontScale="92500" lnSpcReduction="20000"/>
          </a:bodyPr>
          <a:lstStyle/>
          <a:p>
            <a:r>
              <a:rPr lang="ru-RU" dirty="0" smtClean="0"/>
              <a:t>19</a:t>
            </a:r>
            <a:r>
              <a:rPr lang="ru-RU" dirty="0" smtClean="0"/>
              <a:t> Апреля 2018</a:t>
            </a:r>
            <a:endParaRPr lang="en-US" dirty="0"/>
          </a:p>
        </p:txBody>
      </p:sp>
      <p:sp>
        <p:nvSpPr>
          <p:cNvPr id="6" name="Title 1"/>
          <p:cNvSpPr>
            <a:spLocks noGrp="1"/>
          </p:cNvSpPr>
          <p:nvPr>
            <p:ph type="ctrTitle"/>
          </p:nvPr>
        </p:nvSpPr>
        <p:spPr>
          <a:xfrm>
            <a:off x="559413" y="2232186"/>
            <a:ext cx="9217634" cy="947817"/>
          </a:xfrm>
        </p:spPr>
        <p:txBody>
          <a:bodyPr>
            <a:noAutofit/>
          </a:bodyPr>
          <a:lstStyle/>
          <a:p>
            <a:pPr>
              <a:lnSpc>
                <a:spcPct val="100000"/>
              </a:lnSpc>
              <a:spcBef>
                <a:spcPts val="900"/>
              </a:spcBef>
              <a:buClr>
                <a:schemeClr val="accent6"/>
              </a:buClr>
            </a:pPr>
            <a:r>
              <a:rPr lang="ru-RU" sz="3600" b="0" dirty="0" smtClean="0">
                <a:latin typeface="+mn-lt"/>
                <a:ea typeface="+mn-ea"/>
                <a:cs typeface="+mn-cs"/>
              </a:rPr>
              <a:t>Инновационные решения </a:t>
            </a:r>
            <a:r>
              <a:rPr lang="en-US" sz="3600" b="0" dirty="0" smtClean="0">
                <a:latin typeface="+mn-lt"/>
                <a:ea typeface="+mn-ea"/>
                <a:cs typeface="+mn-cs"/>
              </a:rPr>
              <a:t>Fortinet</a:t>
            </a:r>
            <a:endParaRPr lang="en-US" sz="3600" b="0" dirty="0">
              <a:latin typeface="+mn-lt"/>
              <a:ea typeface="+mn-ea"/>
              <a:cs typeface="+mn-cs"/>
            </a:endParaRPr>
          </a:p>
        </p:txBody>
      </p:sp>
    </p:spTree>
    <p:extLst>
      <p:ext uri="{BB962C8B-B14F-4D97-AF65-F5344CB8AC3E}">
        <p14:creationId xmlns:p14="http://schemas.microsoft.com/office/powerpoint/2010/main" val="256860752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itle 1"/>
          <p:cNvSpPr>
            <a:spLocks noGrp="1"/>
          </p:cNvSpPr>
          <p:nvPr>
            <p:ph type="title"/>
          </p:nvPr>
        </p:nvSpPr>
        <p:spPr>
          <a:xfrm>
            <a:off x="381100" y="412506"/>
            <a:ext cx="11437742" cy="379482"/>
          </a:xfrm>
        </p:spPr>
        <p:txBody>
          <a:bodyPr>
            <a:normAutofit fontScale="90000"/>
          </a:bodyPr>
          <a:lstStyle/>
          <a:p>
            <a:r>
              <a:rPr lang="ru-RU" dirty="0" smtClean="0"/>
              <a:t>УВЕРЕННАЯ ПОЗИЦИЯ НА РЫНКЕ</a:t>
            </a:r>
            <a:endParaRPr lang="en-US" dirty="0"/>
          </a:p>
        </p:txBody>
      </p:sp>
      <p:grpSp>
        <p:nvGrpSpPr>
          <p:cNvPr id="87" name="Group 86"/>
          <p:cNvGrpSpPr/>
          <p:nvPr/>
        </p:nvGrpSpPr>
        <p:grpSpPr>
          <a:xfrm>
            <a:off x="316302" y="761907"/>
            <a:ext cx="2831252" cy="5084379"/>
            <a:chOff x="8851357" y="1197709"/>
            <a:chExt cx="2831252" cy="5084379"/>
          </a:xfrm>
        </p:grpSpPr>
        <p:sp>
          <p:nvSpPr>
            <p:cNvPr id="88" name="Rectangle 87"/>
            <p:cNvSpPr/>
            <p:nvPr/>
          </p:nvSpPr>
          <p:spPr bwMode="invGray">
            <a:xfrm>
              <a:off x="8899525" y="1370012"/>
              <a:ext cx="2700000" cy="4912076"/>
            </a:xfrm>
            <a:prstGeom prst="rect">
              <a:avLst/>
            </a:prstGeom>
            <a:solidFill>
              <a:schemeClr val="bg1">
                <a:lumMod val="65000"/>
                <a:alpha val="20000"/>
              </a:schemeClr>
            </a:solidFill>
            <a:ln w="6350">
              <a:gradFill flip="none" rotWithShape="1">
                <a:gsLst>
                  <a:gs pos="48000">
                    <a:schemeClr val="bg1">
                      <a:alpha val="0"/>
                    </a:schemeClr>
                  </a:gs>
                  <a:gs pos="100000">
                    <a:prstClr val="white">
                      <a:alpha val="20000"/>
                    </a:prstClr>
                  </a:gs>
                </a:gsLst>
                <a:lin ang="16200000" scaled="0"/>
                <a:tileRect/>
              </a:gradFill>
              <a:round/>
              <a:headEnd/>
              <a:tailEnd/>
            </a:ln>
            <a:extLst/>
          </p:spPr>
          <p:txBody>
            <a:bodyPr wrap="square" rtlCol="0" anchor="ctr"/>
            <a:lstStyle/>
            <a:p>
              <a:pPr algn="ctr" defTabSz="257194">
                <a:lnSpc>
                  <a:spcPts val="1600"/>
                </a:lnSpc>
              </a:pPr>
              <a:r>
                <a:rPr lang="en-US" sz="1500">
                  <a:solidFill>
                    <a:srgbClr val="000000"/>
                  </a:solidFill>
                </a:rPr>
                <a:t> </a:t>
              </a:r>
            </a:p>
          </p:txBody>
        </p:sp>
        <p:grpSp>
          <p:nvGrpSpPr>
            <p:cNvPr id="89" name="Group 88"/>
            <p:cNvGrpSpPr/>
            <p:nvPr/>
          </p:nvGrpSpPr>
          <p:grpSpPr>
            <a:xfrm>
              <a:off x="8861134" y="3658691"/>
              <a:ext cx="2811170" cy="2601628"/>
              <a:chOff x="8861134" y="3667762"/>
              <a:chExt cx="2811170" cy="2601628"/>
            </a:xfrm>
          </p:grpSpPr>
          <p:sp>
            <p:nvSpPr>
              <p:cNvPr id="94" name="TextBox 93"/>
              <p:cNvSpPr txBox="1"/>
              <p:nvPr/>
            </p:nvSpPr>
            <p:spPr>
              <a:xfrm>
                <a:off x="8861134" y="3667762"/>
                <a:ext cx="2549119" cy="1384995"/>
              </a:xfrm>
              <a:prstGeom prst="rect">
                <a:avLst/>
              </a:prstGeom>
              <a:noFill/>
            </p:spPr>
            <p:txBody>
              <a:bodyPr wrap="square" rtlCol="0">
                <a:spAutoFit/>
              </a:bodyPr>
              <a:lstStyle/>
              <a:p>
                <a:pPr algn="ctr" defTabSz="914240"/>
                <a:r>
                  <a:rPr lang="en-US" sz="8400" spc="-300" dirty="0">
                    <a:solidFill>
                      <a:srgbClr val="323E48"/>
                    </a:solidFill>
                    <a:latin typeface="Arial Black"/>
                    <a:cs typeface="Arial Black"/>
                  </a:rPr>
                  <a:t>439</a:t>
                </a:r>
              </a:p>
            </p:txBody>
          </p:sp>
          <p:sp>
            <p:nvSpPr>
              <p:cNvPr id="95" name="TextBox 94"/>
              <p:cNvSpPr txBox="1"/>
              <p:nvPr/>
            </p:nvSpPr>
            <p:spPr>
              <a:xfrm>
                <a:off x="8871000" y="4949110"/>
                <a:ext cx="2628606" cy="297517"/>
              </a:xfrm>
              <a:prstGeom prst="rect">
                <a:avLst/>
              </a:prstGeom>
              <a:noFill/>
            </p:spPr>
            <p:txBody>
              <a:bodyPr wrap="square" rtlCol="0">
                <a:spAutoFit/>
              </a:bodyPr>
              <a:lstStyle/>
              <a:p>
                <a:pPr defTabSz="914240">
                  <a:lnSpc>
                    <a:spcPts val="1600"/>
                  </a:lnSpc>
                </a:pPr>
                <a:r>
                  <a:rPr lang="ru-RU" sz="3200" cap="all" spc="-100" dirty="0" smtClean="0">
                    <a:solidFill>
                      <a:srgbClr val="323E48"/>
                    </a:solidFill>
                    <a:latin typeface="Arial Black"/>
                    <a:cs typeface="Arial Black"/>
                  </a:rPr>
                  <a:t>ПАТЕНТОВ</a:t>
                </a:r>
                <a:endParaRPr lang="en-US" sz="3200" cap="all" spc="-100" dirty="0">
                  <a:solidFill>
                    <a:srgbClr val="323E48"/>
                  </a:solidFill>
                  <a:latin typeface="Arial Black"/>
                  <a:cs typeface="Arial Black"/>
                </a:endParaRPr>
              </a:p>
            </p:txBody>
          </p:sp>
          <p:sp>
            <p:nvSpPr>
              <p:cNvPr id="96" name="TextBox 95"/>
              <p:cNvSpPr txBox="1"/>
              <p:nvPr/>
            </p:nvSpPr>
            <p:spPr>
              <a:xfrm>
                <a:off x="9049902" y="5526156"/>
                <a:ext cx="2549119" cy="505459"/>
              </a:xfrm>
              <a:prstGeom prst="rect">
                <a:avLst/>
              </a:prstGeom>
              <a:noFill/>
            </p:spPr>
            <p:txBody>
              <a:bodyPr wrap="square" rtlCol="0">
                <a:spAutoFit/>
              </a:bodyPr>
              <a:lstStyle/>
              <a:p>
                <a:pPr defTabSz="914240">
                  <a:lnSpc>
                    <a:spcPts val="1600"/>
                  </a:lnSpc>
                </a:pPr>
                <a:r>
                  <a:rPr lang="ru-RU" sz="1600" cap="all" spc="-50" dirty="0" smtClean="0">
                    <a:solidFill>
                      <a:srgbClr val="323E48"/>
                    </a:solidFill>
                    <a:latin typeface="Arial Black"/>
                    <a:cs typeface="Arial Black"/>
                  </a:rPr>
                  <a:t>291 В</a:t>
                </a:r>
              </a:p>
              <a:p>
                <a:pPr defTabSz="914240">
                  <a:lnSpc>
                    <a:spcPts val="1600"/>
                  </a:lnSpc>
                </a:pPr>
                <a:r>
                  <a:rPr lang="ru-RU" sz="1600" cap="all" spc="-50" dirty="0" smtClean="0">
                    <a:solidFill>
                      <a:srgbClr val="323E48"/>
                    </a:solidFill>
                    <a:latin typeface="Arial Black"/>
                    <a:cs typeface="Arial Black"/>
                  </a:rPr>
                  <a:t>ПРОЦЕССЕ</a:t>
                </a:r>
                <a:endParaRPr lang="en-US" sz="1600" cap="all" spc="-50" dirty="0">
                  <a:solidFill>
                    <a:srgbClr val="323E48"/>
                  </a:solidFill>
                  <a:latin typeface="Arial Black"/>
                  <a:cs typeface="Arial Black"/>
                </a:endParaRPr>
              </a:p>
            </p:txBody>
          </p:sp>
          <p:sp>
            <p:nvSpPr>
              <p:cNvPr id="97" name="TextBox 96"/>
              <p:cNvSpPr txBox="1"/>
              <p:nvPr/>
            </p:nvSpPr>
            <p:spPr>
              <a:xfrm>
                <a:off x="8869291" y="5260522"/>
                <a:ext cx="2549119" cy="320537"/>
              </a:xfrm>
              <a:prstGeom prst="rect">
                <a:avLst/>
              </a:prstGeom>
              <a:noFill/>
            </p:spPr>
            <p:txBody>
              <a:bodyPr wrap="square" rtlCol="0">
                <a:spAutoFit/>
              </a:bodyPr>
              <a:lstStyle/>
              <a:p>
                <a:pPr defTabSz="914240">
                  <a:lnSpc>
                    <a:spcPts val="1600"/>
                  </a:lnSpc>
                </a:pPr>
                <a:r>
                  <a:rPr lang="ru-RU" sz="2200" cap="all" spc="-50" dirty="0" smtClean="0">
                    <a:solidFill>
                      <a:srgbClr val="323E48"/>
                    </a:solidFill>
                    <a:latin typeface="Arial Black"/>
                    <a:cs typeface="Arial Black"/>
                  </a:rPr>
                  <a:t>ПОЛУЧЕНО</a:t>
                </a:r>
                <a:endParaRPr lang="en-US" sz="2200" cap="all" spc="-50" dirty="0">
                  <a:solidFill>
                    <a:srgbClr val="323E48"/>
                  </a:solidFill>
                  <a:latin typeface="Arial Black"/>
                  <a:cs typeface="Arial Black"/>
                </a:endParaRPr>
              </a:p>
            </p:txBody>
          </p:sp>
          <p:pic>
            <p:nvPicPr>
              <p:cNvPr id="98" name="Picture 97" descr="p[atented-r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5554" y="5202640"/>
                <a:ext cx="1066750" cy="1066750"/>
              </a:xfrm>
              <a:prstGeom prst="rect">
                <a:avLst/>
              </a:prstGeom>
            </p:spPr>
          </p:pic>
        </p:grpSp>
        <p:grpSp>
          <p:nvGrpSpPr>
            <p:cNvPr id="90" name="Group 89"/>
            <p:cNvGrpSpPr/>
            <p:nvPr/>
          </p:nvGrpSpPr>
          <p:grpSpPr>
            <a:xfrm>
              <a:off x="8851357" y="1197709"/>
              <a:ext cx="2831252" cy="2354841"/>
              <a:chOff x="8851357" y="1197709"/>
              <a:chExt cx="2831252" cy="2354841"/>
            </a:xfrm>
          </p:grpSpPr>
          <p:sp>
            <p:nvSpPr>
              <p:cNvPr id="91" name="TextBox 90"/>
              <p:cNvSpPr txBox="1"/>
              <p:nvPr/>
            </p:nvSpPr>
            <p:spPr>
              <a:xfrm>
                <a:off x="8897422" y="1197709"/>
                <a:ext cx="2549119" cy="1138773"/>
              </a:xfrm>
              <a:prstGeom prst="rect">
                <a:avLst/>
              </a:prstGeom>
              <a:noFill/>
            </p:spPr>
            <p:txBody>
              <a:bodyPr wrap="square" rtlCol="0">
                <a:spAutoFit/>
              </a:bodyPr>
              <a:lstStyle/>
              <a:p>
                <a:pPr algn="ctr" defTabSz="914240"/>
                <a:r>
                  <a:rPr lang="en-US" sz="6800" spc="-300" dirty="0">
                    <a:solidFill>
                      <a:srgbClr val="323E48"/>
                    </a:solidFill>
                    <a:latin typeface="Arial Black"/>
                    <a:cs typeface="Arial Black"/>
                  </a:rPr>
                  <a:t>3.4m</a:t>
                </a:r>
              </a:p>
            </p:txBody>
          </p:sp>
          <p:pic>
            <p:nvPicPr>
              <p:cNvPr id="92" name="Picture 9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5692" y="2594758"/>
                <a:ext cx="1296917" cy="957792"/>
              </a:xfrm>
              <a:prstGeom prst="rect">
                <a:avLst/>
              </a:prstGeom>
            </p:spPr>
          </p:pic>
          <p:sp>
            <p:nvSpPr>
              <p:cNvPr id="93" name="TextBox 92"/>
              <p:cNvSpPr txBox="1"/>
              <p:nvPr/>
            </p:nvSpPr>
            <p:spPr>
              <a:xfrm>
                <a:off x="8851357" y="2072260"/>
                <a:ext cx="2549119" cy="453842"/>
              </a:xfrm>
              <a:prstGeom prst="rect">
                <a:avLst/>
              </a:prstGeom>
              <a:noFill/>
            </p:spPr>
            <p:txBody>
              <a:bodyPr wrap="square" rtlCol="0">
                <a:spAutoFit/>
              </a:bodyPr>
              <a:lstStyle/>
              <a:p>
                <a:pPr defTabSz="914240">
                  <a:lnSpc>
                    <a:spcPts val="1400"/>
                  </a:lnSpc>
                </a:pPr>
                <a:r>
                  <a:rPr lang="ru-RU" sz="1400" cap="all" spc="-50" dirty="0" smtClean="0">
                    <a:solidFill>
                      <a:srgbClr val="323E48"/>
                    </a:solidFill>
                    <a:latin typeface="Arial Black"/>
                    <a:cs typeface="Arial Black"/>
                  </a:rPr>
                  <a:t>УСТРОЙСТВ</a:t>
                </a:r>
              </a:p>
              <a:p>
                <a:pPr defTabSz="914240">
                  <a:lnSpc>
                    <a:spcPts val="1400"/>
                  </a:lnSpc>
                </a:pPr>
                <a:r>
                  <a:rPr lang="ru-RU" sz="1400" cap="all" spc="-50" dirty="0" smtClean="0">
                    <a:solidFill>
                      <a:srgbClr val="323E48"/>
                    </a:solidFill>
                    <a:latin typeface="Arial Black"/>
                    <a:cs typeface="Arial Black"/>
                  </a:rPr>
                  <a:t>БЕЗОПАСНОСТИ</a:t>
                </a:r>
                <a:endParaRPr lang="en-US" sz="1400" cap="all" spc="-50" dirty="0">
                  <a:solidFill>
                    <a:srgbClr val="323E48"/>
                  </a:solidFill>
                  <a:latin typeface="Arial Black"/>
                  <a:cs typeface="Arial Black"/>
                </a:endParaRPr>
              </a:p>
            </p:txBody>
          </p:sp>
        </p:grpSp>
      </p:grpSp>
      <p:grpSp>
        <p:nvGrpSpPr>
          <p:cNvPr id="99" name="Group 98"/>
          <p:cNvGrpSpPr/>
          <p:nvPr/>
        </p:nvGrpSpPr>
        <p:grpSpPr>
          <a:xfrm>
            <a:off x="3281596" y="887663"/>
            <a:ext cx="2775068" cy="4958623"/>
            <a:chOff x="3282563" y="1324741"/>
            <a:chExt cx="2775068" cy="4958623"/>
          </a:xfrm>
        </p:grpSpPr>
        <p:grpSp>
          <p:nvGrpSpPr>
            <p:cNvPr id="100" name="Group 99"/>
            <p:cNvGrpSpPr/>
            <p:nvPr/>
          </p:nvGrpSpPr>
          <p:grpSpPr>
            <a:xfrm>
              <a:off x="3282563" y="1324741"/>
              <a:ext cx="2702103" cy="4958623"/>
              <a:chOff x="8897422" y="1320803"/>
              <a:chExt cx="2702103" cy="4958623"/>
            </a:xfrm>
          </p:grpSpPr>
          <p:sp>
            <p:nvSpPr>
              <p:cNvPr id="111" name="Rectangle 110"/>
              <p:cNvSpPr/>
              <p:nvPr/>
            </p:nvSpPr>
            <p:spPr bwMode="invGray">
              <a:xfrm>
                <a:off x="8899525" y="1370012"/>
                <a:ext cx="2700000" cy="4909414"/>
              </a:xfrm>
              <a:prstGeom prst="rect">
                <a:avLst/>
              </a:prstGeom>
              <a:solidFill>
                <a:schemeClr val="bg1">
                  <a:lumMod val="65000"/>
                  <a:alpha val="20000"/>
                </a:schemeClr>
              </a:solidFill>
              <a:ln w="6350">
                <a:gradFill flip="none" rotWithShape="1">
                  <a:gsLst>
                    <a:gs pos="48000">
                      <a:schemeClr val="bg1">
                        <a:alpha val="0"/>
                      </a:schemeClr>
                    </a:gs>
                    <a:gs pos="100000">
                      <a:prstClr val="white">
                        <a:alpha val="20000"/>
                      </a:prstClr>
                    </a:gs>
                  </a:gsLst>
                  <a:lin ang="16200000" scaled="0"/>
                  <a:tileRect/>
                </a:gradFill>
                <a:round/>
                <a:headEnd/>
                <a:tailEnd/>
              </a:ln>
              <a:extLst/>
            </p:spPr>
            <p:txBody>
              <a:bodyPr wrap="square" rtlCol="0" anchor="ctr"/>
              <a:lstStyle/>
              <a:p>
                <a:pPr algn="ctr" defTabSz="257194">
                  <a:lnSpc>
                    <a:spcPts val="1600"/>
                  </a:lnSpc>
                </a:pPr>
                <a:r>
                  <a:rPr lang="en-US" sz="1500">
                    <a:solidFill>
                      <a:srgbClr val="000000"/>
                    </a:solidFill>
                  </a:rPr>
                  <a:t> </a:t>
                </a:r>
              </a:p>
            </p:txBody>
          </p:sp>
          <p:sp>
            <p:nvSpPr>
              <p:cNvPr id="112" name="TextBox 111"/>
              <p:cNvSpPr txBox="1"/>
              <p:nvPr/>
            </p:nvSpPr>
            <p:spPr>
              <a:xfrm>
                <a:off x="8897422" y="1320803"/>
                <a:ext cx="2549119" cy="1138773"/>
              </a:xfrm>
              <a:prstGeom prst="rect">
                <a:avLst/>
              </a:prstGeom>
              <a:noFill/>
            </p:spPr>
            <p:txBody>
              <a:bodyPr wrap="square" rtlCol="0">
                <a:spAutoFit/>
              </a:bodyPr>
              <a:lstStyle/>
              <a:p>
                <a:pPr algn="ctr" defTabSz="914240"/>
                <a:r>
                  <a:rPr lang="en-US" sz="6800" spc="-300" dirty="0" smtClean="0">
                    <a:solidFill>
                      <a:srgbClr val="323E48"/>
                    </a:solidFill>
                    <a:latin typeface="Arial Black"/>
                    <a:cs typeface="Arial Black"/>
                  </a:rPr>
                  <a:t>340K</a:t>
                </a:r>
                <a:endParaRPr lang="en-US" sz="6800" spc="-300" dirty="0">
                  <a:solidFill>
                    <a:srgbClr val="323E48"/>
                  </a:solidFill>
                  <a:latin typeface="Arial Black"/>
                  <a:cs typeface="Arial Black"/>
                </a:endParaRPr>
              </a:p>
            </p:txBody>
          </p:sp>
        </p:grpSp>
        <p:sp>
          <p:nvSpPr>
            <p:cNvPr id="101" name="TextBox 100"/>
            <p:cNvSpPr txBox="1"/>
            <p:nvPr/>
          </p:nvSpPr>
          <p:spPr>
            <a:xfrm>
              <a:off x="3935225" y="3648029"/>
              <a:ext cx="1893600" cy="738664"/>
            </a:xfrm>
            <a:prstGeom prst="rect">
              <a:avLst/>
            </a:prstGeom>
            <a:noFill/>
          </p:spPr>
          <p:txBody>
            <a:bodyPr wrap="square" rtlCol="0">
              <a:spAutoFit/>
            </a:bodyPr>
            <a:lstStyle/>
            <a:p>
              <a:pPr defTabSz="685349">
                <a:defRPr/>
              </a:pPr>
              <a:r>
                <a:rPr lang="en-US" sz="1400" cap="all" spc="-50" dirty="0">
                  <a:solidFill>
                    <a:srgbClr val="323E48"/>
                  </a:solidFill>
                  <a:latin typeface="Arial Black"/>
                  <a:cs typeface="Arial Black"/>
                </a:rPr>
                <a:t>Fortune </a:t>
              </a:r>
              <a:r>
                <a:rPr lang="ru-RU" sz="1400" cap="all" spc="-50" dirty="0" smtClean="0">
                  <a:solidFill>
                    <a:srgbClr val="323E48"/>
                  </a:solidFill>
                  <a:latin typeface="Arial Black"/>
                  <a:cs typeface="Arial Black"/>
                </a:rPr>
                <a:t>КОМПАНИЙ ЕВРОПЫ</a:t>
              </a:r>
              <a:endParaRPr lang="en-US" sz="1400" cap="all" spc="-50" dirty="0">
                <a:solidFill>
                  <a:srgbClr val="323E48"/>
                </a:solidFill>
                <a:latin typeface="Arial Black"/>
                <a:cs typeface="Arial Black"/>
              </a:endParaRPr>
            </a:p>
          </p:txBody>
        </p:sp>
        <p:sp>
          <p:nvSpPr>
            <p:cNvPr id="102" name="TextBox 101"/>
            <p:cNvSpPr txBox="1"/>
            <p:nvPr/>
          </p:nvSpPr>
          <p:spPr>
            <a:xfrm>
              <a:off x="4332677" y="3103504"/>
              <a:ext cx="1116783" cy="646331"/>
            </a:xfrm>
            <a:prstGeom prst="rect">
              <a:avLst/>
            </a:prstGeom>
            <a:noFill/>
          </p:spPr>
          <p:txBody>
            <a:bodyPr wrap="square" rtlCol="0">
              <a:spAutoFit/>
            </a:bodyPr>
            <a:lstStyle/>
            <a:p>
              <a:pPr defTabSz="685349">
                <a:defRPr/>
              </a:pPr>
              <a:r>
                <a:rPr lang="ru-RU" cap="all" spc="-50" dirty="0" smtClean="0">
                  <a:solidFill>
                    <a:srgbClr val="323E48"/>
                  </a:solidFill>
                  <a:latin typeface="Arial Black"/>
                  <a:cs typeface="Arial Black"/>
                </a:rPr>
                <a:t>из </a:t>
              </a:r>
            </a:p>
            <a:p>
              <a:pPr defTabSz="685349">
                <a:defRPr/>
              </a:pPr>
              <a:r>
                <a:rPr lang="ru-RU" cap="all" spc="-50" dirty="0" smtClean="0">
                  <a:solidFill>
                    <a:srgbClr val="323E48"/>
                  </a:solidFill>
                  <a:latin typeface="Arial Black"/>
                  <a:cs typeface="Arial Black"/>
                </a:rPr>
                <a:t>топ</a:t>
              </a:r>
              <a:endParaRPr lang="en-US" cap="all" spc="-50" dirty="0">
                <a:solidFill>
                  <a:srgbClr val="323E48"/>
                </a:solidFill>
                <a:latin typeface="Arial Black"/>
                <a:cs typeface="Arial Black"/>
              </a:endParaRPr>
            </a:p>
          </p:txBody>
        </p:sp>
        <p:sp>
          <p:nvSpPr>
            <p:cNvPr id="103" name="TextBox 102"/>
            <p:cNvSpPr txBox="1"/>
            <p:nvPr/>
          </p:nvSpPr>
          <p:spPr>
            <a:xfrm>
              <a:off x="3890693" y="2997977"/>
              <a:ext cx="543669" cy="830997"/>
            </a:xfrm>
            <a:prstGeom prst="rect">
              <a:avLst/>
            </a:prstGeom>
            <a:noFill/>
          </p:spPr>
          <p:txBody>
            <a:bodyPr wrap="square" rtlCol="0">
              <a:spAutoFit/>
            </a:bodyPr>
            <a:lstStyle/>
            <a:p>
              <a:pPr defTabSz="685349">
                <a:defRPr/>
              </a:pPr>
              <a:r>
                <a:rPr lang="en-US" sz="4800" cap="all" spc="-50" dirty="0">
                  <a:solidFill>
                    <a:srgbClr val="323E48"/>
                  </a:solidFill>
                  <a:latin typeface="Arial Black"/>
                  <a:cs typeface="Arial Black"/>
                </a:rPr>
                <a:t>8</a:t>
              </a:r>
            </a:p>
          </p:txBody>
        </p:sp>
        <p:sp>
          <p:nvSpPr>
            <p:cNvPr id="104" name="TextBox 103"/>
            <p:cNvSpPr txBox="1"/>
            <p:nvPr/>
          </p:nvSpPr>
          <p:spPr>
            <a:xfrm>
              <a:off x="4889218" y="2997976"/>
              <a:ext cx="1132660" cy="830997"/>
            </a:xfrm>
            <a:prstGeom prst="rect">
              <a:avLst/>
            </a:prstGeom>
            <a:noFill/>
          </p:spPr>
          <p:txBody>
            <a:bodyPr wrap="square" rtlCol="0">
              <a:spAutoFit/>
            </a:bodyPr>
            <a:lstStyle/>
            <a:p>
              <a:pPr defTabSz="685349">
                <a:defRPr/>
              </a:pPr>
              <a:r>
                <a:rPr lang="en-US" sz="4800" cap="all" spc="-300" dirty="0">
                  <a:solidFill>
                    <a:srgbClr val="323E48"/>
                  </a:solidFill>
                  <a:latin typeface="Arial Black"/>
                  <a:cs typeface="Arial Black"/>
                </a:rPr>
                <a:t>10</a:t>
              </a:r>
            </a:p>
          </p:txBody>
        </p:sp>
        <p:pic>
          <p:nvPicPr>
            <p:cNvPr id="105" name="Picture 104"/>
            <p:cNvPicPr>
              <a:picLocks noChangeAspect="1"/>
            </p:cNvPicPr>
            <p:nvPr/>
          </p:nvPicPr>
          <p:blipFill>
            <a:blip r:embed="rId5" cstate="print"/>
            <a:stretch>
              <a:fillRect/>
            </a:stretch>
          </p:blipFill>
          <p:spPr>
            <a:xfrm>
              <a:off x="3457197" y="3135507"/>
              <a:ext cx="522296" cy="524818"/>
            </a:xfrm>
            <a:prstGeom prst="rect">
              <a:avLst/>
            </a:prstGeom>
          </p:spPr>
        </p:pic>
        <p:sp>
          <p:nvSpPr>
            <p:cNvPr id="106" name="TextBox 105"/>
            <p:cNvSpPr txBox="1"/>
            <p:nvPr/>
          </p:nvSpPr>
          <p:spPr>
            <a:xfrm>
              <a:off x="3347731" y="2302327"/>
              <a:ext cx="2549119" cy="633379"/>
            </a:xfrm>
            <a:prstGeom prst="rect">
              <a:avLst/>
            </a:prstGeom>
            <a:noFill/>
          </p:spPr>
          <p:txBody>
            <a:bodyPr wrap="square" rtlCol="0">
              <a:spAutoFit/>
            </a:bodyPr>
            <a:lstStyle/>
            <a:p>
              <a:pPr defTabSz="914240">
                <a:lnSpc>
                  <a:spcPts val="1400"/>
                </a:lnSpc>
              </a:pPr>
              <a:r>
                <a:rPr lang="ru-RU" sz="1400" cap="all" spc="-50" dirty="0" smtClean="0">
                  <a:solidFill>
                    <a:srgbClr val="323E48"/>
                  </a:solidFill>
                  <a:latin typeface="Arial Black"/>
                  <a:cs typeface="Arial Black"/>
                </a:rPr>
                <a:t>ЗАКАЗЧИКОВ ИСПОЛЬЗУЮТ РЕШЕНИЯ </a:t>
              </a:r>
              <a:r>
                <a:rPr lang="en-US" sz="1400" cap="all" spc="-50" dirty="0" smtClean="0">
                  <a:solidFill>
                    <a:srgbClr val="323E48"/>
                  </a:solidFill>
                  <a:latin typeface="Arial Black"/>
                  <a:cs typeface="Arial Black"/>
                </a:rPr>
                <a:t>FORTINET</a:t>
              </a:r>
              <a:endParaRPr lang="en-US" sz="1400" cap="all" spc="-50" dirty="0">
                <a:solidFill>
                  <a:srgbClr val="323E48"/>
                </a:solidFill>
                <a:latin typeface="Arial Black"/>
                <a:cs typeface="Arial Black"/>
              </a:endParaRPr>
            </a:p>
          </p:txBody>
        </p:sp>
        <p:sp>
          <p:nvSpPr>
            <p:cNvPr id="107" name="TextBox 106"/>
            <p:cNvSpPr txBox="1"/>
            <p:nvPr/>
          </p:nvSpPr>
          <p:spPr>
            <a:xfrm>
              <a:off x="3973950" y="5147194"/>
              <a:ext cx="1893600" cy="523220"/>
            </a:xfrm>
            <a:prstGeom prst="rect">
              <a:avLst/>
            </a:prstGeom>
            <a:noFill/>
          </p:spPr>
          <p:txBody>
            <a:bodyPr wrap="square" rtlCol="0">
              <a:spAutoFit/>
            </a:bodyPr>
            <a:lstStyle/>
            <a:p>
              <a:pPr defTabSz="685349">
                <a:defRPr/>
              </a:pPr>
              <a:r>
                <a:rPr lang="en-US" sz="1400" cap="all" spc="-50" dirty="0">
                  <a:solidFill>
                    <a:srgbClr val="323E48"/>
                  </a:solidFill>
                  <a:latin typeface="Arial Black"/>
                  <a:cs typeface="Arial Black"/>
                </a:rPr>
                <a:t>Fortune </a:t>
              </a:r>
              <a:r>
                <a:rPr lang="ru-RU" sz="1400" cap="all" spc="-50" dirty="0" smtClean="0">
                  <a:solidFill>
                    <a:srgbClr val="323E48"/>
                  </a:solidFill>
                  <a:latin typeface="Arial Black"/>
                  <a:cs typeface="Arial Black"/>
                </a:rPr>
                <a:t>КОМПАНИЙ АЗИИ</a:t>
              </a:r>
              <a:endParaRPr lang="en-US" sz="1400" cap="all" spc="-50" dirty="0">
                <a:solidFill>
                  <a:srgbClr val="323E48"/>
                </a:solidFill>
                <a:latin typeface="Arial Black"/>
                <a:cs typeface="Arial Black"/>
              </a:endParaRPr>
            </a:p>
          </p:txBody>
        </p:sp>
        <p:sp>
          <p:nvSpPr>
            <p:cNvPr id="108" name="TextBox 107"/>
            <p:cNvSpPr txBox="1"/>
            <p:nvPr/>
          </p:nvSpPr>
          <p:spPr>
            <a:xfrm>
              <a:off x="3929418" y="4497142"/>
              <a:ext cx="543669" cy="830997"/>
            </a:xfrm>
            <a:prstGeom prst="rect">
              <a:avLst/>
            </a:prstGeom>
            <a:noFill/>
          </p:spPr>
          <p:txBody>
            <a:bodyPr wrap="square" rtlCol="0">
              <a:spAutoFit/>
            </a:bodyPr>
            <a:lstStyle/>
            <a:p>
              <a:pPr defTabSz="685349">
                <a:defRPr/>
              </a:pPr>
              <a:r>
                <a:rPr lang="fr-FR" sz="4800" cap="all" spc="-50" dirty="0">
                  <a:solidFill>
                    <a:srgbClr val="323E48"/>
                  </a:solidFill>
                  <a:latin typeface="Arial Black"/>
                  <a:cs typeface="Arial Black"/>
                </a:rPr>
                <a:t>9</a:t>
              </a:r>
              <a:endParaRPr lang="en-US" sz="4800" cap="all" spc="-50" dirty="0">
                <a:solidFill>
                  <a:srgbClr val="323E48"/>
                </a:solidFill>
                <a:latin typeface="Arial Black"/>
                <a:cs typeface="Arial Black"/>
              </a:endParaRPr>
            </a:p>
          </p:txBody>
        </p:sp>
        <p:sp>
          <p:nvSpPr>
            <p:cNvPr id="109" name="TextBox 108"/>
            <p:cNvSpPr txBox="1"/>
            <p:nvPr/>
          </p:nvSpPr>
          <p:spPr>
            <a:xfrm>
              <a:off x="4924971" y="4497141"/>
              <a:ext cx="1132660" cy="830997"/>
            </a:xfrm>
            <a:prstGeom prst="rect">
              <a:avLst/>
            </a:prstGeom>
            <a:noFill/>
          </p:spPr>
          <p:txBody>
            <a:bodyPr wrap="square" rtlCol="0">
              <a:spAutoFit/>
            </a:bodyPr>
            <a:lstStyle/>
            <a:p>
              <a:pPr defTabSz="685349">
                <a:defRPr/>
              </a:pPr>
              <a:r>
                <a:rPr lang="en-US" sz="4800" cap="all" spc="-300" dirty="0">
                  <a:solidFill>
                    <a:srgbClr val="323E48"/>
                  </a:solidFill>
                  <a:latin typeface="Arial Black"/>
                  <a:cs typeface="Arial Black"/>
                </a:rPr>
                <a:t>10</a:t>
              </a:r>
            </a:p>
          </p:txBody>
        </p:sp>
        <p:pic>
          <p:nvPicPr>
            <p:cNvPr id="110" name="Picture 109"/>
            <p:cNvPicPr>
              <a:picLocks noChangeAspect="1"/>
            </p:cNvPicPr>
            <p:nvPr/>
          </p:nvPicPr>
          <p:blipFill>
            <a:blip r:embed="rId5" cstate="print"/>
            <a:stretch>
              <a:fillRect/>
            </a:stretch>
          </p:blipFill>
          <p:spPr>
            <a:xfrm>
              <a:off x="3495922" y="4634672"/>
              <a:ext cx="522296" cy="524818"/>
            </a:xfrm>
            <a:prstGeom prst="rect">
              <a:avLst/>
            </a:prstGeom>
          </p:spPr>
        </p:pic>
      </p:grpSp>
      <p:grpSp>
        <p:nvGrpSpPr>
          <p:cNvPr id="113" name="Group 112"/>
          <p:cNvGrpSpPr/>
          <p:nvPr/>
        </p:nvGrpSpPr>
        <p:grpSpPr>
          <a:xfrm>
            <a:off x="6205489" y="943897"/>
            <a:ext cx="2889050" cy="4902388"/>
            <a:chOff x="6328225" y="1409512"/>
            <a:chExt cx="2889050" cy="4902388"/>
          </a:xfrm>
        </p:grpSpPr>
        <p:sp>
          <p:nvSpPr>
            <p:cNvPr id="114" name="Rectangle 113"/>
            <p:cNvSpPr/>
            <p:nvPr/>
          </p:nvSpPr>
          <p:spPr bwMode="invGray">
            <a:xfrm>
              <a:off x="6328225" y="1409512"/>
              <a:ext cx="2700000" cy="4902388"/>
            </a:xfrm>
            <a:prstGeom prst="rect">
              <a:avLst/>
            </a:prstGeom>
            <a:solidFill>
              <a:schemeClr val="bg1">
                <a:lumMod val="65000"/>
                <a:alpha val="20000"/>
              </a:schemeClr>
            </a:solidFill>
            <a:ln w="6350">
              <a:gradFill flip="none" rotWithShape="1">
                <a:gsLst>
                  <a:gs pos="48000">
                    <a:schemeClr val="bg1">
                      <a:alpha val="0"/>
                    </a:schemeClr>
                  </a:gs>
                  <a:gs pos="100000">
                    <a:prstClr val="white">
                      <a:alpha val="20000"/>
                    </a:prstClr>
                  </a:gs>
                </a:gsLst>
                <a:lin ang="16200000" scaled="0"/>
                <a:tileRect/>
              </a:gradFill>
              <a:round/>
              <a:headEnd/>
              <a:tailEnd/>
            </a:ln>
            <a:extLst/>
          </p:spPr>
          <p:txBody>
            <a:bodyPr wrap="square" rtlCol="0" anchor="ctr"/>
            <a:lstStyle/>
            <a:p>
              <a:pPr algn="ctr" defTabSz="257194">
                <a:lnSpc>
                  <a:spcPts val="1600"/>
                </a:lnSpc>
              </a:pPr>
              <a:r>
                <a:rPr lang="en-US" sz="1500">
                  <a:solidFill>
                    <a:srgbClr val="000000"/>
                  </a:solidFill>
                </a:rPr>
                <a:t> </a:t>
              </a:r>
            </a:p>
          </p:txBody>
        </p:sp>
        <p:sp>
          <p:nvSpPr>
            <p:cNvPr id="115" name="Freeform 45"/>
            <p:cNvSpPr>
              <a:spLocks noEditPoints="1"/>
            </p:cNvSpPr>
            <p:nvPr/>
          </p:nvSpPr>
          <p:spPr bwMode="auto">
            <a:xfrm>
              <a:off x="6369697" y="1587521"/>
              <a:ext cx="507507" cy="854778"/>
            </a:xfrm>
            <a:custGeom>
              <a:avLst/>
              <a:gdLst>
                <a:gd name="T0" fmla="*/ 374 w 408"/>
                <a:gd name="T1" fmla="*/ 650 h 688"/>
                <a:gd name="T2" fmla="*/ 323 w 408"/>
                <a:gd name="T3" fmla="*/ 244 h 688"/>
                <a:gd name="T4" fmla="*/ 289 w 408"/>
                <a:gd name="T5" fmla="*/ 244 h 688"/>
                <a:gd name="T6" fmla="*/ 188 w 408"/>
                <a:gd name="T7" fmla="*/ 244 h 688"/>
                <a:gd name="T8" fmla="*/ 133 w 408"/>
                <a:gd name="T9" fmla="*/ 650 h 688"/>
                <a:gd name="T10" fmla="*/ 142 w 408"/>
                <a:gd name="T11" fmla="*/ 91 h 688"/>
                <a:gd name="T12" fmla="*/ 152 w 408"/>
                <a:gd name="T13" fmla="*/ 118 h 688"/>
                <a:gd name="T14" fmla="*/ 152 w 408"/>
                <a:gd name="T15" fmla="*/ 27 h 688"/>
                <a:gd name="T16" fmla="*/ 147 w 408"/>
                <a:gd name="T17" fmla="*/ 27 h 688"/>
                <a:gd name="T18" fmla="*/ 94 w 408"/>
                <a:gd name="T19" fmla="*/ 33 h 688"/>
                <a:gd name="T20" fmla="*/ 84 w 408"/>
                <a:gd name="T21" fmla="*/ 6 h 688"/>
                <a:gd name="T22" fmla="*/ 32 w 408"/>
                <a:gd name="T23" fmla="*/ 56 h 688"/>
                <a:gd name="T24" fmla="*/ 24 w 408"/>
                <a:gd name="T25" fmla="*/ 0 h 688"/>
                <a:gd name="T26" fmla="*/ 17 w 408"/>
                <a:gd name="T27" fmla="*/ 91 h 688"/>
                <a:gd name="T28" fmla="*/ 27 w 408"/>
                <a:gd name="T29" fmla="*/ 118 h 688"/>
                <a:gd name="T30" fmla="*/ 50 w 408"/>
                <a:gd name="T31" fmla="*/ 67 h 688"/>
                <a:gd name="T32" fmla="*/ 18 w 408"/>
                <a:gd name="T33" fmla="*/ 662 h 688"/>
                <a:gd name="T34" fmla="*/ 408 w 408"/>
                <a:gd name="T35" fmla="*/ 688 h 688"/>
                <a:gd name="T36" fmla="*/ 113 w 408"/>
                <a:gd name="T37" fmla="*/ 67 h 688"/>
                <a:gd name="T38" fmla="*/ 89 w 408"/>
                <a:gd name="T39" fmla="*/ 118 h 688"/>
                <a:gd name="T40" fmla="*/ 113 w 408"/>
                <a:gd name="T41" fmla="*/ 78 h 688"/>
                <a:gd name="T42" fmla="*/ 61 w 408"/>
                <a:gd name="T43" fmla="*/ 67 h 688"/>
                <a:gd name="T44" fmla="*/ 61 w 408"/>
                <a:gd name="T45" fmla="*/ 103 h 688"/>
                <a:gd name="T46" fmla="*/ 84 w 408"/>
                <a:gd name="T47" fmla="*/ 118 h 688"/>
                <a:gd name="T48" fmla="*/ 61 w 408"/>
                <a:gd name="T49" fmla="*/ 114 h 688"/>
                <a:gd name="T50" fmla="*/ 61 w 408"/>
                <a:gd name="T51" fmla="*/ 114 h 688"/>
                <a:gd name="T52" fmla="*/ 61 w 408"/>
                <a:gd name="T53" fmla="*/ 179 h 688"/>
                <a:gd name="T54" fmla="*/ 113 w 408"/>
                <a:gd name="T55" fmla="*/ 215 h 688"/>
                <a:gd name="T56" fmla="*/ 113 w 408"/>
                <a:gd name="T57" fmla="*/ 281 h 688"/>
                <a:gd name="T58" fmla="*/ 61 w 408"/>
                <a:gd name="T59" fmla="*/ 257 h 688"/>
                <a:gd name="T60" fmla="*/ 61 w 408"/>
                <a:gd name="T61" fmla="*/ 257 h 688"/>
                <a:gd name="T62" fmla="*/ 61 w 408"/>
                <a:gd name="T63" fmla="*/ 323 h 688"/>
                <a:gd name="T64" fmla="*/ 113 w 408"/>
                <a:gd name="T65" fmla="*/ 358 h 688"/>
                <a:gd name="T66" fmla="*/ 113 w 408"/>
                <a:gd name="T67" fmla="*/ 425 h 688"/>
                <a:gd name="T68" fmla="*/ 61 w 408"/>
                <a:gd name="T69" fmla="*/ 400 h 688"/>
                <a:gd name="T70" fmla="*/ 61 w 408"/>
                <a:gd name="T71" fmla="*/ 400 h 688"/>
                <a:gd name="T72" fmla="*/ 61 w 408"/>
                <a:gd name="T73" fmla="*/ 466 h 688"/>
                <a:gd name="T74" fmla="*/ 113 w 408"/>
                <a:gd name="T75" fmla="*/ 502 h 688"/>
                <a:gd name="T76" fmla="*/ 113 w 408"/>
                <a:gd name="T77" fmla="*/ 568 h 688"/>
                <a:gd name="T78" fmla="*/ 61 w 408"/>
                <a:gd name="T79" fmla="*/ 543 h 688"/>
                <a:gd name="T80" fmla="*/ 61 w 408"/>
                <a:gd name="T81" fmla="*/ 543 h 688"/>
                <a:gd name="T82" fmla="*/ 61 w 408"/>
                <a:gd name="T83" fmla="*/ 609 h 688"/>
                <a:gd name="T84" fmla="*/ 113 w 408"/>
                <a:gd name="T85" fmla="*/ 645 h 688"/>
                <a:gd name="T86" fmla="*/ 175 w 408"/>
                <a:gd name="T87" fmla="*/ 259 h 688"/>
                <a:gd name="T88" fmla="*/ 175 w 408"/>
                <a:gd name="T89" fmla="*/ 259 h 688"/>
                <a:gd name="T90" fmla="*/ 181 w 408"/>
                <a:gd name="T91" fmla="*/ 589 h 688"/>
                <a:gd name="T92" fmla="*/ 191 w 408"/>
                <a:gd name="T93" fmla="*/ 576 h 688"/>
                <a:gd name="T94" fmla="*/ 259 w 408"/>
                <a:gd name="T95" fmla="*/ 615 h 688"/>
                <a:gd name="T96" fmla="*/ 335 w 408"/>
                <a:gd name="T97" fmla="*/ 553 h 688"/>
                <a:gd name="T98" fmla="*/ 335 w 408"/>
                <a:gd name="T99" fmla="*/ 553 h 688"/>
                <a:gd name="T100" fmla="*/ 335 w 408"/>
                <a:gd name="T101" fmla="*/ 464 h 688"/>
                <a:gd name="T102" fmla="*/ 153 w 408"/>
                <a:gd name="T103" fmla="*/ 402 h 688"/>
                <a:gd name="T104" fmla="*/ 153 w 408"/>
                <a:gd name="T105" fmla="*/ 365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8" h="688">
                  <a:moveTo>
                    <a:pt x="390" y="675"/>
                  </a:moveTo>
                  <a:cubicBezTo>
                    <a:pt x="390" y="662"/>
                    <a:pt x="390" y="662"/>
                    <a:pt x="390" y="662"/>
                  </a:cubicBezTo>
                  <a:cubicBezTo>
                    <a:pt x="374" y="662"/>
                    <a:pt x="374" y="662"/>
                    <a:pt x="374" y="662"/>
                  </a:cubicBezTo>
                  <a:cubicBezTo>
                    <a:pt x="374" y="650"/>
                    <a:pt x="374" y="650"/>
                    <a:pt x="374" y="650"/>
                  </a:cubicBezTo>
                  <a:cubicBezTo>
                    <a:pt x="355" y="650"/>
                    <a:pt x="355" y="650"/>
                    <a:pt x="355" y="650"/>
                  </a:cubicBezTo>
                  <a:cubicBezTo>
                    <a:pt x="355" y="304"/>
                    <a:pt x="355" y="304"/>
                    <a:pt x="355" y="304"/>
                  </a:cubicBezTo>
                  <a:cubicBezTo>
                    <a:pt x="323" y="304"/>
                    <a:pt x="323" y="304"/>
                    <a:pt x="323" y="304"/>
                  </a:cubicBezTo>
                  <a:cubicBezTo>
                    <a:pt x="323" y="244"/>
                    <a:pt x="323" y="244"/>
                    <a:pt x="323" y="244"/>
                  </a:cubicBezTo>
                  <a:cubicBezTo>
                    <a:pt x="302" y="244"/>
                    <a:pt x="302" y="244"/>
                    <a:pt x="302" y="244"/>
                  </a:cubicBezTo>
                  <a:cubicBezTo>
                    <a:pt x="302" y="206"/>
                    <a:pt x="302" y="206"/>
                    <a:pt x="302" y="206"/>
                  </a:cubicBezTo>
                  <a:cubicBezTo>
                    <a:pt x="289" y="206"/>
                    <a:pt x="289" y="206"/>
                    <a:pt x="289" y="206"/>
                  </a:cubicBezTo>
                  <a:cubicBezTo>
                    <a:pt x="289" y="244"/>
                    <a:pt x="289" y="244"/>
                    <a:pt x="289" y="244"/>
                  </a:cubicBezTo>
                  <a:cubicBezTo>
                    <a:pt x="201" y="244"/>
                    <a:pt x="201" y="244"/>
                    <a:pt x="201" y="244"/>
                  </a:cubicBezTo>
                  <a:cubicBezTo>
                    <a:pt x="201" y="206"/>
                    <a:pt x="201" y="206"/>
                    <a:pt x="201" y="206"/>
                  </a:cubicBezTo>
                  <a:cubicBezTo>
                    <a:pt x="188" y="206"/>
                    <a:pt x="188" y="206"/>
                    <a:pt x="188" y="206"/>
                  </a:cubicBezTo>
                  <a:cubicBezTo>
                    <a:pt x="188" y="244"/>
                    <a:pt x="188" y="244"/>
                    <a:pt x="188" y="244"/>
                  </a:cubicBezTo>
                  <a:cubicBezTo>
                    <a:pt x="166" y="244"/>
                    <a:pt x="166" y="244"/>
                    <a:pt x="166" y="244"/>
                  </a:cubicBezTo>
                  <a:cubicBezTo>
                    <a:pt x="166" y="304"/>
                    <a:pt x="166" y="304"/>
                    <a:pt x="166" y="304"/>
                  </a:cubicBezTo>
                  <a:cubicBezTo>
                    <a:pt x="133" y="304"/>
                    <a:pt x="133" y="304"/>
                    <a:pt x="133" y="304"/>
                  </a:cubicBezTo>
                  <a:cubicBezTo>
                    <a:pt x="133" y="650"/>
                    <a:pt x="133" y="650"/>
                    <a:pt x="133" y="650"/>
                  </a:cubicBezTo>
                  <a:cubicBezTo>
                    <a:pt x="124" y="650"/>
                    <a:pt x="124" y="650"/>
                    <a:pt x="124" y="650"/>
                  </a:cubicBezTo>
                  <a:cubicBezTo>
                    <a:pt x="124" y="67"/>
                    <a:pt x="124" y="67"/>
                    <a:pt x="124" y="67"/>
                  </a:cubicBezTo>
                  <a:cubicBezTo>
                    <a:pt x="142" y="67"/>
                    <a:pt x="142" y="67"/>
                    <a:pt x="142" y="67"/>
                  </a:cubicBezTo>
                  <a:cubicBezTo>
                    <a:pt x="142" y="91"/>
                    <a:pt x="142" y="91"/>
                    <a:pt x="142" y="91"/>
                  </a:cubicBezTo>
                  <a:cubicBezTo>
                    <a:pt x="142" y="94"/>
                    <a:pt x="144" y="96"/>
                    <a:pt x="147" y="97"/>
                  </a:cubicBezTo>
                  <a:cubicBezTo>
                    <a:pt x="147" y="97"/>
                    <a:pt x="147" y="97"/>
                    <a:pt x="147" y="118"/>
                  </a:cubicBezTo>
                  <a:cubicBezTo>
                    <a:pt x="147" y="121"/>
                    <a:pt x="148" y="124"/>
                    <a:pt x="149" y="124"/>
                  </a:cubicBezTo>
                  <a:cubicBezTo>
                    <a:pt x="151" y="124"/>
                    <a:pt x="152" y="121"/>
                    <a:pt x="152" y="118"/>
                  </a:cubicBezTo>
                  <a:cubicBezTo>
                    <a:pt x="152" y="118"/>
                    <a:pt x="152" y="118"/>
                    <a:pt x="152" y="97"/>
                  </a:cubicBezTo>
                  <a:cubicBezTo>
                    <a:pt x="155" y="96"/>
                    <a:pt x="157" y="94"/>
                    <a:pt x="157" y="91"/>
                  </a:cubicBezTo>
                  <a:cubicBezTo>
                    <a:pt x="157" y="91"/>
                    <a:pt x="157" y="91"/>
                    <a:pt x="157" y="33"/>
                  </a:cubicBezTo>
                  <a:cubicBezTo>
                    <a:pt x="157" y="30"/>
                    <a:pt x="155" y="28"/>
                    <a:pt x="152" y="27"/>
                  </a:cubicBezTo>
                  <a:cubicBezTo>
                    <a:pt x="152" y="27"/>
                    <a:pt x="152" y="27"/>
                    <a:pt x="152" y="6"/>
                  </a:cubicBezTo>
                  <a:cubicBezTo>
                    <a:pt x="152" y="2"/>
                    <a:pt x="151" y="0"/>
                    <a:pt x="149" y="0"/>
                  </a:cubicBezTo>
                  <a:cubicBezTo>
                    <a:pt x="148" y="0"/>
                    <a:pt x="147" y="2"/>
                    <a:pt x="147" y="6"/>
                  </a:cubicBezTo>
                  <a:cubicBezTo>
                    <a:pt x="147" y="6"/>
                    <a:pt x="147" y="6"/>
                    <a:pt x="147" y="27"/>
                  </a:cubicBezTo>
                  <a:cubicBezTo>
                    <a:pt x="144" y="28"/>
                    <a:pt x="142" y="30"/>
                    <a:pt x="142" y="33"/>
                  </a:cubicBezTo>
                  <a:cubicBezTo>
                    <a:pt x="142" y="56"/>
                    <a:pt x="142" y="56"/>
                    <a:pt x="142" y="56"/>
                  </a:cubicBezTo>
                  <a:cubicBezTo>
                    <a:pt x="94" y="56"/>
                    <a:pt x="94" y="56"/>
                    <a:pt x="94" y="56"/>
                  </a:cubicBezTo>
                  <a:cubicBezTo>
                    <a:pt x="94" y="50"/>
                    <a:pt x="94" y="42"/>
                    <a:pt x="94" y="33"/>
                  </a:cubicBezTo>
                  <a:cubicBezTo>
                    <a:pt x="94" y="30"/>
                    <a:pt x="92" y="28"/>
                    <a:pt x="89" y="27"/>
                  </a:cubicBezTo>
                  <a:cubicBezTo>
                    <a:pt x="89" y="27"/>
                    <a:pt x="89" y="27"/>
                    <a:pt x="89" y="6"/>
                  </a:cubicBezTo>
                  <a:cubicBezTo>
                    <a:pt x="89" y="2"/>
                    <a:pt x="88" y="0"/>
                    <a:pt x="87" y="0"/>
                  </a:cubicBezTo>
                  <a:cubicBezTo>
                    <a:pt x="85" y="0"/>
                    <a:pt x="84" y="2"/>
                    <a:pt x="84" y="6"/>
                  </a:cubicBezTo>
                  <a:cubicBezTo>
                    <a:pt x="84" y="6"/>
                    <a:pt x="84" y="6"/>
                    <a:pt x="84" y="27"/>
                  </a:cubicBezTo>
                  <a:cubicBezTo>
                    <a:pt x="81" y="28"/>
                    <a:pt x="79" y="30"/>
                    <a:pt x="79" y="33"/>
                  </a:cubicBezTo>
                  <a:cubicBezTo>
                    <a:pt x="79" y="56"/>
                    <a:pt x="79" y="56"/>
                    <a:pt x="79" y="56"/>
                  </a:cubicBezTo>
                  <a:cubicBezTo>
                    <a:pt x="32" y="56"/>
                    <a:pt x="32" y="56"/>
                    <a:pt x="32" y="56"/>
                  </a:cubicBezTo>
                  <a:cubicBezTo>
                    <a:pt x="32" y="50"/>
                    <a:pt x="32" y="42"/>
                    <a:pt x="32" y="33"/>
                  </a:cubicBezTo>
                  <a:cubicBezTo>
                    <a:pt x="32" y="30"/>
                    <a:pt x="30" y="28"/>
                    <a:pt x="27" y="27"/>
                  </a:cubicBezTo>
                  <a:cubicBezTo>
                    <a:pt x="27" y="27"/>
                    <a:pt x="27" y="27"/>
                    <a:pt x="27" y="6"/>
                  </a:cubicBezTo>
                  <a:cubicBezTo>
                    <a:pt x="27" y="2"/>
                    <a:pt x="26" y="0"/>
                    <a:pt x="24" y="0"/>
                  </a:cubicBezTo>
                  <a:cubicBezTo>
                    <a:pt x="23" y="0"/>
                    <a:pt x="22" y="2"/>
                    <a:pt x="22" y="6"/>
                  </a:cubicBezTo>
                  <a:cubicBezTo>
                    <a:pt x="22" y="6"/>
                    <a:pt x="22" y="6"/>
                    <a:pt x="22" y="27"/>
                  </a:cubicBezTo>
                  <a:cubicBezTo>
                    <a:pt x="19" y="28"/>
                    <a:pt x="17" y="30"/>
                    <a:pt x="17" y="33"/>
                  </a:cubicBezTo>
                  <a:cubicBezTo>
                    <a:pt x="17" y="91"/>
                    <a:pt x="17" y="91"/>
                    <a:pt x="17" y="91"/>
                  </a:cubicBezTo>
                  <a:cubicBezTo>
                    <a:pt x="17" y="94"/>
                    <a:pt x="19" y="96"/>
                    <a:pt x="22" y="97"/>
                  </a:cubicBezTo>
                  <a:cubicBezTo>
                    <a:pt x="22" y="97"/>
                    <a:pt x="22" y="97"/>
                    <a:pt x="22" y="118"/>
                  </a:cubicBezTo>
                  <a:cubicBezTo>
                    <a:pt x="22" y="121"/>
                    <a:pt x="23" y="124"/>
                    <a:pt x="24" y="124"/>
                  </a:cubicBezTo>
                  <a:cubicBezTo>
                    <a:pt x="26" y="124"/>
                    <a:pt x="27" y="121"/>
                    <a:pt x="27" y="118"/>
                  </a:cubicBezTo>
                  <a:cubicBezTo>
                    <a:pt x="27" y="118"/>
                    <a:pt x="27" y="118"/>
                    <a:pt x="27" y="97"/>
                  </a:cubicBezTo>
                  <a:cubicBezTo>
                    <a:pt x="30" y="96"/>
                    <a:pt x="32" y="94"/>
                    <a:pt x="32" y="91"/>
                  </a:cubicBezTo>
                  <a:cubicBezTo>
                    <a:pt x="32" y="91"/>
                    <a:pt x="32" y="91"/>
                    <a:pt x="32" y="67"/>
                  </a:cubicBezTo>
                  <a:cubicBezTo>
                    <a:pt x="50" y="67"/>
                    <a:pt x="50" y="67"/>
                    <a:pt x="50" y="67"/>
                  </a:cubicBezTo>
                  <a:cubicBezTo>
                    <a:pt x="50" y="650"/>
                    <a:pt x="50" y="650"/>
                    <a:pt x="50" y="650"/>
                  </a:cubicBezTo>
                  <a:cubicBezTo>
                    <a:pt x="33" y="650"/>
                    <a:pt x="33" y="650"/>
                    <a:pt x="33" y="650"/>
                  </a:cubicBezTo>
                  <a:cubicBezTo>
                    <a:pt x="33" y="662"/>
                    <a:pt x="33" y="662"/>
                    <a:pt x="33" y="662"/>
                  </a:cubicBezTo>
                  <a:cubicBezTo>
                    <a:pt x="18" y="662"/>
                    <a:pt x="18" y="662"/>
                    <a:pt x="18" y="662"/>
                  </a:cubicBezTo>
                  <a:cubicBezTo>
                    <a:pt x="18" y="675"/>
                    <a:pt x="18" y="675"/>
                    <a:pt x="18" y="675"/>
                  </a:cubicBezTo>
                  <a:cubicBezTo>
                    <a:pt x="0" y="675"/>
                    <a:pt x="0" y="675"/>
                    <a:pt x="0" y="675"/>
                  </a:cubicBezTo>
                  <a:cubicBezTo>
                    <a:pt x="0" y="688"/>
                    <a:pt x="0" y="688"/>
                    <a:pt x="0" y="688"/>
                  </a:cubicBezTo>
                  <a:cubicBezTo>
                    <a:pt x="408" y="688"/>
                    <a:pt x="408" y="688"/>
                    <a:pt x="408" y="688"/>
                  </a:cubicBezTo>
                  <a:cubicBezTo>
                    <a:pt x="408" y="675"/>
                    <a:pt x="408" y="675"/>
                    <a:pt x="408" y="675"/>
                  </a:cubicBezTo>
                  <a:lnTo>
                    <a:pt x="390" y="675"/>
                  </a:lnTo>
                  <a:close/>
                  <a:moveTo>
                    <a:pt x="94" y="67"/>
                  </a:moveTo>
                  <a:cubicBezTo>
                    <a:pt x="113" y="67"/>
                    <a:pt x="113" y="67"/>
                    <a:pt x="113" y="67"/>
                  </a:cubicBezTo>
                  <a:cubicBezTo>
                    <a:pt x="113" y="73"/>
                    <a:pt x="113" y="73"/>
                    <a:pt x="113" y="73"/>
                  </a:cubicBezTo>
                  <a:cubicBezTo>
                    <a:pt x="94" y="84"/>
                    <a:pt x="94" y="84"/>
                    <a:pt x="94" y="84"/>
                  </a:cubicBezTo>
                  <a:cubicBezTo>
                    <a:pt x="94" y="80"/>
                    <a:pt x="94" y="75"/>
                    <a:pt x="94" y="67"/>
                  </a:cubicBezTo>
                  <a:close/>
                  <a:moveTo>
                    <a:pt x="89" y="118"/>
                  </a:moveTo>
                  <a:cubicBezTo>
                    <a:pt x="89" y="118"/>
                    <a:pt x="89" y="118"/>
                    <a:pt x="89" y="97"/>
                  </a:cubicBezTo>
                  <a:cubicBezTo>
                    <a:pt x="92" y="96"/>
                    <a:pt x="94" y="94"/>
                    <a:pt x="94" y="91"/>
                  </a:cubicBezTo>
                  <a:cubicBezTo>
                    <a:pt x="94" y="91"/>
                    <a:pt x="94" y="91"/>
                    <a:pt x="94" y="89"/>
                  </a:cubicBezTo>
                  <a:cubicBezTo>
                    <a:pt x="113" y="78"/>
                    <a:pt x="113" y="78"/>
                    <a:pt x="113" y="78"/>
                  </a:cubicBezTo>
                  <a:cubicBezTo>
                    <a:pt x="113" y="138"/>
                    <a:pt x="113" y="138"/>
                    <a:pt x="113" y="138"/>
                  </a:cubicBezTo>
                  <a:cubicBezTo>
                    <a:pt x="88" y="123"/>
                    <a:pt x="88" y="123"/>
                    <a:pt x="88" y="123"/>
                  </a:cubicBezTo>
                  <a:cubicBezTo>
                    <a:pt x="88" y="122"/>
                    <a:pt x="89" y="120"/>
                    <a:pt x="89" y="118"/>
                  </a:cubicBezTo>
                  <a:close/>
                  <a:moveTo>
                    <a:pt x="61" y="67"/>
                  </a:moveTo>
                  <a:cubicBezTo>
                    <a:pt x="79" y="67"/>
                    <a:pt x="79" y="67"/>
                    <a:pt x="79" y="67"/>
                  </a:cubicBezTo>
                  <a:cubicBezTo>
                    <a:pt x="79" y="91"/>
                    <a:pt x="79" y="91"/>
                    <a:pt x="79" y="91"/>
                  </a:cubicBezTo>
                  <a:cubicBezTo>
                    <a:pt x="79" y="92"/>
                    <a:pt x="79" y="92"/>
                    <a:pt x="79" y="92"/>
                  </a:cubicBezTo>
                  <a:cubicBezTo>
                    <a:pt x="61" y="103"/>
                    <a:pt x="61" y="103"/>
                    <a:pt x="61" y="103"/>
                  </a:cubicBezTo>
                  <a:lnTo>
                    <a:pt x="61" y="67"/>
                  </a:lnTo>
                  <a:close/>
                  <a:moveTo>
                    <a:pt x="81" y="96"/>
                  </a:moveTo>
                  <a:cubicBezTo>
                    <a:pt x="82" y="97"/>
                    <a:pt x="83" y="97"/>
                    <a:pt x="84" y="97"/>
                  </a:cubicBezTo>
                  <a:cubicBezTo>
                    <a:pt x="84" y="97"/>
                    <a:pt x="84" y="97"/>
                    <a:pt x="84" y="118"/>
                  </a:cubicBezTo>
                  <a:cubicBezTo>
                    <a:pt x="84" y="119"/>
                    <a:pt x="84" y="120"/>
                    <a:pt x="84" y="121"/>
                  </a:cubicBezTo>
                  <a:cubicBezTo>
                    <a:pt x="61" y="108"/>
                    <a:pt x="61" y="108"/>
                    <a:pt x="61" y="108"/>
                  </a:cubicBezTo>
                  <a:lnTo>
                    <a:pt x="81" y="96"/>
                  </a:lnTo>
                  <a:close/>
                  <a:moveTo>
                    <a:pt x="61" y="114"/>
                  </a:moveTo>
                  <a:cubicBezTo>
                    <a:pt x="86" y="128"/>
                    <a:pt x="86" y="128"/>
                    <a:pt x="86" y="128"/>
                  </a:cubicBezTo>
                  <a:cubicBezTo>
                    <a:pt x="113" y="143"/>
                    <a:pt x="113" y="143"/>
                    <a:pt x="113" y="143"/>
                  </a:cubicBezTo>
                  <a:cubicBezTo>
                    <a:pt x="61" y="174"/>
                    <a:pt x="61" y="174"/>
                    <a:pt x="61" y="174"/>
                  </a:cubicBezTo>
                  <a:lnTo>
                    <a:pt x="61" y="114"/>
                  </a:lnTo>
                  <a:close/>
                  <a:moveTo>
                    <a:pt x="113" y="150"/>
                  </a:moveTo>
                  <a:cubicBezTo>
                    <a:pt x="113" y="210"/>
                    <a:pt x="113" y="210"/>
                    <a:pt x="113" y="210"/>
                  </a:cubicBezTo>
                  <a:cubicBezTo>
                    <a:pt x="88" y="195"/>
                    <a:pt x="88" y="195"/>
                    <a:pt x="88" y="195"/>
                  </a:cubicBezTo>
                  <a:cubicBezTo>
                    <a:pt x="61" y="179"/>
                    <a:pt x="61" y="179"/>
                    <a:pt x="61" y="179"/>
                  </a:cubicBezTo>
                  <a:lnTo>
                    <a:pt x="113" y="150"/>
                  </a:lnTo>
                  <a:close/>
                  <a:moveTo>
                    <a:pt x="61" y="185"/>
                  </a:moveTo>
                  <a:cubicBezTo>
                    <a:pt x="86" y="199"/>
                    <a:pt x="86" y="199"/>
                    <a:pt x="86" y="199"/>
                  </a:cubicBezTo>
                  <a:cubicBezTo>
                    <a:pt x="113" y="215"/>
                    <a:pt x="113" y="215"/>
                    <a:pt x="113" y="215"/>
                  </a:cubicBezTo>
                  <a:cubicBezTo>
                    <a:pt x="61" y="246"/>
                    <a:pt x="61" y="246"/>
                    <a:pt x="61" y="246"/>
                  </a:cubicBezTo>
                  <a:lnTo>
                    <a:pt x="61" y="185"/>
                  </a:lnTo>
                  <a:close/>
                  <a:moveTo>
                    <a:pt x="113" y="221"/>
                  </a:moveTo>
                  <a:cubicBezTo>
                    <a:pt x="113" y="281"/>
                    <a:pt x="113" y="281"/>
                    <a:pt x="113" y="281"/>
                  </a:cubicBezTo>
                  <a:cubicBezTo>
                    <a:pt x="88" y="267"/>
                    <a:pt x="88" y="267"/>
                    <a:pt x="88" y="267"/>
                  </a:cubicBezTo>
                  <a:cubicBezTo>
                    <a:pt x="61" y="251"/>
                    <a:pt x="61" y="251"/>
                    <a:pt x="61" y="251"/>
                  </a:cubicBezTo>
                  <a:lnTo>
                    <a:pt x="113" y="221"/>
                  </a:lnTo>
                  <a:close/>
                  <a:moveTo>
                    <a:pt x="61" y="257"/>
                  </a:moveTo>
                  <a:cubicBezTo>
                    <a:pt x="86" y="271"/>
                    <a:pt x="86" y="271"/>
                    <a:pt x="86" y="271"/>
                  </a:cubicBezTo>
                  <a:cubicBezTo>
                    <a:pt x="113" y="287"/>
                    <a:pt x="113" y="287"/>
                    <a:pt x="113" y="287"/>
                  </a:cubicBezTo>
                  <a:cubicBezTo>
                    <a:pt x="61" y="318"/>
                    <a:pt x="61" y="318"/>
                    <a:pt x="61" y="318"/>
                  </a:cubicBezTo>
                  <a:lnTo>
                    <a:pt x="61" y="257"/>
                  </a:lnTo>
                  <a:close/>
                  <a:moveTo>
                    <a:pt x="113" y="293"/>
                  </a:moveTo>
                  <a:cubicBezTo>
                    <a:pt x="113" y="353"/>
                    <a:pt x="113" y="353"/>
                    <a:pt x="113" y="353"/>
                  </a:cubicBezTo>
                  <a:cubicBezTo>
                    <a:pt x="88" y="338"/>
                    <a:pt x="88" y="338"/>
                    <a:pt x="88" y="338"/>
                  </a:cubicBezTo>
                  <a:cubicBezTo>
                    <a:pt x="61" y="323"/>
                    <a:pt x="61" y="323"/>
                    <a:pt x="61" y="323"/>
                  </a:cubicBezTo>
                  <a:lnTo>
                    <a:pt x="113" y="293"/>
                  </a:lnTo>
                  <a:close/>
                  <a:moveTo>
                    <a:pt x="61" y="329"/>
                  </a:moveTo>
                  <a:cubicBezTo>
                    <a:pt x="86" y="342"/>
                    <a:pt x="86" y="342"/>
                    <a:pt x="86" y="342"/>
                  </a:cubicBezTo>
                  <a:cubicBezTo>
                    <a:pt x="113" y="358"/>
                    <a:pt x="113" y="358"/>
                    <a:pt x="113" y="358"/>
                  </a:cubicBezTo>
                  <a:cubicBezTo>
                    <a:pt x="61" y="389"/>
                    <a:pt x="61" y="389"/>
                    <a:pt x="61" y="389"/>
                  </a:cubicBezTo>
                  <a:lnTo>
                    <a:pt x="61" y="329"/>
                  </a:lnTo>
                  <a:close/>
                  <a:moveTo>
                    <a:pt x="113" y="365"/>
                  </a:moveTo>
                  <a:cubicBezTo>
                    <a:pt x="113" y="425"/>
                    <a:pt x="113" y="425"/>
                    <a:pt x="113" y="425"/>
                  </a:cubicBezTo>
                  <a:cubicBezTo>
                    <a:pt x="88" y="410"/>
                    <a:pt x="88" y="410"/>
                    <a:pt x="88" y="410"/>
                  </a:cubicBezTo>
                  <a:cubicBezTo>
                    <a:pt x="61" y="394"/>
                    <a:pt x="61" y="394"/>
                    <a:pt x="61" y="394"/>
                  </a:cubicBezTo>
                  <a:lnTo>
                    <a:pt x="113" y="365"/>
                  </a:lnTo>
                  <a:close/>
                  <a:moveTo>
                    <a:pt x="61" y="400"/>
                  </a:moveTo>
                  <a:cubicBezTo>
                    <a:pt x="86" y="414"/>
                    <a:pt x="86" y="414"/>
                    <a:pt x="86" y="414"/>
                  </a:cubicBezTo>
                  <a:cubicBezTo>
                    <a:pt x="113" y="430"/>
                    <a:pt x="113" y="430"/>
                    <a:pt x="113" y="430"/>
                  </a:cubicBezTo>
                  <a:cubicBezTo>
                    <a:pt x="61" y="461"/>
                    <a:pt x="61" y="461"/>
                    <a:pt x="61" y="461"/>
                  </a:cubicBezTo>
                  <a:lnTo>
                    <a:pt x="61" y="400"/>
                  </a:lnTo>
                  <a:close/>
                  <a:moveTo>
                    <a:pt x="113" y="436"/>
                  </a:moveTo>
                  <a:cubicBezTo>
                    <a:pt x="113" y="496"/>
                    <a:pt x="113" y="496"/>
                    <a:pt x="113" y="496"/>
                  </a:cubicBezTo>
                  <a:cubicBezTo>
                    <a:pt x="88" y="481"/>
                    <a:pt x="88" y="481"/>
                    <a:pt x="88" y="481"/>
                  </a:cubicBezTo>
                  <a:cubicBezTo>
                    <a:pt x="61" y="466"/>
                    <a:pt x="61" y="466"/>
                    <a:pt x="61" y="466"/>
                  </a:cubicBezTo>
                  <a:lnTo>
                    <a:pt x="113" y="436"/>
                  </a:lnTo>
                  <a:close/>
                  <a:moveTo>
                    <a:pt x="61" y="472"/>
                  </a:moveTo>
                  <a:cubicBezTo>
                    <a:pt x="86" y="486"/>
                    <a:pt x="86" y="486"/>
                    <a:pt x="86" y="486"/>
                  </a:cubicBezTo>
                  <a:cubicBezTo>
                    <a:pt x="113" y="502"/>
                    <a:pt x="113" y="502"/>
                    <a:pt x="113" y="502"/>
                  </a:cubicBezTo>
                  <a:cubicBezTo>
                    <a:pt x="61" y="532"/>
                    <a:pt x="61" y="532"/>
                    <a:pt x="61" y="532"/>
                  </a:cubicBezTo>
                  <a:lnTo>
                    <a:pt x="61" y="472"/>
                  </a:lnTo>
                  <a:close/>
                  <a:moveTo>
                    <a:pt x="113" y="508"/>
                  </a:moveTo>
                  <a:cubicBezTo>
                    <a:pt x="113" y="568"/>
                    <a:pt x="113" y="568"/>
                    <a:pt x="113" y="568"/>
                  </a:cubicBezTo>
                  <a:cubicBezTo>
                    <a:pt x="88" y="553"/>
                    <a:pt x="88" y="553"/>
                    <a:pt x="88" y="553"/>
                  </a:cubicBezTo>
                  <a:cubicBezTo>
                    <a:pt x="61" y="537"/>
                    <a:pt x="61" y="537"/>
                    <a:pt x="61" y="537"/>
                  </a:cubicBezTo>
                  <a:lnTo>
                    <a:pt x="113" y="508"/>
                  </a:lnTo>
                  <a:close/>
                  <a:moveTo>
                    <a:pt x="61" y="543"/>
                  </a:moveTo>
                  <a:cubicBezTo>
                    <a:pt x="86" y="557"/>
                    <a:pt x="86" y="557"/>
                    <a:pt x="86" y="557"/>
                  </a:cubicBezTo>
                  <a:cubicBezTo>
                    <a:pt x="113" y="573"/>
                    <a:pt x="113" y="573"/>
                    <a:pt x="113" y="573"/>
                  </a:cubicBezTo>
                  <a:cubicBezTo>
                    <a:pt x="61" y="604"/>
                    <a:pt x="61" y="604"/>
                    <a:pt x="61" y="604"/>
                  </a:cubicBezTo>
                  <a:lnTo>
                    <a:pt x="61" y="543"/>
                  </a:lnTo>
                  <a:close/>
                  <a:moveTo>
                    <a:pt x="113" y="580"/>
                  </a:moveTo>
                  <a:cubicBezTo>
                    <a:pt x="113" y="639"/>
                    <a:pt x="113" y="639"/>
                    <a:pt x="113" y="639"/>
                  </a:cubicBezTo>
                  <a:cubicBezTo>
                    <a:pt x="88" y="625"/>
                    <a:pt x="88" y="625"/>
                    <a:pt x="88" y="625"/>
                  </a:cubicBezTo>
                  <a:cubicBezTo>
                    <a:pt x="61" y="609"/>
                    <a:pt x="61" y="609"/>
                    <a:pt x="61" y="609"/>
                  </a:cubicBezTo>
                  <a:lnTo>
                    <a:pt x="113" y="580"/>
                  </a:lnTo>
                  <a:close/>
                  <a:moveTo>
                    <a:pt x="61" y="615"/>
                  </a:moveTo>
                  <a:cubicBezTo>
                    <a:pt x="86" y="629"/>
                    <a:pt x="86" y="629"/>
                    <a:pt x="86" y="629"/>
                  </a:cubicBezTo>
                  <a:cubicBezTo>
                    <a:pt x="113" y="645"/>
                    <a:pt x="113" y="645"/>
                    <a:pt x="113" y="645"/>
                  </a:cubicBezTo>
                  <a:cubicBezTo>
                    <a:pt x="113" y="650"/>
                    <a:pt x="113" y="650"/>
                    <a:pt x="113" y="650"/>
                  </a:cubicBezTo>
                  <a:cubicBezTo>
                    <a:pt x="61" y="650"/>
                    <a:pt x="61" y="650"/>
                    <a:pt x="61" y="650"/>
                  </a:cubicBezTo>
                  <a:lnTo>
                    <a:pt x="61" y="615"/>
                  </a:lnTo>
                  <a:close/>
                  <a:moveTo>
                    <a:pt x="175" y="259"/>
                  </a:moveTo>
                  <a:cubicBezTo>
                    <a:pt x="314" y="259"/>
                    <a:pt x="314" y="259"/>
                    <a:pt x="314" y="259"/>
                  </a:cubicBezTo>
                  <a:cubicBezTo>
                    <a:pt x="314" y="285"/>
                    <a:pt x="314" y="285"/>
                    <a:pt x="314" y="285"/>
                  </a:cubicBezTo>
                  <a:cubicBezTo>
                    <a:pt x="175" y="285"/>
                    <a:pt x="175" y="285"/>
                    <a:pt x="175" y="285"/>
                  </a:cubicBezTo>
                  <a:lnTo>
                    <a:pt x="175" y="259"/>
                  </a:lnTo>
                  <a:close/>
                  <a:moveTo>
                    <a:pt x="181" y="615"/>
                  </a:moveTo>
                  <a:cubicBezTo>
                    <a:pt x="153" y="615"/>
                    <a:pt x="153" y="615"/>
                    <a:pt x="153" y="615"/>
                  </a:cubicBezTo>
                  <a:cubicBezTo>
                    <a:pt x="153" y="589"/>
                    <a:pt x="153" y="589"/>
                    <a:pt x="153" y="589"/>
                  </a:cubicBezTo>
                  <a:cubicBezTo>
                    <a:pt x="181" y="589"/>
                    <a:pt x="181" y="589"/>
                    <a:pt x="181" y="589"/>
                  </a:cubicBezTo>
                  <a:lnTo>
                    <a:pt x="181" y="615"/>
                  </a:lnTo>
                  <a:close/>
                  <a:moveTo>
                    <a:pt x="249" y="644"/>
                  </a:moveTo>
                  <a:cubicBezTo>
                    <a:pt x="191" y="644"/>
                    <a:pt x="191" y="644"/>
                    <a:pt x="191" y="644"/>
                  </a:cubicBezTo>
                  <a:cubicBezTo>
                    <a:pt x="191" y="576"/>
                    <a:pt x="191" y="576"/>
                    <a:pt x="191" y="576"/>
                  </a:cubicBezTo>
                  <a:cubicBezTo>
                    <a:pt x="249" y="576"/>
                    <a:pt x="249" y="576"/>
                    <a:pt x="249" y="576"/>
                  </a:cubicBezTo>
                  <a:lnTo>
                    <a:pt x="249" y="644"/>
                  </a:lnTo>
                  <a:close/>
                  <a:moveTo>
                    <a:pt x="335" y="615"/>
                  </a:moveTo>
                  <a:cubicBezTo>
                    <a:pt x="259" y="615"/>
                    <a:pt x="259" y="615"/>
                    <a:pt x="259" y="615"/>
                  </a:cubicBezTo>
                  <a:cubicBezTo>
                    <a:pt x="259" y="589"/>
                    <a:pt x="259" y="589"/>
                    <a:pt x="259" y="589"/>
                  </a:cubicBezTo>
                  <a:cubicBezTo>
                    <a:pt x="335" y="589"/>
                    <a:pt x="335" y="589"/>
                    <a:pt x="335" y="589"/>
                  </a:cubicBezTo>
                  <a:lnTo>
                    <a:pt x="335" y="615"/>
                  </a:lnTo>
                  <a:close/>
                  <a:moveTo>
                    <a:pt x="335" y="553"/>
                  </a:moveTo>
                  <a:cubicBezTo>
                    <a:pt x="153" y="553"/>
                    <a:pt x="153" y="553"/>
                    <a:pt x="153" y="553"/>
                  </a:cubicBezTo>
                  <a:cubicBezTo>
                    <a:pt x="153" y="527"/>
                    <a:pt x="153" y="527"/>
                    <a:pt x="153" y="527"/>
                  </a:cubicBezTo>
                  <a:cubicBezTo>
                    <a:pt x="335" y="527"/>
                    <a:pt x="335" y="527"/>
                    <a:pt x="335" y="527"/>
                  </a:cubicBezTo>
                  <a:lnTo>
                    <a:pt x="335" y="553"/>
                  </a:lnTo>
                  <a:close/>
                  <a:moveTo>
                    <a:pt x="335" y="490"/>
                  </a:moveTo>
                  <a:cubicBezTo>
                    <a:pt x="153" y="490"/>
                    <a:pt x="153" y="490"/>
                    <a:pt x="153" y="490"/>
                  </a:cubicBezTo>
                  <a:cubicBezTo>
                    <a:pt x="153" y="464"/>
                    <a:pt x="153" y="464"/>
                    <a:pt x="153" y="464"/>
                  </a:cubicBezTo>
                  <a:cubicBezTo>
                    <a:pt x="335" y="464"/>
                    <a:pt x="335" y="464"/>
                    <a:pt x="335" y="464"/>
                  </a:cubicBezTo>
                  <a:lnTo>
                    <a:pt x="335" y="490"/>
                  </a:lnTo>
                  <a:close/>
                  <a:moveTo>
                    <a:pt x="335" y="428"/>
                  </a:moveTo>
                  <a:cubicBezTo>
                    <a:pt x="153" y="428"/>
                    <a:pt x="153" y="428"/>
                    <a:pt x="153" y="428"/>
                  </a:cubicBezTo>
                  <a:cubicBezTo>
                    <a:pt x="153" y="402"/>
                    <a:pt x="153" y="402"/>
                    <a:pt x="153" y="402"/>
                  </a:cubicBezTo>
                  <a:cubicBezTo>
                    <a:pt x="335" y="402"/>
                    <a:pt x="335" y="402"/>
                    <a:pt x="335" y="402"/>
                  </a:cubicBezTo>
                  <a:lnTo>
                    <a:pt x="335" y="428"/>
                  </a:lnTo>
                  <a:close/>
                  <a:moveTo>
                    <a:pt x="335" y="365"/>
                  </a:moveTo>
                  <a:cubicBezTo>
                    <a:pt x="153" y="365"/>
                    <a:pt x="153" y="365"/>
                    <a:pt x="153" y="365"/>
                  </a:cubicBezTo>
                  <a:cubicBezTo>
                    <a:pt x="153" y="339"/>
                    <a:pt x="153" y="339"/>
                    <a:pt x="153" y="339"/>
                  </a:cubicBezTo>
                  <a:cubicBezTo>
                    <a:pt x="335" y="339"/>
                    <a:pt x="335" y="339"/>
                    <a:pt x="335" y="339"/>
                  </a:cubicBezTo>
                  <a:lnTo>
                    <a:pt x="335" y="365"/>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32" tIns="34267" rIns="68532" bIns="34267" numCol="1" anchor="t" anchorCtr="0" compatLnSpc="1">
              <a:prstTxWarp prst="textNoShape">
                <a:avLst/>
              </a:prstTxWarp>
            </a:bodyPr>
            <a:lstStyle/>
            <a:p>
              <a:pPr defTabSz="685349">
                <a:defRPr/>
              </a:pPr>
              <a:endParaRPr lang="en-US" kern="0" dirty="0">
                <a:solidFill>
                  <a:sysClr val="windowText" lastClr="000000"/>
                </a:solidFill>
              </a:endParaRPr>
            </a:p>
          </p:txBody>
        </p:sp>
        <p:grpSp>
          <p:nvGrpSpPr>
            <p:cNvPr id="116" name="Group 23"/>
            <p:cNvGrpSpPr/>
            <p:nvPr/>
          </p:nvGrpSpPr>
          <p:grpSpPr>
            <a:xfrm>
              <a:off x="8048845" y="3954315"/>
              <a:ext cx="559051" cy="688475"/>
              <a:chOff x="10090264" y="3223598"/>
              <a:chExt cx="996211" cy="1227160"/>
            </a:xfrm>
          </p:grpSpPr>
          <p:sp>
            <p:nvSpPr>
              <p:cNvPr id="135" name="Freeform 49"/>
              <p:cNvSpPr>
                <a:spLocks/>
              </p:cNvSpPr>
              <p:nvPr/>
            </p:nvSpPr>
            <p:spPr bwMode="auto">
              <a:xfrm>
                <a:off x="10234118" y="3223598"/>
                <a:ext cx="465812" cy="203548"/>
              </a:xfrm>
              <a:custGeom>
                <a:avLst/>
                <a:gdLst>
                  <a:gd name="T0" fmla="*/ 91 w 765"/>
                  <a:gd name="T1" fmla="*/ 136 h 334"/>
                  <a:gd name="T2" fmla="*/ 137 w 765"/>
                  <a:gd name="T3" fmla="*/ 91 h 334"/>
                  <a:gd name="T4" fmla="*/ 629 w 765"/>
                  <a:gd name="T5" fmla="*/ 91 h 334"/>
                  <a:gd name="T6" fmla="*/ 675 w 765"/>
                  <a:gd name="T7" fmla="*/ 136 h 334"/>
                  <a:gd name="T8" fmla="*/ 675 w 765"/>
                  <a:gd name="T9" fmla="*/ 334 h 334"/>
                  <a:gd name="T10" fmla="*/ 765 w 765"/>
                  <a:gd name="T11" fmla="*/ 334 h 334"/>
                  <a:gd name="T12" fmla="*/ 765 w 765"/>
                  <a:gd name="T13" fmla="*/ 136 h 334"/>
                  <a:gd name="T14" fmla="*/ 629 w 765"/>
                  <a:gd name="T15" fmla="*/ 0 h 334"/>
                  <a:gd name="T16" fmla="*/ 137 w 765"/>
                  <a:gd name="T17" fmla="*/ 0 h 334"/>
                  <a:gd name="T18" fmla="*/ 0 w 765"/>
                  <a:gd name="T19" fmla="*/ 136 h 334"/>
                  <a:gd name="T20" fmla="*/ 0 w 765"/>
                  <a:gd name="T21" fmla="*/ 334 h 334"/>
                  <a:gd name="T22" fmla="*/ 91 w 765"/>
                  <a:gd name="T23" fmla="*/ 334 h 334"/>
                  <a:gd name="T24" fmla="*/ 91 w 765"/>
                  <a:gd name="T25" fmla="*/ 13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5" h="334">
                    <a:moveTo>
                      <a:pt x="91" y="136"/>
                    </a:moveTo>
                    <a:cubicBezTo>
                      <a:pt x="91" y="111"/>
                      <a:pt x="111" y="91"/>
                      <a:pt x="137" y="91"/>
                    </a:cubicBezTo>
                    <a:cubicBezTo>
                      <a:pt x="629" y="91"/>
                      <a:pt x="629" y="91"/>
                      <a:pt x="629" y="91"/>
                    </a:cubicBezTo>
                    <a:cubicBezTo>
                      <a:pt x="654" y="91"/>
                      <a:pt x="675" y="111"/>
                      <a:pt x="675" y="136"/>
                    </a:cubicBezTo>
                    <a:cubicBezTo>
                      <a:pt x="675" y="334"/>
                      <a:pt x="675" y="334"/>
                      <a:pt x="675" y="334"/>
                    </a:cubicBezTo>
                    <a:cubicBezTo>
                      <a:pt x="765" y="334"/>
                      <a:pt x="765" y="334"/>
                      <a:pt x="765" y="334"/>
                    </a:cubicBezTo>
                    <a:cubicBezTo>
                      <a:pt x="765" y="136"/>
                      <a:pt x="765" y="136"/>
                      <a:pt x="765" y="136"/>
                    </a:cubicBezTo>
                    <a:cubicBezTo>
                      <a:pt x="765" y="61"/>
                      <a:pt x="704" y="0"/>
                      <a:pt x="629" y="0"/>
                    </a:cubicBezTo>
                    <a:cubicBezTo>
                      <a:pt x="137" y="0"/>
                      <a:pt x="137" y="0"/>
                      <a:pt x="137" y="0"/>
                    </a:cubicBezTo>
                    <a:cubicBezTo>
                      <a:pt x="61" y="0"/>
                      <a:pt x="0" y="61"/>
                      <a:pt x="0" y="136"/>
                    </a:cubicBezTo>
                    <a:cubicBezTo>
                      <a:pt x="0" y="334"/>
                      <a:pt x="0" y="334"/>
                      <a:pt x="0" y="334"/>
                    </a:cubicBezTo>
                    <a:cubicBezTo>
                      <a:pt x="91" y="334"/>
                      <a:pt x="91" y="334"/>
                      <a:pt x="91" y="334"/>
                    </a:cubicBezTo>
                    <a:lnTo>
                      <a:pt x="91" y="136"/>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6" name="Freeform 50"/>
              <p:cNvSpPr>
                <a:spLocks noEditPoints="1"/>
              </p:cNvSpPr>
              <p:nvPr/>
            </p:nvSpPr>
            <p:spPr bwMode="auto">
              <a:xfrm>
                <a:off x="10090264" y="3427146"/>
                <a:ext cx="996211" cy="1023612"/>
              </a:xfrm>
              <a:custGeom>
                <a:avLst/>
                <a:gdLst>
                  <a:gd name="T0" fmla="*/ 1411 w 1637"/>
                  <a:gd name="T1" fmla="*/ 379 h 1683"/>
                  <a:gd name="T2" fmla="*/ 1245 w 1637"/>
                  <a:gd name="T3" fmla="*/ 379 h 1683"/>
                  <a:gd name="T4" fmla="*/ 1245 w 1637"/>
                  <a:gd name="T5" fmla="*/ 95 h 1683"/>
                  <a:gd name="T6" fmla="*/ 1150 w 1637"/>
                  <a:gd name="T7" fmla="*/ 0 h 1683"/>
                  <a:gd name="T8" fmla="*/ 1002 w 1637"/>
                  <a:gd name="T9" fmla="*/ 0 h 1683"/>
                  <a:gd name="T10" fmla="*/ 1002 w 1637"/>
                  <a:gd name="T11" fmla="*/ 204 h 1683"/>
                  <a:gd name="T12" fmla="*/ 1046 w 1637"/>
                  <a:gd name="T13" fmla="*/ 281 h 1683"/>
                  <a:gd name="T14" fmla="*/ 956 w 1637"/>
                  <a:gd name="T15" fmla="*/ 371 h 1683"/>
                  <a:gd name="T16" fmla="*/ 866 w 1637"/>
                  <a:gd name="T17" fmla="*/ 281 h 1683"/>
                  <a:gd name="T18" fmla="*/ 912 w 1637"/>
                  <a:gd name="T19" fmla="*/ 202 h 1683"/>
                  <a:gd name="T20" fmla="*/ 912 w 1637"/>
                  <a:gd name="T21" fmla="*/ 0 h 1683"/>
                  <a:gd name="T22" fmla="*/ 328 w 1637"/>
                  <a:gd name="T23" fmla="*/ 0 h 1683"/>
                  <a:gd name="T24" fmla="*/ 328 w 1637"/>
                  <a:gd name="T25" fmla="*/ 212 h 1683"/>
                  <a:gd name="T26" fmla="*/ 370 w 1637"/>
                  <a:gd name="T27" fmla="*/ 288 h 1683"/>
                  <a:gd name="T28" fmla="*/ 280 w 1637"/>
                  <a:gd name="T29" fmla="*/ 378 h 1683"/>
                  <a:gd name="T30" fmla="*/ 189 w 1637"/>
                  <a:gd name="T31" fmla="*/ 288 h 1683"/>
                  <a:gd name="T32" fmla="*/ 237 w 1637"/>
                  <a:gd name="T33" fmla="*/ 209 h 1683"/>
                  <a:gd name="T34" fmla="*/ 237 w 1637"/>
                  <a:gd name="T35" fmla="*/ 0 h 1683"/>
                  <a:gd name="T36" fmla="*/ 95 w 1637"/>
                  <a:gd name="T37" fmla="*/ 0 h 1683"/>
                  <a:gd name="T38" fmla="*/ 0 w 1637"/>
                  <a:gd name="T39" fmla="*/ 95 h 1683"/>
                  <a:gd name="T40" fmla="*/ 0 w 1637"/>
                  <a:gd name="T41" fmla="*/ 1191 h 1683"/>
                  <a:gd name="T42" fmla="*/ 95 w 1637"/>
                  <a:gd name="T43" fmla="*/ 1286 h 1683"/>
                  <a:gd name="T44" fmla="*/ 442 w 1637"/>
                  <a:gd name="T45" fmla="*/ 1286 h 1683"/>
                  <a:gd name="T46" fmla="*/ 809 w 1637"/>
                  <a:gd name="T47" fmla="*/ 1653 h 1683"/>
                  <a:gd name="T48" fmla="*/ 882 w 1637"/>
                  <a:gd name="T49" fmla="*/ 1683 h 1683"/>
                  <a:gd name="T50" fmla="*/ 954 w 1637"/>
                  <a:gd name="T51" fmla="*/ 1653 h 1683"/>
                  <a:gd name="T52" fmla="*/ 1637 w 1637"/>
                  <a:gd name="T53" fmla="*/ 967 h 1683"/>
                  <a:gd name="T54" fmla="*/ 1637 w 1637"/>
                  <a:gd name="T55" fmla="*/ 605 h 1683"/>
                  <a:gd name="T56" fmla="*/ 1411 w 1637"/>
                  <a:gd name="T57" fmla="*/ 379 h 1683"/>
                  <a:gd name="T58" fmla="*/ 1581 w 1637"/>
                  <a:gd name="T59" fmla="*/ 944 h 1683"/>
                  <a:gd name="T60" fmla="*/ 914 w 1637"/>
                  <a:gd name="T61" fmla="*/ 1614 h 1683"/>
                  <a:gd name="T62" fmla="*/ 849 w 1637"/>
                  <a:gd name="T63" fmla="*/ 1614 h 1683"/>
                  <a:gd name="T64" fmla="*/ 404 w 1637"/>
                  <a:gd name="T65" fmla="*/ 1170 h 1683"/>
                  <a:gd name="T66" fmla="*/ 391 w 1637"/>
                  <a:gd name="T67" fmla="*/ 1137 h 1683"/>
                  <a:gd name="T68" fmla="*/ 405 w 1637"/>
                  <a:gd name="T69" fmla="*/ 1104 h 1683"/>
                  <a:gd name="T70" fmla="*/ 1071 w 1637"/>
                  <a:gd name="T71" fmla="*/ 434 h 1683"/>
                  <a:gd name="T72" fmla="*/ 1388 w 1637"/>
                  <a:gd name="T73" fmla="*/ 434 h 1683"/>
                  <a:gd name="T74" fmla="*/ 1581 w 1637"/>
                  <a:gd name="T75" fmla="*/ 628 h 1683"/>
                  <a:gd name="T76" fmla="*/ 1581 w 1637"/>
                  <a:gd name="T77" fmla="*/ 944 h 1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37" h="1683">
                    <a:moveTo>
                      <a:pt x="1411" y="379"/>
                    </a:moveTo>
                    <a:cubicBezTo>
                      <a:pt x="1245" y="379"/>
                      <a:pt x="1245" y="379"/>
                      <a:pt x="1245" y="379"/>
                    </a:cubicBezTo>
                    <a:cubicBezTo>
                      <a:pt x="1245" y="95"/>
                      <a:pt x="1245" y="95"/>
                      <a:pt x="1245" y="95"/>
                    </a:cubicBezTo>
                    <a:cubicBezTo>
                      <a:pt x="1245" y="43"/>
                      <a:pt x="1202" y="0"/>
                      <a:pt x="1150" y="0"/>
                    </a:cubicBezTo>
                    <a:cubicBezTo>
                      <a:pt x="1002" y="0"/>
                      <a:pt x="1002" y="0"/>
                      <a:pt x="1002" y="0"/>
                    </a:cubicBezTo>
                    <a:cubicBezTo>
                      <a:pt x="1002" y="204"/>
                      <a:pt x="1002" y="204"/>
                      <a:pt x="1002" y="204"/>
                    </a:cubicBezTo>
                    <a:cubicBezTo>
                      <a:pt x="1028" y="220"/>
                      <a:pt x="1046" y="248"/>
                      <a:pt x="1046" y="281"/>
                    </a:cubicBezTo>
                    <a:cubicBezTo>
                      <a:pt x="1046" y="331"/>
                      <a:pt x="1005" y="371"/>
                      <a:pt x="956" y="371"/>
                    </a:cubicBezTo>
                    <a:cubicBezTo>
                      <a:pt x="906" y="371"/>
                      <a:pt x="866" y="331"/>
                      <a:pt x="866" y="281"/>
                    </a:cubicBezTo>
                    <a:cubicBezTo>
                      <a:pt x="866" y="247"/>
                      <a:pt x="884" y="218"/>
                      <a:pt x="912" y="202"/>
                    </a:cubicBezTo>
                    <a:cubicBezTo>
                      <a:pt x="912" y="0"/>
                      <a:pt x="912" y="0"/>
                      <a:pt x="912" y="0"/>
                    </a:cubicBezTo>
                    <a:cubicBezTo>
                      <a:pt x="328" y="0"/>
                      <a:pt x="328" y="0"/>
                      <a:pt x="328" y="0"/>
                    </a:cubicBezTo>
                    <a:cubicBezTo>
                      <a:pt x="328" y="212"/>
                      <a:pt x="328" y="212"/>
                      <a:pt x="328" y="212"/>
                    </a:cubicBezTo>
                    <a:cubicBezTo>
                      <a:pt x="353" y="228"/>
                      <a:pt x="370" y="256"/>
                      <a:pt x="370" y="288"/>
                    </a:cubicBezTo>
                    <a:cubicBezTo>
                      <a:pt x="370" y="338"/>
                      <a:pt x="329" y="378"/>
                      <a:pt x="280" y="378"/>
                    </a:cubicBezTo>
                    <a:cubicBezTo>
                      <a:pt x="230" y="378"/>
                      <a:pt x="189" y="338"/>
                      <a:pt x="189" y="288"/>
                    </a:cubicBezTo>
                    <a:cubicBezTo>
                      <a:pt x="189" y="254"/>
                      <a:pt x="209" y="224"/>
                      <a:pt x="237" y="209"/>
                    </a:cubicBezTo>
                    <a:cubicBezTo>
                      <a:pt x="237" y="0"/>
                      <a:pt x="237" y="0"/>
                      <a:pt x="237" y="0"/>
                    </a:cubicBezTo>
                    <a:cubicBezTo>
                      <a:pt x="95" y="0"/>
                      <a:pt x="95" y="0"/>
                      <a:pt x="95" y="0"/>
                    </a:cubicBezTo>
                    <a:cubicBezTo>
                      <a:pt x="43" y="0"/>
                      <a:pt x="0" y="43"/>
                      <a:pt x="0" y="95"/>
                    </a:cubicBezTo>
                    <a:cubicBezTo>
                      <a:pt x="0" y="1191"/>
                      <a:pt x="0" y="1191"/>
                      <a:pt x="0" y="1191"/>
                    </a:cubicBezTo>
                    <a:cubicBezTo>
                      <a:pt x="0" y="1243"/>
                      <a:pt x="43" y="1286"/>
                      <a:pt x="95" y="1286"/>
                    </a:cubicBezTo>
                    <a:cubicBezTo>
                      <a:pt x="442" y="1286"/>
                      <a:pt x="442" y="1286"/>
                      <a:pt x="442" y="1286"/>
                    </a:cubicBezTo>
                    <a:cubicBezTo>
                      <a:pt x="809" y="1653"/>
                      <a:pt x="809" y="1653"/>
                      <a:pt x="809" y="1653"/>
                    </a:cubicBezTo>
                    <a:cubicBezTo>
                      <a:pt x="828" y="1673"/>
                      <a:pt x="854" y="1683"/>
                      <a:pt x="882" y="1683"/>
                    </a:cubicBezTo>
                    <a:cubicBezTo>
                      <a:pt x="909" y="1683"/>
                      <a:pt x="935" y="1673"/>
                      <a:pt x="954" y="1653"/>
                    </a:cubicBezTo>
                    <a:cubicBezTo>
                      <a:pt x="1637" y="967"/>
                      <a:pt x="1637" y="967"/>
                      <a:pt x="1637" y="967"/>
                    </a:cubicBezTo>
                    <a:cubicBezTo>
                      <a:pt x="1637" y="605"/>
                      <a:pt x="1637" y="605"/>
                      <a:pt x="1637" y="605"/>
                    </a:cubicBezTo>
                    <a:lnTo>
                      <a:pt x="1411" y="379"/>
                    </a:lnTo>
                    <a:close/>
                    <a:moveTo>
                      <a:pt x="1581" y="944"/>
                    </a:moveTo>
                    <a:cubicBezTo>
                      <a:pt x="914" y="1614"/>
                      <a:pt x="914" y="1614"/>
                      <a:pt x="914" y="1614"/>
                    </a:cubicBezTo>
                    <a:cubicBezTo>
                      <a:pt x="897" y="1632"/>
                      <a:pt x="866" y="1632"/>
                      <a:pt x="849" y="1614"/>
                    </a:cubicBezTo>
                    <a:cubicBezTo>
                      <a:pt x="404" y="1170"/>
                      <a:pt x="404" y="1170"/>
                      <a:pt x="404" y="1170"/>
                    </a:cubicBezTo>
                    <a:cubicBezTo>
                      <a:pt x="396" y="1161"/>
                      <a:pt x="391" y="1149"/>
                      <a:pt x="391" y="1137"/>
                    </a:cubicBezTo>
                    <a:cubicBezTo>
                      <a:pt x="391" y="1124"/>
                      <a:pt x="396" y="1113"/>
                      <a:pt x="405" y="1104"/>
                    </a:cubicBezTo>
                    <a:cubicBezTo>
                      <a:pt x="1071" y="434"/>
                      <a:pt x="1071" y="434"/>
                      <a:pt x="1071" y="434"/>
                    </a:cubicBezTo>
                    <a:cubicBezTo>
                      <a:pt x="1388" y="434"/>
                      <a:pt x="1388" y="434"/>
                      <a:pt x="1388" y="434"/>
                    </a:cubicBezTo>
                    <a:cubicBezTo>
                      <a:pt x="1581" y="628"/>
                      <a:pt x="1581" y="628"/>
                      <a:pt x="1581" y="628"/>
                    </a:cubicBezTo>
                    <a:lnTo>
                      <a:pt x="1581" y="944"/>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7" name="Freeform 51"/>
              <p:cNvSpPr>
                <a:spLocks/>
              </p:cNvSpPr>
              <p:nvPr/>
            </p:nvSpPr>
            <p:spPr bwMode="auto">
              <a:xfrm>
                <a:off x="10833019" y="3781398"/>
                <a:ext cx="130153" cy="130153"/>
              </a:xfrm>
              <a:custGeom>
                <a:avLst/>
                <a:gdLst>
                  <a:gd name="T0" fmla="*/ 38 w 215"/>
                  <a:gd name="T1" fmla="*/ 38 h 215"/>
                  <a:gd name="T2" fmla="*/ 38 w 215"/>
                  <a:gd name="T3" fmla="*/ 177 h 215"/>
                  <a:gd name="T4" fmla="*/ 177 w 215"/>
                  <a:gd name="T5" fmla="*/ 177 h 215"/>
                  <a:gd name="T6" fmla="*/ 177 w 215"/>
                  <a:gd name="T7" fmla="*/ 38 h 215"/>
                  <a:gd name="T8" fmla="*/ 38 w 215"/>
                  <a:gd name="T9" fmla="*/ 38 h 215"/>
                </a:gdLst>
                <a:ahLst/>
                <a:cxnLst>
                  <a:cxn ang="0">
                    <a:pos x="T0" y="T1"/>
                  </a:cxn>
                  <a:cxn ang="0">
                    <a:pos x="T2" y="T3"/>
                  </a:cxn>
                  <a:cxn ang="0">
                    <a:pos x="T4" y="T5"/>
                  </a:cxn>
                  <a:cxn ang="0">
                    <a:pos x="T6" y="T7"/>
                  </a:cxn>
                  <a:cxn ang="0">
                    <a:pos x="T8" y="T9"/>
                  </a:cxn>
                </a:cxnLst>
                <a:rect l="0" t="0" r="r" b="b"/>
                <a:pathLst>
                  <a:path w="215" h="215">
                    <a:moveTo>
                      <a:pt x="38" y="38"/>
                    </a:moveTo>
                    <a:cubicBezTo>
                      <a:pt x="0" y="76"/>
                      <a:pt x="0" y="138"/>
                      <a:pt x="38" y="177"/>
                    </a:cubicBezTo>
                    <a:cubicBezTo>
                      <a:pt x="77" y="215"/>
                      <a:pt x="139" y="215"/>
                      <a:pt x="177" y="177"/>
                    </a:cubicBezTo>
                    <a:cubicBezTo>
                      <a:pt x="215" y="138"/>
                      <a:pt x="215" y="76"/>
                      <a:pt x="177" y="38"/>
                    </a:cubicBezTo>
                    <a:cubicBezTo>
                      <a:pt x="139" y="0"/>
                      <a:pt x="77" y="0"/>
                      <a:pt x="38" y="38"/>
                    </a:cubicBez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grpSp>
        <p:grpSp>
          <p:nvGrpSpPr>
            <p:cNvPr id="117" name="Group 24"/>
            <p:cNvGrpSpPr/>
            <p:nvPr/>
          </p:nvGrpSpPr>
          <p:grpSpPr>
            <a:xfrm>
              <a:off x="8318907" y="3318122"/>
              <a:ext cx="543149" cy="559939"/>
              <a:chOff x="8986156" y="2859044"/>
              <a:chExt cx="1038392" cy="1070769"/>
            </a:xfrm>
          </p:grpSpPr>
          <p:sp>
            <p:nvSpPr>
              <p:cNvPr id="128" name="Freeform 55"/>
              <p:cNvSpPr>
                <a:spLocks/>
              </p:cNvSpPr>
              <p:nvPr/>
            </p:nvSpPr>
            <p:spPr bwMode="auto">
              <a:xfrm>
                <a:off x="8997719" y="3732079"/>
                <a:ext cx="1017578" cy="197734"/>
              </a:xfrm>
              <a:custGeom>
                <a:avLst/>
                <a:gdLst>
                  <a:gd name="T0" fmla="*/ 836 w 880"/>
                  <a:gd name="T1" fmla="*/ 42 h 171"/>
                  <a:gd name="T2" fmla="*/ 792 w 880"/>
                  <a:gd name="T3" fmla="*/ 42 h 171"/>
                  <a:gd name="T4" fmla="*/ 792 w 880"/>
                  <a:gd name="T5" fmla="*/ 0 h 171"/>
                  <a:gd name="T6" fmla="*/ 86 w 880"/>
                  <a:gd name="T7" fmla="*/ 0 h 171"/>
                  <a:gd name="T8" fmla="*/ 86 w 880"/>
                  <a:gd name="T9" fmla="*/ 42 h 171"/>
                  <a:gd name="T10" fmla="*/ 42 w 880"/>
                  <a:gd name="T11" fmla="*/ 42 h 171"/>
                  <a:gd name="T12" fmla="*/ 42 w 880"/>
                  <a:gd name="T13" fmla="*/ 88 h 171"/>
                  <a:gd name="T14" fmla="*/ 0 w 880"/>
                  <a:gd name="T15" fmla="*/ 88 h 171"/>
                  <a:gd name="T16" fmla="*/ 0 w 880"/>
                  <a:gd name="T17" fmla="*/ 171 h 171"/>
                  <a:gd name="T18" fmla="*/ 880 w 880"/>
                  <a:gd name="T19" fmla="*/ 171 h 171"/>
                  <a:gd name="T20" fmla="*/ 880 w 880"/>
                  <a:gd name="T21" fmla="*/ 88 h 171"/>
                  <a:gd name="T22" fmla="*/ 836 w 880"/>
                  <a:gd name="T23" fmla="*/ 88 h 171"/>
                  <a:gd name="T24" fmla="*/ 836 w 880"/>
                  <a:gd name="T25" fmla="*/ 4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0" h="171">
                    <a:moveTo>
                      <a:pt x="836" y="42"/>
                    </a:moveTo>
                    <a:lnTo>
                      <a:pt x="792" y="42"/>
                    </a:lnTo>
                    <a:lnTo>
                      <a:pt x="792" y="0"/>
                    </a:lnTo>
                    <a:lnTo>
                      <a:pt x="86" y="0"/>
                    </a:lnTo>
                    <a:lnTo>
                      <a:pt x="86" y="42"/>
                    </a:lnTo>
                    <a:lnTo>
                      <a:pt x="42" y="42"/>
                    </a:lnTo>
                    <a:lnTo>
                      <a:pt x="42" y="88"/>
                    </a:lnTo>
                    <a:lnTo>
                      <a:pt x="0" y="88"/>
                    </a:lnTo>
                    <a:lnTo>
                      <a:pt x="0" y="171"/>
                    </a:lnTo>
                    <a:lnTo>
                      <a:pt x="880" y="171"/>
                    </a:lnTo>
                    <a:lnTo>
                      <a:pt x="880" y="88"/>
                    </a:lnTo>
                    <a:lnTo>
                      <a:pt x="836" y="88"/>
                    </a:lnTo>
                    <a:lnTo>
                      <a:pt x="836" y="42"/>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29" name="Freeform 56"/>
              <p:cNvSpPr>
                <a:spLocks/>
              </p:cNvSpPr>
              <p:nvPr/>
            </p:nvSpPr>
            <p:spPr bwMode="auto">
              <a:xfrm>
                <a:off x="9099477" y="3260293"/>
                <a:ext cx="191952" cy="445190"/>
              </a:xfrm>
              <a:custGeom>
                <a:avLst/>
                <a:gdLst>
                  <a:gd name="T0" fmla="*/ 52 w 64"/>
                  <a:gd name="T1" fmla="*/ 149 h 149"/>
                  <a:gd name="T2" fmla="*/ 52 w 64"/>
                  <a:gd name="T3" fmla="*/ 15 h 149"/>
                  <a:gd name="T4" fmla="*/ 58 w 64"/>
                  <a:gd name="T5" fmla="*/ 15 h 149"/>
                  <a:gd name="T6" fmla="*/ 64 w 64"/>
                  <a:gd name="T7" fmla="*/ 9 h 149"/>
                  <a:gd name="T8" fmla="*/ 64 w 64"/>
                  <a:gd name="T9" fmla="*/ 0 h 149"/>
                  <a:gd name="T10" fmla="*/ 52 w 64"/>
                  <a:gd name="T11" fmla="*/ 0 h 149"/>
                  <a:gd name="T12" fmla="*/ 12 w 64"/>
                  <a:gd name="T13" fmla="*/ 0 h 149"/>
                  <a:gd name="T14" fmla="*/ 0 w 64"/>
                  <a:gd name="T15" fmla="*/ 0 h 149"/>
                  <a:gd name="T16" fmla="*/ 0 w 64"/>
                  <a:gd name="T17" fmla="*/ 9 h 149"/>
                  <a:gd name="T18" fmla="*/ 6 w 64"/>
                  <a:gd name="T19" fmla="*/ 15 h 149"/>
                  <a:gd name="T20" fmla="*/ 12 w 64"/>
                  <a:gd name="T21" fmla="*/ 15 h 149"/>
                  <a:gd name="T22" fmla="*/ 12 w 64"/>
                  <a:gd name="T23" fmla="*/ 149 h 149"/>
                  <a:gd name="T24" fmla="*/ 52 w 64"/>
                  <a:gd name="T2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149">
                    <a:moveTo>
                      <a:pt x="52" y="149"/>
                    </a:moveTo>
                    <a:cubicBezTo>
                      <a:pt x="52" y="15"/>
                      <a:pt x="52" y="15"/>
                      <a:pt x="52" y="15"/>
                    </a:cubicBezTo>
                    <a:cubicBezTo>
                      <a:pt x="58" y="15"/>
                      <a:pt x="58" y="15"/>
                      <a:pt x="58" y="15"/>
                    </a:cubicBezTo>
                    <a:cubicBezTo>
                      <a:pt x="61" y="15"/>
                      <a:pt x="64" y="13"/>
                      <a:pt x="64" y="9"/>
                    </a:cubicBezTo>
                    <a:cubicBezTo>
                      <a:pt x="64" y="0"/>
                      <a:pt x="64" y="0"/>
                      <a:pt x="64" y="0"/>
                    </a:cubicBezTo>
                    <a:cubicBezTo>
                      <a:pt x="52" y="0"/>
                      <a:pt x="52" y="0"/>
                      <a:pt x="52" y="0"/>
                    </a:cubicBezTo>
                    <a:cubicBezTo>
                      <a:pt x="12" y="0"/>
                      <a:pt x="12" y="0"/>
                      <a:pt x="12" y="0"/>
                    </a:cubicBezTo>
                    <a:cubicBezTo>
                      <a:pt x="0" y="0"/>
                      <a:pt x="0" y="0"/>
                      <a:pt x="0" y="0"/>
                    </a:cubicBezTo>
                    <a:cubicBezTo>
                      <a:pt x="0" y="9"/>
                      <a:pt x="0" y="9"/>
                      <a:pt x="0" y="9"/>
                    </a:cubicBezTo>
                    <a:cubicBezTo>
                      <a:pt x="0" y="13"/>
                      <a:pt x="3" y="15"/>
                      <a:pt x="6" y="15"/>
                    </a:cubicBezTo>
                    <a:cubicBezTo>
                      <a:pt x="12" y="15"/>
                      <a:pt x="12" y="15"/>
                      <a:pt x="12" y="15"/>
                    </a:cubicBezTo>
                    <a:cubicBezTo>
                      <a:pt x="12" y="149"/>
                      <a:pt x="12" y="149"/>
                      <a:pt x="12" y="149"/>
                    </a:cubicBezTo>
                    <a:lnTo>
                      <a:pt x="52" y="149"/>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0" name="Freeform 57"/>
              <p:cNvSpPr>
                <a:spLocks/>
              </p:cNvSpPr>
              <p:nvPr/>
            </p:nvSpPr>
            <p:spPr bwMode="auto">
              <a:xfrm>
                <a:off x="9410532" y="3260293"/>
                <a:ext cx="188483" cy="445190"/>
              </a:xfrm>
              <a:custGeom>
                <a:avLst/>
                <a:gdLst>
                  <a:gd name="T0" fmla="*/ 52 w 63"/>
                  <a:gd name="T1" fmla="*/ 149 h 149"/>
                  <a:gd name="T2" fmla="*/ 52 w 63"/>
                  <a:gd name="T3" fmla="*/ 15 h 149"/>
                  <a:gd name="T4" fmla="*/ 58 w 63"/>
                  <a:gd name="T5" fmla="*/ 15 h 149"/>
                  <a:gd name="T6" fmla="*/ 63 w 63"/>
                  <a:gd name="T7" fmla="*/ 9 h 149"/>
                  <a:gd name="T8" fmla="*/ 63 w 63"/>
                  <a:gd name="T9" fmla="*/ 0 h 149"/>
                  <a:gd name="T10" fmla="*/ 52 w 63"/>
                  <a:gd name="T11" fmla="*/ 0 h 149"/>
                  <a:gd name="T12" fmla="*/ 12 w 63"/>
                  <a:gd name="T13" fmla="*/ 0 h 149"/>
                  <a:gd name="T14" fmla="*/ 0 w 63"/>
                  <a:gd name="T15" fmla="*/ 0 h 149"/>
                  <a:gd name="T16" fmla="*/ 0 w 63"/>
                  <a:gd name="T17" fmla="*/ 9 h 149"/>
                  <a:gd name="T18" fmla="*/ 6 w 63"/>
                  <a:gd name="T19" fmla="*/ 15 h 149"/>
                  <a:gd name="T20" fmla="*/ 12 w 63"/>
                  <a:gd name="T21" fmla="*/ 15 h 149"/>
                  <a:gd name="T22" fmla="*/ 12 w 63"/>
                  <a:gd name="T23" fmla="*/ 149 h 149"/>
                  <a:gd name="T24" fmla="*/ 52 w 63"/>
                  <a:gd name="T2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49">
                    <a:moveTo>
                      <a:pt x="52" y="149"/>
                    </a:moveTo>
                    <a:cubicBezTo>
                      <a:pt x="52" y="15"/>
                      <a:pt x="52" y="15"/>
                      <a:pt x="52" y="15"/>
                    </a:cubicBezTo>
                    <a:cubicBezTo>
                      <a:pt x="58" y="15"/>
                      <a:pt x="58" y="15"/>
                      <a:pt x="58" y="15"/>
                    </a:cubicBezTo>
                    <a:cubicBezTo>
                      <a:pt x="61" y="15"/>
                      <a:pt x="63" y="13"/>
                      <a:pt x="63" y="9"/>
                    </a:cubicBezTo>
                    <a:cubicBezTo>
                      <a:pt x="63" y="0"/>
                      <a:pt x="63" y="0"/>
                      <a:pt x="63" y="0"/>
                    </a:cubicBezTo>
                    <a:cubicBezTo>
                      <a:pt x="52" y="0"/>
                      <a:pt x="52" y="0"/>
                      <a:pt x="52" y="0"/>
                    </a:cubicBezTo>
                    <a:cubicBezTo>
                      <a:pt x="12" y="0"/>
                      <a:pt x="12" y="0"/>
                      <a:pt x="12" y="0"/>
                    </a:cubicBezTo>
                    <a:cubicBezTo>
                      <a:pt x="0" y="0"/>
                      <a:pt x="0" y="0"/>
                      <a:pt x="0" y="0"/>
                    </a:cubicBezTo>
                    <a:cubicBezTo>
                      <a:pt x="0" y="9"/>
                      <a:pt x="0" y="9"/>
                      <a:pt x="0" y="9"/>
                    </a:cubicBezTo>
                    <a:cubicBezTo>
                      <a:pt x="0" y="13"/>
                      <a:pt x="3" y="15"/>
                      <a:pt x="6" y="15"/>
                    </a:cubicBezTo>
                    <a:cubicBezTo>
                      <a:pt x="12" y="15"/>
                      <a:pt x="12" y="15"/>
                      <a:pt x="12" y="15"/>
                    </a:cubicBezTo>
                    <a:cubicBezTo>
                      <a:pt x="12" y="149"/>
                      <a:pt x="12" y="149"/>
                      <a:pt x="12" y="149"/>
                    </a:cubicBezTo>
                    <a:lnTo>
                      <a:pt x="52" y="149"/>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1" name="Freeform 58"/>
              <p:cNvSpPr>
                <a:spLocks/>
              </p:cNvSpPr>
              <p:nvPr/>
            </p:nvSpPr>
            <p:spPr bwMode="auto">
              <a:xfrm>
                <a:off x="9722744" y="3260293"/>
                <a:ext cx="188483" cy="445190"/>
              </a:xfrm>
              <a:custGeom>
                <a:avLst/>
                <a:gdLst>
                  <a:gd name="T0" fmla="*/ 52 w 63"/>
                  <a:gd name="T1" fmla="*/ 149 h 149"/>
                  <a:gd name="T2" fmla="*/ 52 w 63"/>
                  <a:gd name="T3" fmla="*/ 15 h 149"/>
                  <a:gd name="T4" fmla="*/ 57 w 63"/>
                  <a:gd name="T5" fmla="*/ 15 h 149"/>
                  <a:gd name="T6" fmla="*/ 63 w 63"/>
                  <a:gd name="T7" fmla="*/ 9 h 149"/>
                  <a:gd name="T8" fmla="*/ 63 w 63"/>
                  <a:gd name="T9" fmla="*/ 0 h 149"/>
                  <a:gd name="T10" fmla="*/ 52 w 63"/>
                  <a:gd name="T11" fmla="*/ 0 h 149"/>
                  <a:gd name="T12" fmla="*/ 12 w 63"/>
                  <a:gd name="T13" fmla="*/ 0 h 149"/>
                  <a:gd name="T14" fmla="*/ 0 w 63"/>
                  <a:gd name="T15" fmla="*/ 0 h 149"/>
                  <a:gd name="T16" fmla="*/ 0 w 63"/>
                  <a:gd name="T17" fmla="*/ 9 h 149"/>
                  <a:gd name="T18" fmla="*/ 6 w 63"/>
                  <a:gd name="T19" fmla="*/ 15 h 149"/>
                  <a:gd name="T20" fmla="*/ 12 w 63"/>
                  <a:gd name="T21" fmla="*/ 15 h 149"/>
                  <a:gd name="T22" fmla="*/ 12 w 63"/>
                  <a:gd name="T23" fmla="*/ 149 h 149"/>
                  <a:gd name="T24" fmla="*/ 52 w 63"/>
                  <a:gd name="T2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49">
                    <a:moveTo>
                      <a:pt x="52" y="149"/>
                    </a:moveTo>
                    <a:cubicBezTo>
                      <a:pt x="52" y="15"/>
                      <a:pt x="52" y="15"/>
                      <a:pt x="52" y="15"/>
                    </a:cubicBezTo>
                    <a:cubicBezTo>
                      <a:pt x="57" y="15"/>
                      <a:pt x="57" y="15"/>
                      <a:pt x="57" y="15"/>
                    </a:cubicBezTo>
                    <a:cubicBezTo>
                      <a:pt x="61" y="15"/>
                      <a:pt x="63" y="13"/>
                      <a:pt x="63" y="9"/>
                    </a:cubicBezTo>
                    <a:cubicBezTo>
                      <a:pt x="63" y="0"/>
                      <a:pt x="63" y="0"/>
                      <a:pt x="63" y="0"/>
                    </a:cubicBezTo>
                    <a:cubicBezTo>
                      <a:pt x="52" y="0"/>
                      <a:pt x="52" y="0"/>
                      <a:pt x="52" y="0"/>
                    </a:cubicBezTo>
                    <a:cubicBezTo>
                      <a:pt x="12" y="0"/>
                      <a:pt x="12" y="0"/>
                      <a:pt x="12" y="0"/>
                    </a:cubicBezTo>
                    <a:cubicBezTo>
                      <a:pt x="0" y="0"/>
                      <a:pt x="0" y="0"/>
                      <a:pt x="0" y="0"/>
                    </a:cubicBezTo>
                    <a:cubicBezTo>
                      <a:pt x="0" y="9"/>
                      <a:pt x="0" y="9"/>
                      <a:pt x="0" y="9"/>
                    </a:cubicBezTo>
                    <a:cubicBezTo>
                      <a:pt x="0" y="13"/>
                      <a:pt x="3" y="15"/>
                      <a:pt x="6" y="15"/>
                    </a:cubicBezTo>
                    <a:cubicBezTo>
                      <a:pt x="12" y="15"/>
                      <a:pt x="12" y="15"/>
                      <a:pt x="12" y="15"/>
                    </a:cubicBezTo>
                    <a:cubicBezTo>
                      <a:pt x="12" y="149"/>
                      <a:pt x="12" y="149"/>
                      <a:pt x="12" y="149"/>
                    </a:cubicBezTo>
                    <a:lnTo>
                      <a:pt x="52" y="149"/>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2" name="Freeform 59"/>
              <p:cNvSpPr>
                <a:spLocks/>
              </p:cNvSpPr>
              <p:nvPr/>
            </p:nvSpPr>
            <p:spPr bwMode="auto">
              <a:xfrm>
                <a:off x="9509977" y="3059090"/>
                <a:ext cx="50879" cy="84413"/>
              </a:xfrm>
              <a:custGeom>
                <a:avLst/>
                <a:gdLst>
                  <a:gd name="T0" fmla="*/ 0 w 17"/>
                  <a:gd name="T1" fmla="*/ 0 h 28"/>
                  <a:gd name="T2" fmla="*/ 0 w 17"/>
                  <a:gd name="T3" fmla="*/ 28 h 28"/>
                  <a:gd name="T4" fmla="*/ 17 w 17"/>
                  <a:gd name="T5" fmla="*/ 14 h 28"/>
                  <a:gd name="T6" fmla="*/ 0 w 17"/>
                  <a:gd name="T7" fmla="*/ 0 h 28"/>
                </a:gdLst>
                <a:ahLst/>
                <a:cxnLst>
                  <a:cxn ang="0">
                    <a:pos x="T0" y="T1"/>
                  </a:cxn>
                  <a:cxn ang="0">
                    <a:pos x="T2" y="T3"/>
                  </a:cxn>
                  <a:cxn ang="0">
                    <a:pos x="T4" y="T5"/>
                  </a:cxn>
                  <a:cxn ang="0">
                    <a:pos x="T6" y="T7"/>
                  </a:cxn>
                </a:cxnLst>
                <a:rect l="0" t="0" r="r" b="b"/>
                <a:pathLst>
                  <a:path w="17" h="28">
                    <a:moveTo>
                      <a:pt x="0" y="0"/>
                    </a:moveTo>
                    <a:cubicBezTo>
                      <a:pt x="0" y="28"/>
                      <a:pt x="0" y="28"/>
                      <a:pt x="0" y="28"/>
                    </a:cubicBezTo>
                    <a:cubicBezTo>
                      <a:pt x="9" y="28"/>
                      <a:pt x="17" y="24"/>
                      <a:pt x="17" y="14"/>
                    </a:cubicBezTo>
                    <a:cubicBezTo>
                      <a:pt x="17" y="5"/>
                      <a:pt x="8" y="2"/>
                      <a:pt x="0" y="0"/>
                    </a:cubicBez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3" name="Freeform 60"/>
              <p:cNvSpPr>
                <a:spLocks/>
              </p:cNvSpPr>
              <p:nvPr/>
            </p:nvSpPr>
            <p:spPr bwMode="auto">
              <a:xfrm>
                <a:off x="9455629" y="2957333"/>
                <a:ext cx="45097" cy="80944"/>
              </a:xfrm>
              <a:custGeom>
                <a:avLst/>
                <a:gdLst>
                  <a:gd name="T0" fmla="*/ 0 w 15"/>
                  <a:gd name="T1" fmla="*/ 15 h 27"/>
                  <a:gd name="T2" fmla="*/ 15 w 15"/>
                  <a:gd name="T3" fmla="*/ 27 h 27"/>
                  <a:gd name="T4" fmla="*/ 15 w 15"/>
                  <a:gd name="T5" fmla="*/ 0 h 27"/>
                  <a:gd name="T6" fmla="*/ 0 w 15"/>
                  <a:gd name="T7" fmla="*/ 15 h 27"/>
                </a:gdLst>
                <a:ahLst/>
                <a:cxnLst>
                  <a:cxn ang="0">
                    <a:pos x="T0" y="T1"/>
                  </a:cxn>
                  <a:cxn ang="0">
                    <a:pos x="T2" y="T3"/>
                  </a:cxn>
                  <a:cxn ang="0">
                    <a:pos x="T4" y="T5"/>
                  </a:cxn>
                  <a:cxn ang="0">
                    <a:pos x="T6" y="T7"/>
                  </a:cxn>
                </a:cxnLst>
                <a:rect l="0" t="0" r="r" b="b"/>
                <a:pathLst>
                  <a:path w="15" h="27">
                    <a:moveTo>
                      <a:pt x="0" y="15"/>
                    </a:moveTo>
                    <a:cubicBezTo>
                      <a:pt x="0" y="24"/>
                      <a:pt x="7" y="26"/>
                      <a:pt x="15" y="27"/>
                    </a:cubicBezTo>
                    <a:cubicBezTo>
                      <a:pt x="15" y="0"/>
                      <a:pt x="15" y="0"/>
                      <a:pt x="15" y="0"/>
                    </a:cubicBezTo>
                    <a:cubicBezTo>
                      <a:pt x="7" y="0"/>
                      <a:pt x="0" y="5"/>
                      <a:pt x="0" y="15"/>
                    </a:cubicBez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34" name="Freeform 61"/>
              <p:cNvSpPr>
                <a:spLocks noEditPoints="1"/>
              </p:cNvSpPr>
              <p:nvPr/>
            </p:nvSpPr>
            <p:spPr bwMode="auto">
              <a:xfrm>
                <a:off x="8986156" y="2859044"/>
                <a:ext cx="1038392" cy="371185"/>
              </a:xfrm>
              <a:custGeom>
                <a:avLst/>
                <a:gdLst>
                  <a:gd name="T0" fmla="*/ 174 w 347"/>
                  <a:gd name="T1" fmla="*/ 0 h 124"/>
                  <a:gd name="T2" fmla="*/ 0 w 347"/>
                  <a:gd name="T3" fmla="*/ 124 h 124"/>
                  <a:gd name="T4" fmla="*/ 347 w 347"/>
                  <a:gd name="T5" fmla="*/ 124 h 124"/>
                  <a:gd name="T6" fmla="*/ 174 w 347"/>
                  <a:gd name="T7" fmla="*/ 0 h 124"/>
                  <a:gd name="T8" fmla="*/ 175 w 347"/>
                  <a:gd name="T9" fmla="*/ 100 h 124"/>
                  <a:gd name="T10" fmla="*/ 175 w 347"/>
                  <a:gd name="T11" fmla="*/ 109 h 124"/>
                  <a:gd name="T12" fmla="*/ 172 w 347"/>
                  <a:gd name="T13" fmla="*/ 109 h 124"/>
                  <a:gd name="T14" fmla="*/ 172 w 347"/>
                  <a:gd name="T15" fmla="*/ 100 h 124"/>
                  <a:gd name="T16" fmla="*/ 150 w 347"/>
                  <a:gd name="T17" fmla="*/ 77 h 124"/>
                  <a:gd name="T18" fmla="*/ 156 w 347"/>
                  <a:gd name="T19" fmla="*/ 77 h 124"/>
                  <a:gd name="T20" fmla="*/ 172 w 347"/>
                  <a:gd name="T21" fmla="*/ 95 h 124"/>
                  <a:gd name="T22" fmla="*/ 172 w 347"/>
                  <a:gd name="T23" fmla="*/ 66 h 124"/>
                  <a:gd name="T24" fmla="*/ 151 w 347"/>
                  <a:gd name="T25" fmla="*/ 47 h 124"/>
                  <a:gd name="T26" fmla="*/ 172 w 347"/>
                  <a:gd name="T27" fmla="*/ 28 h 124"/>
                  <a:gd name="T28" fmla="*/ 172 w 347"/>
                  <a:gd name="T29" fmla="*/ 21 h 124"/>
                  <a:gd name="T30" fmla="*/ 175 w 347"/>
                  <a:gd name="T31" fmla="*/ 21 h 124"/>
                  <a:gd name="T32" fmla="*/ 175 w 347"/>
                  <a:gd name="T33" fmla="*/ 28 h 124"/>
                  <a:gd name="T34" fmla="*/ 196 w 347"/>
                  <a:gd name="T35" fmla="*/ 49 h 124"/>
                  <a:gd name="T36" fmla="*/ 190 w 347"/>
                  <a:gd name="T37" fmla="*/ 49 h 124"/>
                  <a:gd name="T38" fmla="*/ 175 w 347"/>
                  <a:gd name="T39" fmla="*/ 33 h 124"/>
                  <a:gd name="T40" fmla="*/ 175 w 347"/>
                  <a:gd name="T41" fmla="*/ 61 h 124"/>
                  <a:gd name="T42" fmla="*/ 198 w 347"/>
                  <a:gd name="T43" fmla="*/ 81 h 124"/>
                  <a:gd name="T44" fmla="*/ 175 w 347"/>
                  <a:gd name="T45" fmla="*/ 10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7" h="124">
                    <a:moveTo>
                      <a:pt x="174" y="0"/>
                    </a:moveTo>
                    <a:cubicBezTo>
                      <a:pt x="0" y="124"/>
                      <a:pt x="0" y="124"/>
                      <a:pt x="0" y="124"/>
                    </a:cubicBezTo>
                    <a:cubicBezTo>
                      <a:pt x="347" y="124"/>
                      <a:pt x="347" y="124"/>
                      <a:pt x="347" y="124"/>
                    </a:cubicBezTo>
                    <a:lnTo>
                      <a:pt x="174" y="0"/>
                    </a:lnTo>
                    <a:close/>
                    <a:moveTo>
                      <a:pt x="175" y="100"/>
                    </a:moveTo>
                    <a:cubicBezTo>
                      <a:pt x="175" y="109"/>
                      <a:pt x="175" y="109"/>
                      <a:pt x="175" y="109"/>
                    </a:cubicBezTo>
                    <a:cubicBezTo>
                      <a:pt x="172" y="109"/>
                      <a:pt x="172" y="109"/>
                      <a:pt x="172" y="109"/>
                    </a:cubicBezTo>
                    <a:cubicBezTo>
                      <a:pt x="172" y="100"/>
                      <a:pt x="172" y="100"/>
                      <a:pt x="172" y="100"/>
                    </a:cubicBezTo>
                    <a:cubicBezTo>
                      <a:pt x="157" y="99"/>
                      <a:pt x="150" y="91"/>
                      <a:pt x="150" y="77"/>
                    </a:cubicBezTo>
                    <a:cubicBezTo>
                      <a:pt x="156" y="77"/>
                      <a:pt x="156" y="77"/>
                      <a:pt x="156" y="77"/>
                    </a:cubicBezTo>
                    <a:cubicBezTo>
                      <a:pt x="156" y="88"/>
                      <a:pt x="162" y="94"/>
                      <a:pt x="172" y="95"/>
                    </a:cubicBezTo>
                    <a:cubicBezTo>
                      <a:pt x="172" y="66"/>
                      <a:pt x="172" y="66"/>
                      <a:pt x="172" y="66"/>
                    </a:cubicBezTo>
                    <a:cubicBezTo>
                      <a:pt x="161" y="64"/>
                      <a:pt x="151" y="61"/>
                      <a:pt x="151" y="47"/>
                    </a:cubicBezTo>
                    <a:cubicBezTo>
                      <a:pt x="151" y="35"/>
                      <a:pt x="160" y="28"/>
                      <a:pt x="172" y="28"/>
                    </a:cubicBezTo>
                    <a:cubicBezTo>
                      <a:pt x="172" y="21"/>
                      <a:pt x="172" y="21"/>
                      <a:pt x="172" y="21"/>
                    </a:cubicBezTo>
                    <a:cubicBezTo>
                      <a:pt x="175" y="21"/>
                      <a:pt x="175" y="21"/>
                      <a:pt x="175" y="21"/>
                    </a:cubicBezTo>
                    <a:cubicBezTo>
                      <a:pt x="175" y="28"/>
                      <a:pt x="175" y="28"/>
                      <a:pt x="175" y="28"/>
                    </a:cubicBezTo>
                    <a:cubicBezTo>
                      <a:pt x="187" y="28"/>
                      <a:pt x="196" y="37"/>
                      <a:pt x="196" y="49"/>
                    </a:cubicBezTo>
                    <a:cubicBezTo>
                      <a:pt x="190" y="49"/>
                      <a:pt x="190" y="49"/>
                      <a:pt x="190" y="49"/>
                    </a:cubicBezTo>
                    <a:cubicBezTo>
                      <a:pt x="190" y="40"/>
                      <a:pt x="184" y="33"/>
                      <a:pt x="175" y="33"/>
                    </a:cubicBezTo>
                    <a:cubicBezTo>
                      <a:pt x="175" y="61"/>
                      <a:pt x="175" y="61"/>
                      <a:pt x="175" y="61"/>
                    </a:cubicBezTo>
                    <a:cubicBezTo>
                      <a:pt x="187" y="64"/>
                      <a:pt x="198" y="67"/>
                      <a:pt x="198" y="81"/>
                    </a:cubicBezTo>
                    <a:cubicBezTo>
                      <a:pt x="198" y="94"/>
                      <a:pt x="187" y="100"/>
                      <a:pt x="175" y="100"/>
                    </a:cubicBez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49">
                  <a:defRPr/>
                </a:pPr>
                <a:endParaRPr lang="en-US" kern="0" dirty="0">
                  <a:solidFill>
                    <a:sysClr val="windowText" lastClr="000000"/>
                  </a:solidFill>
                </a:endParaRPr>
              </a:p>
            </p:txBody>
          </p:sp>
        </p:grpSp>
        <p:sp>
          <p:nvSpPr>
            <p:cNvPr id="118" name="Freeform 5"/>
            <p:cNvSpPr>
              <a:spLocks/>
            </p:cNvSpPr>
            <p:nvPr/>
          </p:nvSpPr>
          <p:spPr bwMode="auto">
            <a:xfrm>
              <a:off x="6420435" y="5043717"/>
              <a:ext cx="698468" cy="558858"/>
            </a:xfrm>
            <a:custGeom>
              <a:avLst/>
              <a:gdLst>
                <a:gd name="T0" fmla="*/ 1447 w 2033"/>
                <a:gd name="T1" fmla="*/ 38 h 1399"/>
                <a:gd name="T2" fmla="*/ 1524 w 2033"/>
                <a:gd name="T3" fmla="*/ 22 h 1399"/>
                <a:gd name="T4" fmla="*/ 1614 w 2033"/>
                <a:gd name="T5" fmla="*/ 90 h 1399"/>
                <a:gd name="T6" fmla="*/ 1622 w 2033"/>
                <a:gd name="T7" fmla="*/ 134 h 1399"/>
                <a:gd name="T8" fmla="*/ 1592 w 2033"/>
                <a:gd name="T9" fmla="*/ 283 h 1399"/>
                <a:gd name="T10" fmla="*/ 1592 w 2033"/>
                <a:gd name="T11" fmla="*/ 493 h 1399"/>
                <a:gd name="T12" fmla="*/ 1699 w 2033"/>
                <a:gd name="T13" fmla="*/ 493 h 1399"/>
                <a:gd name="T14" fmla="*/ 1906 w 2033"/>
                <a:gd name="T15" fmla="*/ 283 h 1399"/>
                <a:gd name="T16" fmla="*/ 1967 w 2033"/>
                <a:gd name="T17" fmla="*/ 272 h 1399"/>
                <a:gd name="T18" fmla="*/ 2002 w 2033"/>
                <a:gd name="T19" fmla="*/ 292 h 1399"/>
                <a:gd name="T20" fmla="*/ 2020 w 2033"/>
                <a:gd name="T21" fmla="*/ 336 h 1399"/>
                <a:gd name="T22" fmla="*/ 1857 w 2033"/>
                <a:gd name="T23" fmla="*/ 584 h 1399"/>
                <a:gd name="T24" fmla="*/ 1878 w 2033"/>
                <a:gd name="T25" fmla="*/ 593 h 1399"/>
                <a:gd name="T26" fmla="*/ 1922 w 2033"/>
                <a:gd name="T27" fmla="*/ 680 h 1399"/>
                <a:gd name="T28" fmla="*/ 2007 w 2033"/>
                <a:gd name="T29" fmla="*/ 688 h 1399"/>
                <a:gd name="T30" fmla="*/ 2007 w 2033"/>
                <a:gd name="T31" fmla="*/ 711 h 1399"/>
                <a:gd name="T32" fmla="*/ 1922 w 2033"/>
                <a:gd name="T33" fmla="*/ 720 h 1399"/>
                <a:gd name="T34" fmla="*/ 1878 w 2033"/>
                <a:gd name="T35" fmla="*/ 807 h 1399"/>
                <a:gd name="T36" fmla="*/ 1857 w 2033"/>
                <a:gd name="T37" fmla="*/ 816 h 1399"/>
                <a:gd name="T38" fmla="*/ 2020 w 2033"/>
                <a:gd name="T39" fmla="*/ 1063 h 1399"/>
                <a:gd name="T40" fmla="*/ 2002 w 2033"/>
                <a:gd name="T41" fmla="*/ 1107 h 1399"/>
                <a:gd name="T42" fmla="*/ 1967 w 2033"/>
                <a:gd name="T43" fmla="*/ 1127 h 1399"/>
                <a:gd name="T44" fmla="*/ 1906 w 2033"/>
                <a:gd name="T45" fmla="*/ 1116 h 1399"/>
                <a:gd name="T46" fmla="*/ 1699 w 2033"/>
                <a:gd name="T47" fmla="*/ 906 h 1399"/>
                <a:gd name="T48" fmla="*/ 1592 w 2033"/>
                <a:gd name="T49" fmla="*/ 906 h 1399"/>
                <a:gd name="T50" fmla="*/ 1592 w 2033"/>
                <a:gd name="T51" fmla="*/ 1116 h 1399"/>
                <a:gd name="T52" fmla="*/ 1622 w 2033"/>
                <a:gd name="T53" fmla="*/ 1265 h 1399"/>
                <a:gd name="T54" fmla="*/ 1614 w 2033"/>
                <a:gd name="T55" fmla="*/ 1309 h 1399"/>
                <a:gd name="T56" fmla="*/ 1524 w 2033"/>
                <a:gd name="T57" fmla="*/ 1377 h 1399"/>
                <a:gd name="T58" fmla="*/ 1447 w 2033"/>
                <a:gd name="T59" fmla="*/ 1362 h 1399"/>
                <a:gd name="T60" fmla="*/ 991 w 2033"/>
                <a:gd name="T61" fmla="*/ 899 h 1399"/>
                <a:gd name="T62" fmla="*/ 835 w 2033"/>
                <a:gd name="T63" fmla="*/ 890 h 1399"/>
                <a:gd name="T64" fmla="*/ 835 w 2033"/>
                <a:gd name="T65" fmla="*/ 871 h 1399"/>
                <a:gd name="T66" fmla="*/ 574 w 2033"/>
                <a:gd name="T67" fmla="*/ 844 h 1399"/>
                <a:gd name="T68" fmla="*/ 574 w 2033"/>
                <a:gd name="T69" fmla="*/ 761 h 1399"/>
                <a:gd name="T70" fmla="*/ 259 w 2033"/>
                <a:gd name="T71" fmla="*/ 761 h 1399"/>
                <a:gd name="T72" fmla="*/ 1 w 2033"/>
                <a:gd name="T73" fmla="*/ 700 h 1399"/>
                <a:gd name="T74" fmla="*/ 0 w 2033"/>
                <a:gd name="T75" fmla="*/ 700 h 1399"/>
                <a:gd name="T76" fmla="*/ 1 w 2033"/>
                <a:gd name="T77" fmla="*/ 699 h 1399"/>
                <a:gd name="T78" fmla="*/ 259 w 2033"/>
                <a:gd name="T79" fmla="*/ 639 h 1399"/>
                <a:gd name="T80" fmla="*/ 574 w 2033"/>
                <a:gd name="T81" fmla="*/ 639 h 1399"/>
                <a:gd name="T82" fmla="*/ 574 w 2033"/>
                <a:gd name="T83" fmla="*/ 555 h 1399"/>
                <a:gd name="T84" fmla="*/ 835 w 2033"/>
                <a:gd name="T85" fmla="*/ 528 h 1399"/>
                <a:gd name="T86" fmla="*/ 835 w 2033"/>
                <a:gd name="T87" fmla="*/ 509 h 1399"/>
                <a:gd name="T88" fmla="*/ 991 w 2033"/>
                <a:gd name="T89" fmla="*/ 500 h 1399"/>
                <a:gd name="T90" fmla="*/ 1447 w 2033"/>
                <a:gd name="T91" fmla="*/ 38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3" h="1399">
                  <a:moveTo>
                    <a:pt x="1447" y="38"/>
                  </a:moveTo>
                  <a:cubicBezTo>
                    <a:pt x="1480" y="0"/>
                    <a:pt x="1524" y="22"/>
                    <a:pt x="1524" y="22"/>
                  </a:cubicBezTo>
                  <a:cubicBezTo>
                    <a:pt x="1614" y="90"/>
                    <a:pt x="1614" y="90"/>
                    <a:pt x="1614" y="90"/>
                  </a:cubicBezTo>
                  <a:cubicBezTo>
                    <a:pt x="1633" y="102"/>
                    <a:pt x="1622" y="134"/>
                    <a:pt x="1622" y="134"/>
                  </a:cubicBezTo>
                  <a:cubicBezTo>
                    <a:pt x="1592" y="283"/>
                    <a:pt x="1592" y="283"/>
                    <a:pt x="1592" y="283"/>
                  </a:cubicBezTo>
                  <a:cubicBezTo>
                    <a:pt x="1592" y="493"/>
                    <a:pt x="1592" y="493"/>
                    <a:pt x="1592" y="493"/>
                  </a:cubicBezTo>
                  <a:cubicBezTo>
                    <a:pt x="1699" y="493"/>
                    <a:pt x="1699" y="493"/>
                    <a:pt x="1699" y="493"/>
                  </a:cubicBezTo>
                  <a:cubicBezTo>
                    <a:pt x="1906" y="283"/>
                    <a:pt x="1906" y="283"/>
                    <a:pt x="1906" y="283"/>
                  </a:cubicBezTo>
                  <a:cubicBezTo>
                    <a:pt x="1906" y="283"/>
                    <a:pt x="1931" y="255"/>
                    <a:pt x="1967" y="272"/>
                  </a:cubicBezTo>
                  <a:cubicBezTo>
                    <a:pt x="1987" y="284"/>
                    <a:pt x="2002" y="292"/>
                    <a:pt x="2002" y="292"/>
                  </a:cubicBezTo>
                  <a:cubicBezTo>
                    <a:pt x="2033" y="306"/>
                    <a:pt x="2020" y="336"/>
                    <a:pt x="2020" y="336"/>
                  </a:cubicBezTo>
                  <a:cubicBezTo>
                    <a:pt x="1857" y="584"/>
                    <a:pt x="1857" y="584"/>
                    <a:pt x="1857" y="584"/>
                  </a:cubicBezTo>
                  <a:cubicBezTo>
                    <a:pt x="1878" y="593"/>
                    <a:pt x="1878" y="593"/>
                    <a:pt x="1878" y="593"/>
                  </a:cubicBezTo>
                  <a:cubicBezTo>
                    <a:pt x="1922" y="680"/>
                    <a:pt x="1922" y="680"/>
                    <a:pt x="1922" y="680"/>
                  </a:cubicBezTo>
                  <a:cubicBezTo>
                    <a:pt x="2007" y="688"/>
                    <a:pt x="2007" y="688"/>
                    <a:pt x="2007" y="688"/>
                  </a:cubicBezTo>
                  <a:cubicBezTo>
                    <a:pt x="2007" y="711"/>
                    <a:pt x="2007" y="711"/>
                    <a:pt x="2007" y="711"/>
                  </a:cubicBezTo>
                  <a:cubicBezTo>
                    <a:pt x="1922" y="720"/>
                    <a:pt x="1922" y="720"/>
                    <a:pt x="1922" y="720"/>
                  </a:cubicBezTo>
                  <a:cubicBezTo>
                    <a:pt x="1878" y="807"/>
                    <a:pt x="1878" y="807"/>
                    <a:pt x="1878" y="807"/>
                  </a:cubicBezTo>
                  <a:cubicBezTo>
                    <a:pt x="1857" y="816"/>
                    <a:pt x="1857" y="816"/>
                    <a:pt x="1857" y="816"/>
                  </a:cubicBezTo>
                  <a:cubicBezTo>
                    <a:pt x="2020" y="1063"/>
                    <a:pt x="2020" y="1063"/>
                    <a:pt x="2020" y="1063"/>
                  </a:cubicBezTo>
                  <a:cubicBezTo>
                    <a:pt x="2020" y="1063"/>
                    <a:pt x="2033" y="1093"/>
                    <a:pt x="2002" y="1107"/>
                  </a:cubicBezTo>
                  <a:cubicBezTo>
                    <a:pt x="2002" y="1107"/>
                    <a:pt x="1987" y="1115"/>
                    <a:pt x="1967" y="1127"/>
                  </a:cubicBezTo>
                  <a:cubicBezTo>
                    <a:pt x="1931" y="1144"/>
                    <a:pt x="1906" y="1116"/>
                    <a:pt x="1906" y="1116"/>
                  </a:cubicBezTo>
                  <a:cubicBezTo>
                    <a:pt x="1699" y="906"/>
                    <a:pt x="1699" y="906"/>
                    <a:pt x="1699" y="906"/>
                  </a:cubicBezTo>
                  <a:cubicBezTo>
                    <a:pt x="1592" y="906"/>
                    <a:pt x="1592" y="906"/>
                    <a:pt x="1592" y="906"/>
                  </a:cubicBezTo>
                  <a:cubicBezTo>
                    <a:pt x="1592" y="1116"/>
                    <a:pt x="1592" y="1116"/>
                    <a:pt x="1592" y="1116"/>
                  </a:cubicBezTo>
                  <a:cubicBezTo>
                    <a:pt x="1622" y="1265"/>
                    <a:pt x="1622" y="1265"/>
                    <a:pt x="1622" y="1265"/>
                  </a:cubicBezTo>
                  <a:cubicBezTo>
                    <a:pt x="1622" y="1265"/>
                    <a:pt x="1633" y="1297"/>
                    <a:pt x="1614" y="1309"/>
                  </a:cubicBezTo>
                  <a:cubicBezTo>
                    <a:pt x="1524" y="1377"/>
                    <a:pt x="1524" y="1377"/>
                    <a:pt x="1524" y="1377"/>
                  </a:cubicBezTo>
                  <a:cubicBezTo>
                    <a:pt x="1524" y="1377"/>
                    <a:pt x="1480" y="1399"/>
                    <a:pt x="1447" y="1362"/>
                  </a:cubicBezTo>
                  <a:cubicBezTo>
                    <a:pt x="991" y="899"/>
                    <a:pt x="991" y="899"/>
                    <a:pt x="991" y="899"/>
                  </a:cubicBezTo>
                  <a:cubicBezTo>
                    <a:pt x="835" y="890"/>
                    <a:pt x="835" y="890"/>
                    <a:pt x="835" y="890"/>
                  </a:cubicBezTo>
                  <a:cubicBezTo>
                    <a:pt x="835" y="871"/>
                    <a:pt x="835" y="871"/>
                    <a:pt x="835" y="871"/>
                  </a:cubicBezTo>
                  <a:cubicBezTo>
                    <a:pt x="574" y="844"/>
                    <a:pt x="574" y="844"/>
                    <a:pt x="574" y="844"/>
                  </a:cubicBezTo>
                  <a:cubicBezTo>
                    <a:pt x="574" y="761"/>
                    <a:pt x="574" y="761"/>
                    <a:pt x="574" y="761"/>
                  </a:cubicBezTo>
                  <a:cubicBezTo>
                    <a:pt x="259" y="761"/>
                    <a:pt x="259" y="761"/>
                    <a:pt x="259" y="761"/>
                  </a:cubicBezTo>
                  <a:cubicBezTo>
                    <a:pt x="259" y="761"/>
                    <a:pt x="100" y="746"/>
                    <a:pt x="1" y="700"/>
                  </a:cubicBezTo>
                  <a:cubicBezTo>
                    <a:pt x="0" y="700"/>
                    <a:pt x="0" y="700"/>
                    <a:pt x="0" y="700"/>
                  </a:cubicBezTo>
                  <a:cubicBezTo>
                    <a:pt x="1" y="699"/>
                    <a:pt x="1" y="699"/>
                    <a:pt x="1" y="699"/>
                  </a:cubicBezTo>
                  <a:cubicBezTo>
                    <a:pt x="100" y="653"/>
                    <a:pt x="259" y="639"/>
                    <a:pt x="259" y="639"/>
                  </a:cubicBezTo>
                  <a:cubicBezTo>
                    <a:pt x="574" y="639"/>
                    <a:pt x="574" y="639"/>
                    <a:pt x="574" y="639"/>
                  </a:cubicBezTo>
                  <a:cubicBezTo>
                    <a:pt x="574" y="555"/>
                    <a:pt x="574" y="555"/>
                    <a:pt x="574" y="555"/>
                  </a:cubicBezTo>
                  <a:cubicBezTo>
                    <a:pt x="835" y="528"/>
                    <a:pt x="835" y="528"/>
                    <a:pt x="835" y="528"/>
                  </a:cubicBezTo>
                  <a:cubicBezTo>
                    <a:pt x="835" y="509"/>
                    <a:pt x="835" y="509"/>
                    <a:pt x="835" y="509"/>
                  </a:cubicBezTo>
                  <a:cubicBezTo>
                    <a:pt x="991" y="500"/>
                    <a:pt x="991" y="500"/>
                    <a:pt x="991" y="500"/>
                  </a:cubicBezTo>
                  <a:lnTo>
                    <a:pt x="1447" y="38"/>
                  </a:lnTo>
                  <a:close/>
                </a:path>
              </a:pathLst>
            </a:custGeom>
            <a:solidFill>
              <a:srgbClr val="FF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32" tIns="34267" rIns="68532" bIns="34267" numCol="1" anchor="t" anchorCtr="0" compatLnSpc="1">
              <a:prstTxWarp prst="textNoShape">
                <a:avLst/>
              </a:prstTxWarp>
            </a:bodyPr>
            <a:lstStyle/>
            <a:p>
              <a:pPr defTabSz="685349">
                <a:defRPr/>
              </a:pPr>
              <a:endParaRPr lang="en-US" kern="0" dirty="0">
                <a:solidFill>
                  <a:sysClr val="windowText" lastClr="000000"/>
                </a:solidFill>
              </a:endParaRPr>
            </a:p>
          </p:txBody>
        </p:sp>
        <p:sp>
          <p:nvSpPr>
            <p:cNvPr id="119" name="TextBox 118"/>
            <p:cNvSpPr txBox="1"/>
            <p:nvPr/>
          </p:nvSpPr>
          <p:spPr>
            <a:xfrm>
              <a:off x="6804508" y="2288956"/>
              <a:ext cx="2412767" cy="577081"/>
            </a:xfrm>
            <a:prstGeom prst="rect">
              <a:avLst/>
            </a:prstGeom>
            <a:noFill/>
          </p:spPr>
          <p:txBody>
            <a:bodyPr wrap="square" rtlCol="0">
              <a:spAutoFit/>
            </a:bodyPr>
            <a:lstStyle/>
            <a:p>
              <a:pPr defTabSz="685349">
                <a:defRPr/>
              </a:pPr>
              <a:r>
                <a:rPr lang="en-US" sz="1050" cap="all" spc="-50" dirty="0">
                  <a:solidFill>
                    <a:srgbClr val="323E48"/>
                  </a:solidFill>
                  <a:latin typeface="Arial Black"/>
                  <a:cs typeface="Arial Black"/>
                </a:rPr>
                <a:t>Fortune </a:t>
              </a:r>
              <a:r>
                <a:rPr lang="ru-RU" sz="1050" cap="all" spc="-50" dirty="0" smtClean="0">
                  <a:solidFill>
                    <a:srgbClr val="323E48"/>
                  </a:solidFill>
                  <a:latin typeface="Arial Black"/>
                  <a:cs typeface="Arial Black"/>
                </a:rPr>
                <a:t>ТЕЛЕКОММУНИКАЦИОННЫХ КОМПАНИЙ</a:t>
              </a:r>
              <a:endParaRPr lang="en-US" sz="1050" cap="all" spc="-50" dirty="0">
                <a:solidFill>
                  <a:srgbClr val="323E48"/>
                </a:solidFill>
                <a:latin typeface="Arial Black"/>
                <a:cs typeface="Arial Black"/>
              </a:endParaRPr>
            </a:p>
          </p:txBody>
        </p:sp>
        <p:sp>
          <p:nvSpPr>
            <p:cNvPr id="120" name="TextBox 119"/>
            <p:cNvSpPr txBox="1"/>
            <p:nvPr/>
          </p:nvSpPr>
          <p:spPr>
            <a:xfrm>
              <a:off x="6754844" y="1638904"/>
              <a:ext cx="991333" cy="769441"/>
            </a:xfrm>
            <a:prstGeom prst="rect">
              <a:avLst/>
            </a:prstGeom>
            <a:noFill/>
          </p:spPr>
          <p:txBody>
            <a:bodyPr wrap="square" rtlCol="0">
              <a:spAutoFit/>
            </a:bodyPr>
            <a:lstStyle/>
            <a:p>
              <a:pPr defTabSz="685349">
                <a:defRPr/>
              </a:pPr>
              <a:r>
                <a:rPr lang="fr-FR" sz="4400" cap="all" spc="-50" dirty="0">
                  <a:solidFill>
                    <a:srgbClr val="323E48"/>
                  </a:solidFill>
                  <a:latin typeface="Arial Black"/>
                  <a:cs typeface="Arial Black"/>
                </a:rPr>
                <a:t>10</a:t>
              </a:r>
              <a:endParaRPr lang="en-US" sz="4400" cap="all" spc="-50" dirty="0">
                <a:solidFill>
                  <a:srgbClr val="323E48"/>
                </a:solidFill>
                <a:latin typeface="Arial Black"/>
                <a:cs typeface="Arial Black"/>
              </a:endParaRPr>
            </a:p>
          </p:txBody>
        </p:sp>
        <p:sp>
          <p:nvSpPr>
            <p:cNvPr id="121" name="TextBox 120"/>
            <p:cNvSpPr txBox="1"/>
            <p:nvPr/>
          </p:nvSpPr>
          <p:spPr>
            <a:xfrm>
              <a:off x="8037158" y="1638903"/>
              <a:ext cx="1132660" cy="769441"/>
            </a:xfrm>
            <a:prstGeom prst="rect">
              <a:avLst/>
            </a:prstGeom>
            <a:noFill/>
          </p:spPr>
          <p:txBody>
            <a:bodyPr wrap="square" rtlCol="0">
              <a:spAutoFit/>
            </a:bodyPr>
            <a:lstStyle/>
            <a:p>
              <a:pPr defTabSz="685349">
                <a:defRPr/>
              </a:pPr>
              <a:r>
                <a:rPr lang="en-US" sz="4400" cap="all" spc="-50" dirty="0">
                  <a:solidFill>
                    <a:srgbClr val="323E48"/>
                  </a:solidFill>
                  <a:latin typeface="Arial Black"/>
                  <a:cs typeface="Arial Black"/>
                </a:rPr>
                <a:t>10</a:t>
              </a:r>
            </a:p>
          </p:txBody>
        </p:sp>
        <p:sp>
          <p:nvSpPr>
            <p:cNvPr id="122" name="TextBox 121"/>
            <p:cNvSpPr txBox="1"/>
            <p:nvPr/>
          </p:nvSpPr>
          <p:spPr>
            <a:xfrm>
              <a:off x="6368435" y="3828764"/>
              <a:ext cx="1893600" cy="738664"/>
            </a:xfrm>
            <a:prstGeom prst="rect">
              <a:avLst/>
            </a:prstGeom>
            <a:noFill/>
          </p:spPr>
          <p:txBody>
            <a:bodyPr wrap="square" rtlCol="0">
              <a:spAutoFit/>
            </a:bodyPr>
            <a:lstStyle/>
            <a:p>
              <a:pPr defTabSz="685349">
                <a:defRPr/>
              </a:pPr>
              <a:r>
                <a:rPr lang="en-US" sz="1050" cap="all" spc="-50" dirty="0">
                  <a:solidFill>
                    <a:srgbClr val="323E48"/>
                  </a:solidFill>
                  <a:latin typeface="Arial Black"/>
                  <a:cs typeface="Arial Black"/>
                </a:rPr>
                <a:t>Fortune </a:t>
              </a:r>
              <a:r>
                <a:rPr lang="ru-RU" sz="1050" cap="all" spc="-50" dirty="0" smtClean="0">
                  <a:solidFill>
                    <a:srgbClr val="323E48"/>
                  </a:solidFill>
                  <a:latin typeface="Arial Black"/>
                  <a:cs typeface="Arial Black"/>
                </a:rPr>
                <a:t>КОММЕРЧЕСКИХ БАНКОВ И РИТЕЙЛ КОМПАНИЙ</a:t>
              </a:r>
              <a:endParaRPr lang="en-US" sz="1050" cap="all" spc="-50" dirty="0">
                <a:solidFill>
                  <a:srgbClr val="323E48"/>
                </a:solidFill>
                <a:latin typeface="Arial Black"/>
                <a:cs typeface="Arial Black"/>
              </a:endParaRPr>
            </a:p>
          </p:txBody>
        </p:sp>
        <p:sp>
          <p:nvSpPr>
            <p:cNvPr id="123" name="TextBox 122"/>
            <p:cNvSpPr txBox="1"/>
            <p:nvPr/>
          </p:nvSpPr>
          <p:spPr>
            <a:xfrm>
              <a:off x="6402732" y="3178712"/>
              <a:ext cx="623851" cy="769441"/>
            </a:xfrm>
            <a:prstGeom prst="rect">
              <a:avLst/>
            </a:prstGeom>
            <a:noFill/>
          </p:spPr>
          <p:txBody>
            <a:bodyPr wrap="square" rtlCol="0">
              <a:spAutoFit/>
            </a:bodyPr>
            <a:lstStyle/>
            <a:p>
              <a:pPr defTabSz="685349">
                <a:defRPr/>
              </a:pPr>
              <a:r>
                <a:rPr lang="fr-FR" sz="4400" cap="all" spc="-50" dirty="0">
                  <a:solidFill>
                    <a:srgbClr val="323E48"/>
                  </a:solidFill>
                  <a:latin typeface="Arial Black"/>
                  <a:cs typeface="Arial Black"/>
                </a:rPr>
                <a:t>9</a:t>
              </a:r>
              <a:endParaRPr lang="en-US" sz="4400" cap="all" spc="-50" dirty="0">
                <a:solidFill>
                  <a:srgbClr val="323E48"/>
                </a:solidFill>
                <a:latin typeface="Arial Black"/>
                <a:cs typeface="Arial Black"/>
              </a:endParaRPr>
            </a:p>
          </p:txBody>
        </p:sp>
        <p:sp>
          <p:nvSpPr>
            <p:cNvPr id="124" name="TextBox 123"/>
            <p:cNvSpPr txBox="1"/>
            <p:nvPr/>
          </p:nvSpPr>
          <p:spPr>
            <a:xfrm>
              <a:off x="7345040" y="3206361"/>
              <a:ext cx="1132660" cy="769441"/>
            </a:xfrm>
            <a:prstGeom prst="rect">
              <a:avLst/>
            </a:prstGeom>
            <a:noFill/>
          </p:spPr>
          <p:txBody>
            <a:bodyPr wrap="square" rtlCol="0">
              <a:spAutoFit/>
            </a:bodyPr>
            <a:lstStyle/>
            <a:p>
              <a:pPr defTabSz="685349">
                <a:defRPr/>
              </a:pPr>
              <a:r>
                <a:rPr lang="en-US" sz="4400" cap="all" spc="-50" dirty="0">
                  <a:solidFill>
                    <a:srgbClr val="323E48"/>
                  </a:solidFill>
                  <a:latin typeface="Arial Black"/>
                  <a:cs typeface="Arial Black"/>
                </a:rPr>
                <a:t>10</a:t>
              </a:r>
            </a:p>
          </p:txBody>
        </p:sp>
        <p:sp>
          <p:nvSpPr>
            <p:cNvPr id="125" name="TextBox 124"/>
            <p:cNvSpPr txBox="1"/>
            <p:nvPr/>
          </p:nvSpPr>
          <p:spPr>
            <a:xfrm>
              <a:off x="7107951" y="5632976"/>
              <a:ext cx="1893600" cy="253916"/>
            </a:xfrm>
            <a:prstGeom prst="rect">
              <a:avLst/>
            </a:prstGeom>
            <a:noFill/>
          </p:spPr>
          <p:txBody>
            <a:bodyPr wrap="square" rtlCol="0">
              <a:spAutoFit/>
            </a:bodyPr>
            <a:lstStyle/>
            <a:p>
              <a:pPr defTabSz="685349">
                <a:defRPr/>
              </a:pPr>
              <a:r>
                <a:rPr lang="ru-RU" sz="1050" cap="all" spc="-50" dirty="0" smtClean="0">
                  <a:solidFill>
                    <a:srgbClr val="323E48"/>
                  </a:solidFill>
                  <a:latin typeface="Arial Black"/>
                  <a:cs typeface="Arial Black"/>
                </a:rPr>
                <a:t>АВИА КОМПАНИЙ</a:t>
              </a:r>
              <a:endParaRPr lang="en-US" sz="1050" cap="all" spc="-50" dirty="0">
                <a:solidFill>
                  <a:srgbClr val="323E48"/>
                </a:solidFill>
                <a:latin typeface="Arial Black"/>
                <a:cs typeface="Arial Black"/>
              </a:endParaRPr>
            </a:p>
          </p:txBody>
        </p:sp>
        <p:sp>
          <p:nvSpPr>
            <p:cNvPr id="126" name="TextBox 125"/>
            <p:cNvSpPr txBox="1"/>
            <p:nvPr/>
          </p:nvSpPr>
          <p:spPr>
            <a:xfrm>
              <a:off x="7132717" y="4982924"/>
              <a:ext cx="541820" cy="769441"/>
            </a:xfrm>
            <a:prstGeom prst="rect">
              <a:avLst/>
            </a:prstGeom>
            <a:noFill/>
          </p:spPr>
          <p:txBody>
            <a:bodyPr wrap="square" rtlCol="0">
              <a:spAutoFit/>
            </a:bodyPr>
            <a:lstStyle/>
            <a:p>
              <a:pPr defTabSz="685349">
                <a:defRPr/>
              </a:pPr>
              <a:r>
                <a:rPr lang="fr-FR" sz="4400" cap="all" spc="-50" dirty="0">
                  <a:solidFill>
                    <a:srgbClr val="323E48"/>
                  </a:solidFill>
                  <a:latin typeface="Arial Black"/>
                  <a:cs typeface="Arial Black"/>
                </a:rPr>
                <a:t>7</a:t>
              </a:r>
              <a:endParaRPr lang="en-US" sz="4400" cap="all" spc="-50" dirty="0">
                <a:solidFill>
                  <a:srgbClr val="323E48"/>
                </a:solidFill>
                <a:latin typeface="Arial Black"/>
                <a:cs typeface="Arial Black"/>
              </a:endParaRPr>
            </a:p>
          </p:txBody>
        </p:sp>
        <p:sp>
          <p:nvSpPr>
            <p:cNvPr id="127" name="TextBox 126"/>
            <p:cNvSpPr txBox="1"/>
            <p:nvPr/>
          </p:nvSpPr>
          <p:spPr>
            <a:xfrm>
              <a:off x="8034290" y="4982923"/>
              <a:ext cx="1132660" cy="769441"/>
            </a:xfrm>
            <a:prstGeom prst="rect">
              <a:avLst/>
            </a:prstGeom>
            <a:noFill/>
          </p:spPr>
          <p:txBody>
            <a:bodyPr wrap="square" rtlCol="0">
              <a:spAutoFit/>
            </a:bodyPr>
            <a:lstStyle/>
            <a:p>
              <a:pPr defTabSz="685349">
                <a:defRPr/>
              </a:pPr>
              <a:r>
                <a:rPr lang="en-US" sz="4400" cap="all" spc="-50" dirty="0">
                  <a:solidFill>
                    <a:srgbClr val="323E48"/>
                  </a:solidFill>
                  <a:latin typeface="Arial Black"/>
                  <a:cs typeface="Arial Black"/>
                </a:rPr>
                <a:t>10</a:t>
              </a:r>
            </a:p>
          </p:txBody>
        </p:sp>
      </p:grpSp>
      <p:grpSp>
        <p:nvGrpSpPr>
          <p:cNvPr id="138" name="Group 137"/>
          <p:cNvGrpSpPr/>
          <p:nvPr/>
        </p:nvGrpSpPr>
        <p:grpSpPr>
          <a:xfrm>
            <a:off x="9083969" y="945103"/>
            <a:ext cx="2712673" cy="4901182"/>
            <a:chOff x="9313195" y="1372618"/>
            <a:chExt cx="2712673" cy="4901182"/>
          </a:xfrm>
        </p:grpSpPr>
        <p:grpSp>
          <p:nvGrpSpPr>
            <p:cNvPr id="139" name="Group 138"/>
            <p:cNvGrpSpPr/>
            <p:nvPr/>
          </p:nvGrpSpPr>
          <p:grpSpPr>
            <a:xfrm>
              <a:off x="9323765" y="1372618"/>
              <a:ext cx="2702103" cy="4901182"/>
              <a:chOff x="8897422" y="1370012"/>
              <a:chExt cx="2702103" cy="4901182"/>
            </a:xfrm>
          </p:grpSpPr>
          <p:sp>
            <p:nvSpPr>
              <p:cNvPr id="158" name="Rectangle 157"/>
              <p:cNvSpPr/>
              <p:nvPr/>
            </p:nvSpPr>
            <p:spPr bwMode="invGray">
              <a:xfrm>
                <a:off x="8899525" y="1370012"/>
                <a:ext cx="2700000" cy="4901182"/>
              </a:xfrm>
              <a:prstGeom prst="rect">
                <a:avLst/>
              </a:prstGeom>
              <a:solidFill>
                <a:schemeClr val="bg1">
                  <a:lumMod val="65000"/>
                  <a:alpha val="20000"/>
                </a:schemeClr>
              </a:solidFill>
              <a:ln w="6350">
                <a:gradFill flip="none" rotWithShape="1">
                  <a:gsLst>
                    <a:gs pos="48000">
                      <a:schemeClr val="bg1">
                        <a:alpha val="0"/>
                      </a:schemeClr>
                    </a:gs>
                    <a:gs pos="100000">
                      <a:prstClr val="white">
                        <a:alpha val="20000"/>
                      </a:prstClr>
                    </a:gs>
                  </a:gsLst>
                  <a:lin ang="16200000" scaled="0"/>
                  <a:tileRect/>
                </a:gradFill>
                <a:round/>
                <a:headEnd/>
                <a:tailEnd/>
              </a:ln>
              <a:extLst/>
            </p:spPr>
            <p:txBody>
              <a:bodyPr wrap="square" rtlCol="0" anchor="ctr"/>
              <a:lstStyle/>
              <a:p>
                <a:pPr algn="ctr" defTabSz="257194">
                  <a:lnSpc>
                    <a:spcPts val="1600"/>
                  </a:lnSpc>
                </a:pPr>
                <a:r>
                  <a:rPr lang="en-US" sz="1500">
                    <a:solidFill>
                      <a:srgbClr val="000000"/>
                    </a:solidFill>
                  </a:rPr>
                  <a:t> </a:t>
                </a:r>
              </a:p>
            </p:txBody>
          </p:sp>
          <p:sp>
            <p:nvSpPr>
              <p:cNvPr id="159" name="TextBox 158"/>
              <p:cNvSpPr txBox="1"/>
              <p:nvPr/>
            </p:nvSpPr>
            <p:spPr>
              <a:xfrm>
                <a:off x="8897422" y="1441767"/>
                <a:ext cx="2549119" cy="3046988"/>
              </a:xfrm>
              <a:prstGeom prst="rect">
                <a:avLst/>
              </a:prstGeom>
              <a:noFill/>
            </p:spPr>
            <p:txBody>
              <a:bodyPr wrap="square" rtlCol="0">
                <a:spAutoFit/>
              </a:bodyPr>
              <a:lstStyle/>
              <a:p>
                <a:pPr algn="ctr" defTabSz="914240"/>
                <a:r>
                  <a:rPr lang="en-US" sz="1600" cap="all" spc="-50" dirty="0">
                    <a:solidFill>
                      <a:srgbClr val="323E48"/>
                    </a:solidFill>
                    <a:latin typeface="Arial Black"/>
                    <a:cs typeface="Arial Black"/>
                  </a:rPr>
                  <a:t>Gartner </a:t>
                </a:r>
              </a:p>
              <a:p>
                <a:pPr algn="ctr" defTabSz="914240"/>
                <a:r>
                  <a:rPr lang="en-US" sz="1600" cap="all" spc="-50" dirty="0">
                    <a:solidFill>
                      <a:srgbClr val="323E48"/>
                    </a:solidFill>
                    <a:latin typeface="Arial Black"/>
                    <a:cs typeface="Arial Black"/>
                  </a:rPr>
                  <a:t>ENTERPRISE </a:t>
                </a:r>
              </a:p>
              <a:p>
                <a:pPr algn="ctr" defTabSz="914240"/>
                <a:r>
                  <a:rPr lang="en-US" sz="1600" cap="all" spc="-50" dirty="0">
                    <a:solidFill>
                      <a:srgbClr val="323E48"/>
                    </a:solidFill>
                    <a:latin typeface="Arial Black"/>
                    <a:cs typeface="Arial Black"/>
                  </a:rPr>
                  <a:t>FIREWALL  </a:t>
                </a:r>
              </a:p>
              <a:p>
                <a:pPr algn="ctr" defTabSz="914240"/>
                <a:r>
                  <a:rPr lang="en-US" sz="1600" cap="all" spc="-50" dirty="0">
                    <a:solidFill>
                      <a:srgbClr val="323E48"/>
                    </a:solidFill>
                    <a:latin typeface="Arial Black"/>
                    <a:cs typeface="Arial Black"/>
                  </a:rPr>
                  <a:t>MAGIC QUADRANT</a:t>
                </a:r>
              </a:p>
              <a:p>
                <a:pPr algn="ctr" defTabSz="914240"/>
                <a:r>
                  <a:rPr lang="en-US" sz="1600" cap="all" spc="-50" dirty="0">
                    <a:solidFill>
                      <a:srgbClr val="323E48"/>
                    </a:solidFill>
                    <a:latin typeface="Arial Black"/>
                    <a:cs typeface="Arial Black"/>
                  </a:rPr>
                  <a:t> </a:t>
                </a:r>
                <a:r>
                  <a:rPr lang="en-US" sz="1600" cap="all" spc="-50" dirty="0">
                    <a:solidFill>
                      <a:srgbClr val="A12D2D"/>
                    </a:solidFill>
                    <a:latin typeface="Arial Black"/>
                    <a:cs typeface="Arial Black"/>
                  </a:rPr>
                  <a:t>LEADER</a:t>
                </a:r>
              </a:p>
              <a:p>
                <a:pPr algn="ctr" defTabSz="914240"/>
                <a:endParaRPr lang="fr-FR" sz="1600" cap="all" spc="-50" dirty="0">
                  <a:solidFill>
                    <a:srgbClr val="323E48"/>
                  </a:solidFill>
                  <a:latin typeface="Arial Black"/>
                  <a:cs typeface="Arial Black"/>
                </a:endParaRPr>
              </a:p>
              <a:p>
                <a:pPr algn="ctr" defTabSz="914240"/>
                <a:endParaRPr lang="en-US" sz="1600" cap="all" spc="-50" dirty="0">
                  <a:solidFill>
                    <a:srgbClr val="323E48"/>
                  </a:solidFill>
                  <a:latin typeface="Arial Black"/>
                  <a:cs typeface="Arial Black"/>
                </a:endParaRPr>
              </a:p>
              <a:p>
                <a:pPr algn="ctr" defTabSz="914240"/>
                <a:r>
                  <a:rPr lang="ru-RU" sz="1600" cap="all" spc="-50" dirty="0" smtClean="0">
                    <a:solidFill>
                      <a:srgbClr val="323E48"/>
                    </a:solidFill>
                    <a:latin typeface="Arial Black"/>
                    <a:cs typeface="Arial Black"/>
                  </a:rPr>
                  <a:t>НЕПРЕВЗОЙДЁННАЯ СЕРТИФИКАЦИЯ</a:t>
                </a:r>
                <a:endParaRPr lang="en-US" sz="1600" cap="all" spc="-50" dirty="0">
                  <a:solidFill>
                    <a:srgbClr val="323E48"/>
                  </a:solidFill>
                  <a:latin typeface="Arial Black"/>
                  <a:cs typeface="Arial Black"/>
                </a:endParaRPr>
              </a:p>
              <a:p>
                <a:pPr algn="ctr" defTabSz="914240"/>
                <a:r>
                  <a:rPr lang="ru-RU" sz="1600" cap="all" spc="-50" dirty="0" smtClean="0">
                    <a:solidFill>
                      <a:srgbClr val="A12D2D"/>
                    </a:solidFill>
                    <a:latin typeface="Arial Black"/>
                    <a:cs typeface="Arial Black"/>
                  </a:rPr>
                  <a:t>НЕЗАВИСИМЫХ ЛАБОРАТОРИЙ</a:t>
                </a:r>
                <a:endParaRPr lang="en-US" sz="1600" cap="all" spc="-50" dirty="0">
                  <a:solidFill>
                    <a:srgbClr val="323E48"/>
                  </a:solidFill>
                  <a:latin typeface="Arial Black"/>
                  <a:cs typeface="Arial Black"/>
                </a:endParaRPr>
              </a:p>
              <a:p>
                <a:pPr algn="ctr" defTabSz="914240"/>
                <a:endParaRPr lang="en-US" sz="1600" spc="-300" dirty="0">
                  <a:solidFill>
                    <a:srgbClr val="323E48"/>
                  </a:solidFill>
                  <a:latin typeface="Arial Black"/>
                  <a:cs typeface="Arial Black"/>
                </a:endParaRPr>
              </a:p>
            </p:txBody>
          </p:sp>
        </p:grpSp>
        <p:pic>
          <p:nvPicPr>
            <p:cNvPr id="140" name="Picture 1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09478" y="5632481"/>
              <a:ext cx="526502" cy="526502"/>
            </a:xfrm>
            <a:prstGeom prst="rect">
              <a:avLst/>
            </a:prstGeom>
          </p:spPr>
        </p:pic>
        <p:pic>
          <p:nvPicPr>
            <p:cNvPr id="141" name="Picture 1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1394" y="5381785"/>
              <a:ext cx="388348" cy="336568"/>
            </a:xfrm>
            <a:prstGeom prst="rect">
              <a:avLst/>
            </a:prstGeom>
          </p:spPr>
        </p:pic>
        <p:pic>
          <p:nvPicPr>
            <p:cNvPr id="142" name="Picture 1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7459" y="5813847"/>
              <a:ext cx="405931" cy="351806"/>
            </a:xfrm>
            <a:prstGeom prst="rect">
              <a:avLst/>
            </a:prstGeom>
          </p:spPr>
        </p:pic>
        <p:pic>
          <p:nvPicPr>
            <p:cNvPr id="143" name="Picture 1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62764" y="5680615"/>
              <a:ext cx="306074" cy="401545"/>
            </a:xfrm>
            <a:prstGeom prst="rect">
              <a:avLst/>
            </a:prstGeom>
          </p:spPr>
        </p:pic>
        <p:pic>
          <p:nvPicPr>
            <p:cNvPr id="144" name="Picture 14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01921" y="5645605"/>
              <a:ext cx="388906" cy="388906"/>
            </a:xfrm>
            <a:prstGeom prst="rect">
              <a:avLst/>
            </a:prstGeom>
          </p:spPr>
        </p:pic>
        <p:pic>
          <p:nvPicPr>
            <p:cNvPr id="145" name="Picture 14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18604" y="4928730"/>
              <a:ext cx="694053" cy="464023"/>
            </a:xfrm>
            <a:prstGeom prst="rect">
              <a:avLst/>
            </a:prstGeom>
          </p:spPr>
        </p:pic>
        <p:pic>
          <p:nvPicPr>
            <p:cNvPr id="146" name="Picture 14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13937" y="4614117"/>
              <a:ext cx="528023" cy="300130"/>
            </a:xfrm>
            <a:prstGeom prst="rect">
              <a:avLst/>
            </a:prstGeom>
          </p:spPr>
        </p:pic>
        <p:pic>
          <p:nvPicPr>
            <p:cNvPr id="147" name="Picture 14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661110" y="4587633"/>
              <a:ext cx="803844" cy="322462"/>
            </a:xfrm>
            <a:prstGeom prst="rect">
              <a:avLst/>
            </a:prstGeom>
          </p:spPr>
        </p:pic>
        <p:pic>
          <p:nvPicPr>
            <p:cNvPr id="148" name="Picture 14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13937" y="4176502"/>
              <a:ext cx="603728" cy="342579"/>
            </a:xfrm>
            <a:prstGeom prst="rect">
              <a:avLst/>
            </a:prstGeom>
          </p:spPr>
        </p:pic>
        <p:pic>
          <p:nvPicPr>
            <p:cNvPr id="149" name="Picture 14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61110" y="4161672"/>
              <a:ext cx="749741" cy="342579"/>
            </a:xfrm>
            <a:prstGeom prst="rect">
              <a:avLst/>
            </a:prstGeom>
          </p:spPr>
        </p:pic>
        <p:pic>
          <p:nvPicPr>
            <p:cNvPr id="150" name="Picture 1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965447" y="4567265"/>
              <a:ext cx="603728" cy="342579"/>
            </a:xfrm>
            <a:prstGeom prst="rect">
              <a:avLst/>
            </a:prstGeom>
          </p:spPr>
        </p:pic>
        <p:pic>
          <p:nvPicPr>
            <p:cNvPr id="151" name="Picture 1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965447" y="4162076"/>
              <a:ext cx="603728" cy="342579"/>
            </a:xfrm>
            <a:prstGeom prst="rect">
              <a:avLst/>
            </a:prstGeom>
          </p:spPr>
        </p:pic>
        <p:pic>
          <p:nvPicPr>
            <p:cNvPr id="152" name="Picture 1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313195" y="4212925"/>
              <a:ext cx="605409" cy="556976"/>
            </a:xfrm>
            <a:prstGeom prst="rect">
              <a:avLst/>
            </a:prstGeom>
          </p:spPr>
        </p:pic>
        <p:pic>
          <p:nvPicPr>
            <p:cNvPr id="153" name="Picture 15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895503" y="5469143"/>
              <a:ext cx="477363" cy="498419"/>
            </a:xfrm>
            <a:prstGeom prst="rect">
              <a:avLst/>
            </a:prstGeom>
          </p:spPr>
        </p:pic>
        <p:pic>
          <p:nvPicPr>
            <p:cNvPr id="154" name="Picture 15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385733" y="4860183"/>
              <a:ext cx="479671" cy="479671"/>
            </a:xfrm>
            <a:prstGeom prst="rect">
              <a:avLst/>
            </a:prstGeom>
          </p:spPr>
        </p:pic>
        <p:pic>
          <p:nvPicPr>
            <p:cNvPr id="155" name="Picture 154"/>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682740" y="5007750"/>
              <a:ext cx="353240" cy="541750"/>
            </a:xfrm>
            <a:prstGeom prst="rect">
              <a:avLst/>
            </a:prstGeom>
          </p:spPr>
        </p:pic>
        <p:pic>
          <p:nvPicPr>
            <p:cNvPr id="156" name="Picture 155"/>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527012" y="5014020"/>
              <a:ext cx="346794" cy="520890"/>
            </a:xfrm>
            <a:prstGeom prst="rect">
              <a:avLst/>
            </a:prstGeom>
          </p:spPr>
        </p:pic>
        <p:pic>
          <p:nvPicPr>
            <p:cNvPr id="157" name="Picture 156"/>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1090784" y="4988464"/>
              <a:ext cx="374170" cy="561605"/>
            </a:xfrm>
            <a:prstGeom prst="rect">
              <a:avLst/>
            </a:prstGeom>
          </p:spPr>
        </p:pic>
      </p:grpSp>
      <p:sp>
        <p:nvSpPr>
          <p:cNvPr id="160" name="Rectangle 159"/>
          <p:cNvSpPr/>
          <p:nvPr/>
        </p:nvSpPr>
        <p:spPr bwMode="invGray">
          <a:xfrm>
            <a:off x="1590" y="2724"/>
            <a:ext cx="12190411" cy="72000"/>
          </a:xfrm>
          <a:prstGeom prst="rect">
            <a:avLst/>
          </a:prstGeom>
          <a:solidFill>
            <a:schemeClr val="accent6"/>
          </a:solid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40"/>
            <a:endParaRPr lang="en-US">
              <a:solidFill>
                <a:srgbClr val="000000"/>
              </a:solidFill>
            </a:endParaRPr>
          </a:p>
        </p:txBody>
      </p:sp>
      <p:sp>
        <p:nvSpPr>
          <p:cNvPr id="161" name="TextBox 160"/>
          <p:cNvSpPr txBox="1"/>
          <p:nvPr/>
        </p:nvSpPr>
        <p:spPr>
          <a:xfrm>
            <a:off x="4383901" y="4151802"/>
            <a:ext cx="1116783" cy="646331"/>
          </a:xfrm>
          <a:prstGeom prst="rect">
            <a:avLst/>
          </a:prstGeom>
          <a:noFill/>
        </p:spPr>
        <p:txBody>
          <a:bodyPr wrap="square" rtlCol="0">
            <a:spAutoFit/>
          </a:bodyPr>
          <a:lstStyle/>
          <a:p>
            <a:pPr defTabSz="685349">
              <a:defRPr/>
            </a:pPr>
            <a:r>
              <a:rPr lang="ru-RU" cap="all" spc="-50" dirty="0" smtClean="0">
                <a:solidFill>
                  <a:srgbClr val="323E48"/>
                </a:solidFill>
                <a:latin typeface="Arial Black"/>
                <a:cs typeface="Arial Black"/>
              </a:rPr>
              <a:t>из </a:t>
            </a:r>
          </a:p>
          <a:p>
            <a:pPr defTabSz="685349">
              <a:defRPr/>
            </a:pPr>
            <a:r>
              <a:rPr lang="ru-RU" cap="all" spc="-50" dirty="0" smtClean="0">
                <a:solidFill>
                  <a:srgbClr val="323E48"/>
                </a:solidFill>
                <a:latin typeface="Arial Black"/>
                <a:cs typeface="Arial Black"/>
              </a:rPr>
              <a:t>топ</a:t>
            </a:r>
            <a:endParaRPr lang="en-US" cap="all" spc="-50" dirty="0">
              <a:solidFill>
                <a:srgbClr val="323E48"/>
              </a:solidFill>
              <a:latin typeface="Arial Black"/>
              <a:cs typeface="Arial Black"/>
            </a:endParaRPr>
          </a:p>
        </p:txBody>
      </p:sp>
      <p:sp>
        <p:nvSpPr>
          <p:cNvPr id="162" name="TextBox 161"/>
          <p:cNvSpPr txBox="1"/>
          <p:nvPr/>
        </p:nvSpPr>
        <p:spPr>
          <a:xfrm>
            <a:off x="7406533" y="1227634"/>
            <a:ext cx="1116783" cy="646331"/>
          </a:xfrm>
          <a:prstGeom prst="rect">
            <a:avLst/>
          </a:prstGeom>
          <a:noFill/>
        </p:spPr>
        <p:txBody>
          <a:bodyPr wrap="square" rtlCol="0">
            <a:spAutoFit/>
          </a:bodyPr>
          <a:lstStyle/>
          <a:p>
            <a:pPr defTabSz="685349">
              <a:defRPr/>
            </a:pPr>
            <a:r>
              <a:rPr lang="ru-RU" cap="all" spc="-50" dirty="0" smtClean="0">
                <a:solidFill>
                  <a:srgbClr val="323E48"/>
                </a:solidFill>
                <a:latin typeface="Arial Black"/>
                <a:cs typeface="Arial Black"/>
              </a:rPr>
              <a:t>из </a:t>
            </a:r>
          </a:p>
          <a:p>
            <a:pPr defTabSz="685349">
              <a:defRPr/>
            </a:pPr>
            <a:r>
              <a:rPr lang="ru-RU" cap="all" spc="-50" dirty="0" smtClean="0">
                <a:solidFill>
                  <a:srgbClr val="323E48"/>
                </a:solidFill>
                <a:latin typeface="Arial Black"/>
                <a:cs typeface="Arial Black"/>
              </a:rPr>
              <a:t>топ</a:t>
            </a:r>
            <a:endParaRPr lang="en-US" cap="all" spc="-50" dirty="0">
              <a:solidFill>
                <a:srgbClr val="323E48"/>
              </a:solidFill>
              <a:latin typeface="Arial Black"/>
              <a:cs typeface="Arial Black"/>
            </a:endParaRPr>
          </a:p>
        </p:txBody>
      </p:sp>
      <p:sp>
        <p:nvSpPr>
          <p:cNvPr id="163" name="TextBox 162"/>
          <p:cNvSpPr txBox="1"/>
          <p:nvPr/>
        </p:nvSpPr>
        <p:spPr>
          <a:xfrm>
            <a:off x="6692150" y="2759045"/>
            <a:ext cx="1116783" cy="646331"/>
          </a:xfrm>
          <a:prstGeom prst="rect">
            <a:avLst/>
          </a:prstGeom>
          <a:noFill/>
        </p:spPr>
        <p:txBody>
          <a:bodyPr wrap="square" rtlCol="0">
            <a:spAutoFit/>
          </a:bodyPr>
          <a:lstStyle/>
          <a:p>
            <a:pPr defTabSz="685349">
              <a:defRPr/>
            </a:pPr>
            <a:r>
              <a:rPr lang="ru-RU" cap="all" spc="-50" dirty="0" smtClean="0">
                <a:solidFill>
                  <a:srgbClr val="323E48"/>
                </a:solidFill>
                <a:latin typeface="Arial Black"/>
                <a:cs typeface="Arial Black"/>
              </a:rPr>
              <a:t>из </a:t>
            </a:r>
          </a:p>
          <a:p>
            <a:pPr defTabSz="685349">
              <a:defRPr/>
            </a:pPr>
            <a:r>
              <a:rPr lang="ru-RU" cap="all" spc="-50" dirty="0" smtClean="0">
                <a:solidFill>
                  <a:srgbClr val="323E48"/>
                </a:solidFill>
                <a:latin typeface="Arial Black"/>
                <a:cs typeface="Arial Black"/>
              </a:rPr>
              <a:t>топ</a:t>
            </a:r>
            <a:endParaRPr lang="en-US" cap="all" spc="-50" dirty="0">
              <a:solidFill>
                <a:srgbClr val="323E48"/>
              </a:solidFill>
              <a:latin typeface="Arial Black"/>
              <a:cs typeface="Arial Black"/>
            </a:endParaRPr>
          </a:p>
        </p:txBody>
      </p:sp>
      <p:sp>
        <p:nvSpPr>
          <p:cNvPr id="164" name="TextBox 163"/>
          <p:cNvSpPr txBox="1"/>
          <p:nvPr/>
        </p:nvSpPr>
        <p:spPr>
          <a:xfrm>
            <a:off x="7445898" y="4588558"/>
            <a:ext cx="1116783" cy="646331"/>
          </a:xfrm>
          <a:prstGeom prst="rect">
            <a:avLst/>
          </a:prstGeom>
          <a:noFill/>
        </p:spPr>
        <p:txBody>
          <a:bodyPr wrap="square" rtlCol="0">
            <a:spAutoFit/>
          </a:bodyPr>
          <a:lstStyle/>
          <a:p>
            <a:pPr defTabSz="685349">
              <a:defRPr/>
            </a:pPr>
            <a:r>
              <a:rPr lang="ru-RU" cap="all" spc="-50" dirty="0" smtClean="0">
                <a:solidFill>
                  <a:srgbClr val="323E48"/>
                </a:solidFill>
                <a:latin typeface="Arial Black"/>
                <a:cs typeface="Arial Black"/>
              </a:rPr>
              <a:t>из </a:t>
            </a:r>
          </a:p>
          <a:p>
            <a:pPr defTabSz="685349">
              <a:defRPr/>
            </a:pPr>
            <a:r>
              <a:rPr lang="ru-RU" cap="all" spc="-50" dirty="0" smtClean="0">
                <a:solidFill>
                  <a:srgbClr val="323E48"/>
                </a:solidFill>
                <a:latin typeface="Arial Black"/>
                <a:cs typeface="Arial Black"/>
              </a:rPr>
              <a:t>топ</a:t>
            </a:r>
            <a:endParaRPr lang="en-US" cap="all" spc="-50" dirty="0">
              <a:solidFill>
                <a:srgbClr val="323E48"/>
              </a:solidFill>
              <a:latin typeface="Arial Black"/>
              <a:cs typeface="Arial Black"/>
            </a:endParaRPr>
          </a:p>
        </p:txBody>
      </p:sp>
      <p:pic>
        <p:nvPicPr>
          <p:cNvPr id="165" name="Picture 164"/>
          <p:cNvPicPr>
            <a:picLocks noChangeAspect="1"/>
          </p:cNvPicPr>
          <p:nvPr/>
        </p:nvPicPr>
        <p:blipFill>
          <a:blip r:embed="rId24"/>
          <a:stretch>
            <a:fillRect/>
          </a:stretch>
        </p:blipFill>
        <p:spPr>
          <a:xfrm>
            <a:off x="10926055" y="5163987"/>
            <a:ext cx="1230941" cy="1637127"/>
          </a:xfrm>
          <a:prstGeom prst="rect">
            <a:avLst/>
          </a:prstGeom>
        </p:spPr>
      </p:pic>
      <p:sp>
        <p:nvSpPr>
          <p:cNvPr id="82" name="TextBox 81"/>
          <p:cNvSpPr txBox="1"/>
          <p:nvPr/>
        </p:nvSpPr>
        <p:spPr>
          <a:xfrm>
            <a:off x="316302" y="2143492"/>
            <a:ext cx="2549119" cy="1231106"/>
          </a:xfrm>
          <a:prstGeom prst="rect">
            <a:avLst/>
          </a:prstGeom>
          <a:noFill/>
        </p:spPr>
        <p:txBody>
          <a:bodyPr wrap="square" rtlCol="0">
            <a:spAutoFit/>
          </a:bodyPr>
          <a:lstStyle/>
          <a:p>
            <a:pPr defTabSz="914240"/>
            <a:r>
              <a:rPr lang="en-US" sz="5400" spc="-300" dirty="0" smtClean="0">
                <a:solidFill>
                  <a:srgbClr val="323E48"/>
                </a:solidFill>
                <a:latin typeface="Arial Black"/>
                <a:cs typeface="Arial Black"/>
              </a:rPr>
              <a:t>30%</a:t>
            </a:r>
          </a:p>
          <a:p>
            <a:pPr defTabSz="914240"/>
            <a:r>
              <a:rPr lang="ru-RU" sz="1400" cap="all" spc="-50" dirty="0">
                <a:solidFill>
                  <a:srgbClr val="323E48"/>
                </a:solidFill>
                <a:latin typeface="Arial Black"/>
                <a:cs typeface="Arial Black"/>
              </a:rPr>
              <a:t>всех</a:t>
            </a:r>
            <a:r>
              <a:rPr lang="ru-RU" sz="2000" spc="-300" dirty="0" smtClean="0">
                <a:solidFill>
                  <a:srgbClr val="323E48"/>
                </a:solidFill>
                <a:latin typeface="Arial Black"/>
                <a:cs typeface="Arial Black"/>
              </a:rPr>
              <a:t> </a:t>
            </a:r>
            <a:r>
              <a:rPr lang="ru-RU" sz="1400" cap="all" spc="-50" dirty="0">
                <a:solidFill>
                  <a:srgbClr val="323E48"/>
                </a:solidFill>
                <a:latin typeface="Arial Black"/>
                <a:cs typeface="Arial Black"/>
              </a:rPr>
              <a:t>устройств мира</a:t>
            </a:r>
            <a:endParaRPr lang="en-US" sz="1400" cap="all" spc="-50" dirty="0">
              <a:solidFill>
                <a:srgbClr val="323E48"/>
              </a:solidFill>
              <a:latin typeface="Arial Black"/>
              <a:cs typeface="Arial Black"/>
            </a:endParaRPr>
          </a:p>
        </p:txBody>
      </p:sp>
    </p:spTree>
    <p:extLst>
      <p:ext uri="{BB962C8B-B14F-4D97-AF65-F5344CB8AC3E}">
        <p14:creationId xmlns:p14="http://schemas.microsoft.com/office/powerpoint/2010/main" val="8896148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Fortinet </a:t>
            </a:r>
            <a:r>
              <a:rPr lang="ru-RU" dirty="0" smtClean="0"/>
              <a:t>фокусируется на </a:t>
            </a:r>
            <a:r>
              <a:rPr lang="en-US" dirty="0" smtClean="0"/>
              <a:t>4 </a:t>
            </a:r>
            <a:r>
              <a:rPr lang="ru-RU" dirty="0" smtClean="0"/>
              <a:t>рынках безопасности</a:t>
            </a:r>
            <a:endParaRPr lang="en-US" dirty="0"/>
          </a:p>
        </p:txBody>
      </p:sp>
      <p:grpSp>
        <p:nvGrpSpPr>
          <p:cNvPr id="73" name="Group 72"/>
          <p:cNvGrpSpPr/>
          <p:nvPr/>
        </p:nvGrpSpPr>
        <p:grpSpPr>
          <a:xfrm>
            <a:off x="485231" y="985066"/>
            <a:ext cx="11218363" cy="5297916"/>
            <a:chOff x="533259" y="1089560"/>
            <a:chExt cx="11218363" cy="5297916"/>
          </a:xfrm>
        </p:grpSpPr>
        <p:grpSp>
          <p:nvGrpSpPr>
            <p:cNvPr id="6" name="Group 5">
              <a:extLst>
                <a:ext uri="{FF2B5EF4-FFF2-40B4-BE49-F238E27FC236}">
                  <a16:creationId xmlns="" xmlns:a16="http://schemas.microsoft.com/office/drawing/2014/main" id="{FE19E174-4741-418B-B2F4-4BDBD837DA31}"/>
                </a:ext>
              </a:extLst>
            </p:cNvPr>
            <p:cNvGrpSpPr/>
            <p:nvPr/>
          </p:nvGrpSpPr>
          <p:grpSpPr>
            <a:xfrm>
              <a:off x="5095911" y="3499133"/>
              <a:ext cx="2887591" cy="2888343"/>
              <a:chOff x="4651829" y="2811586"/>
              <a:chExt cx="2888343" cy="2888343"/>
            </a:xfrm>
          </p:grpSpPr>
          <p:grpSp>
            <p:nvGrpSpPr>
              <p:cNvPr id="7" name="Group 6">
                <a:extLst>
                  <a:ext uri="{FF2B5EF4-FFF2-40B4-BE49-F238E27FC236}">
                    <a16:creationId xmlns="" xmlns:a16="http://schemas.microsoft.com/office/drawing/2014/main" id="{ABB73E7F-4B5F-46AF-B916-E0C0CED74572}"/>
                  </a:ext>
                </a:extLst>
              </p:cNvPr>
              <p:cNvGrpSpPr/>
              <p:nvPr/>
            </p:nvGrpSpPr>
            <p:grpSpPr>
              <a:xfrm>
                <a:off x="4651829" y="2811586"/>
                <a:ext cx="2888343" cy="2888343"/>
                <a:chOff x="4651829" y="2565401"/>
                <a:chExt cx="2888343" cy="2888343"/>
              </a:xfrm>
            </p:grpSpPr>
            <p:sp useBgFill="1">
              <p:nvSpPr>
                <p:cNvPr id="13" name="Oval 12">
                  <a:extLst>
                    <a:ext uri="{FF2B5EF4-FFF2-40B4-BE49-F238E27FC236}">
                      <a16:creationId xmlns="" xmlns:a16="http://schemas.microsoft.com/office/drawing/2014/main" id="{DEBC76BA-6566-4816-8E37-B20A1D904C4C}"/>
                    </a:ext>
                  </a:extLst>
                </p:cNvPr>
                <p:cNvSpPr/>
                <p:nvPr/>
              </p:nvSpPr>
              <p:spPr>
                <a:xfrm>
                  <a:off x="4651829" y="2565401"/>
                  <a:ext cx="2888343" cy="2888343"/>
                </a:xfrm>
                <a:prstGeom prst="ellipse">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Oval 13">
                  <a:extLst>
                    <a:ext uri="{FF2B5EF4-FFF2-40B4-BE49-F238E27FC236}">
                      <a16:creationId xmlns="" xmlns:a16="http://schemas.microsoft.com/office/drawing/2014/main" id="{5FF364F7-9F6A-4DB8-A659-90ABB392923F}"/>
                    </a:ext>
                  </a:extLst>
                </p:cNvPr>
                <p:cNvSpPr/>
                <p:nvPr/>
              </p:nvSpPr>
              <p:spPr>
                <a:xfrm>
                  <a:off x="4651829" y="2565401"/>
                  <a:ext cx="2888343" cy="2888343"/>
                </a:xfrm>
                <a:prstGeom prst="ellipse">
                  <a:avLst/>
                </a:prstGeom>
                <a:solidFill>
                  <a:schemeClr val="bg1">
                    <a:lumMod val="65000"/>
                    <a:alpha val="26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8" name="Group 7">
                <a:extLst>
                  <a:ext uri="{FF2B5EF4-FFF2-40B4-BE49-F238E27FC236}">
                    <a16:creationId xmlns="" xmlns:a16="http://schemas.microsoft.com/office/drawing/2014/main" id="{DBBEC37E-4B0B-4A47-B344-D72B64065D17}"/>
                  </a:ext>
                </a:extLst>
              </p:cNvPr>
              <p:cNvGrpSpPr/>
              <p:nvPr/>
            </p:nvGrpSpPr>
            <p:grpSpPr>
              <a:xfrm>
                <a:off x="4943475" y="3338825"/>
                <a:ext cx="2305050" cy="1218553"/>
                <a:chOff x="4943475" y="3071862"/>
                <a:chExt cx="2305050" cy="1218553"/>
              </a:xfrm>
            </p:grpSpPr>
            <p:sp>
              <p:nvSpPr>
                <p:cNvPr id="9" name="Title 1">
                  <a:extLst>
                    <a:ext uri="{FF2B5EF4-FFF2-40B4-BE49-F238E27FC236}">
                      <a16:creationId xmlns="" xmlns:a16="http://schemas.microsoft.com/office/drawing/2014/main" id="{247523C9-E349-46CE-BB60-38636CF2A019}"/>
                    </a:ext>
                  </a:extLst>
                </p:cNvPr>
                <p:cNvSpPr txBox="1">
                  <a:spLocks/>
                </p:cNvSpPr>
                <p:nvPr/>
              </p:nvSpPr>
              <p:spPr>
                <a:xfrm>
                  <a:off x="4943475" y="3687173"/>
                  <a:ext cx="2305050" cy="603242"/>
                </a:xfrm>
                <a:prstGeom prst="rect">
                  <a:avLst/>
                </a:prstGeom>
              </p:spPr>
              <p:txBody>
                <a:bodyPr vert="horz" lIns="0" tIns="0" rIns="0" bIns="0" rtlCol="0" anchor="ctr">
                  <a:spAutoFit/>
                </a:bodyPr>
                <a:lstStyle>
                  <a:lvl1pPr algn="l" defTabSz="914400" rtl="0" eaLnBrk="1" latinLnBrk="0" hangingPunct="1">
                    <a:lnSpc>
                      <a:spcPct val="80000"/>
                    </a:lnSpc>
                    <a:spcBef>
                      <a:spcPct val="0"/>
                    </a:spcBef>
                    <a:buNone/>
                    <a:defRPr sz="3200" b="1" kern="1200" cap="all" baseline="0">
                      <a:solidFill>
                        <a:schemeClr val="bg1"/>
                      </a:solidFill>
                      <a:latin typeface="+mj-lt"/>
                      <a:ea typeface="+mj-ea"/>
                      <a:cs typeface="+mj-cs"/>
                    </a:defRPr>
                  </a:lvl1pPr>
                </a:lstStyle>
                <a:p>
                  <a:pPr algn="ctr">
                    <a:spcAft>
                      <a:spcPts val="800"/>
                    </a:spcAft>
                  </a:pPr>
                  <a:r>
                    <a:rPr lang="en-US" sz="2400" b="0" dirty="0">
                      <a:solidFill>
                        <a:srgbClr val="404040"/>
                      </a:solidFill>
                    </a:rPr>
                    <a:t>network security</a:t>
                  </a:r>
                </a:p>
              </p:txBody>
            </p:sp>
            <p:grpSp>
              <p:nvGrpSpPr>
                <p:cNvPr id="10" name="Group 9">
                  <a:extLst>
                    <a:ext uri="{FF2B5EF4-FFF2-40B4-BE49-F238E27FC236}">
                      <a16:creationId xmlns="" xmlns:a16="http://schemas.microsoft.com/office/drawing/2014/main" id="{C2021245-D446-47E3-B9DF-4589F2B20ACF}"/>
                    </a:ext>
                  </a:extLst>
                </p:cNvPr>
                <p:cNvGrpSpPr/>
                <p:nvPr/>
              </p:nvGrpSpPr>
              <p:grpSpPr>
                <a:xfrm>
                  <a:off x="5876942" y="3071862"/>
                  <a:ext cx="438116" cy="438116"/>
                  <a:chOff x="5953915" y="3005557"/>
                  <a:chExt cx="438116" cy="438116"/>
                </a:xfrm>
              </p:grpSpPr>
              <p:sp>
                <p:nvSpPr>
                  <p:cNvPr id="11" name="Freeform 5">
                    <a:extLst>
                      <a:ext uri="{FF2B5EF4-FFF2-40B4-BE49-F238E27FC236}">
                        <a16:creationId xmlns="" xmlns:a16="http://schemas.microsoft.com/office/drawing/2014/main" id="{94BDBCA7-73E1-43D3-8519-90F4A461A147}"/>
                      </a:ext>
                    </a:extLst>
                  </p:cNvPr>
                  <p:cNvSpPr>
                    <a:spLocks noEditPoints="1"/>
                  </p:cNvSpPr>
                  <p:nvPr/>
                </p:nvSpPr>
                <p:spPr bwMode="auto">
                  <a:xfrm>
                    <a:off x="6056402" y="3119396"/>
                    <a:ext cx="233142" cy="210438"/>
                  </a:xfrm>
                  <a:custGeom>
                    <a:avLst/>
                    <a:gdLst>
                      <a:gd name="T0" fmla="*/ 0 w 1377"/>
                      <a:gd name="T1" fmla="*/ 0 h 1242"/>
                      <a:gd name="T2" fmla="*/ 636 w 1377"/>
                      <a:gd name="T3" fmla="*/ 0 h 1242"/>
                      <a:gd name="T4" fmla="*/ 636 w 1377"/>
                      <a:gd name="T5" fmla="*/ 357 h 1242"/>
                      <a:gd name="T6" fmla="*/ 0 w 1377"/>
                      <a:gd name="T7" fmla="*/ 357 h 1242"/>
                      <a:gd name="T8" fmla="*/ 0 w 1377"/>
                      <a:gd name="T9" fmla="*/ 0 h 1242"/>
                      <a:gd name="T10" fmla="*/ 351 w 1377"/>
                      <a:gd name="T11" fmla="*/ 444 h 1242"/>
                      <a:gd name="T12" fmla="*/ 351 w 1377"/>
                      <a:gd name="T13" fmla="*/ 801 h 1242"/>
                      <a:gd name="T14" fmla="*/ 544 w 1377"/>
                      <a:gd name="T15" fmla="*/ 801 h 1242"/>
                      <a:gd name="T16" fmla="*/ 833 w 1377"/>
                      <a:gd name="T17" fmla="*/ 801 h 1242"/>
                      <a:gd name="T18" fmla="*/ 1026 w 1377"/>
                      <a:gd name="T19" fmla="*/ 801 h 1242"/>
                      <a:gd name="T20" fmla="*/ 1026 w 1377"/>
                      <a:gd name="T21" fmla="*/ 444 h 1242"/>
                      <a:gd name="T22" fmla="*/ 351 w 1377"/>
                      <a:gd name="T23" fmla="*/ 444 h 1242"/>
                      <a:gd name="T24" fmla="*/ 0 w 1377"/>
                      <a:gd name="T25" fmla="*/ 444 h 1242"/>
                      <a:gd name="T26" fmla="*/ 0 w 1377"/>
                      <a:gd name="T27" fmla="*/ 801 h 1242"/>
                      <a:gd name="T28" fmla="*/ 246 w 1377"/>
                      <a:gd name="T29" fmla="*/ 801 h 1242"/>
                      <a:gd name="T30" fmla="*/ 246 w 1377"/>
                      <a:gd name="T31" fmla="*/ 444 h 1242"/>
                      <a:gd name="T32" fmla="*/ 0 w 1377"/>
                      <a:gd name="T33" fmla="*/ 444 h 1242"/>
                      <a:gd name="T34" fmla="*/ 0 w 1377"/>
                      <a:gd name="T35" fmla="*/ 885 h 1242"/>
                      <a:gd name="T36" fmla="*/ 0 w 1377"/>
                      <a:gd name="T37" fmla="*/ 1242 h 1242"/>
                      <a:gd name="T38" fmla="*/ 636 w 1377"/>
                      <a:gd name="T39" fmla="*/ 1242 h 1242"/>
                      <a:gd name="T40" fmla="*/ 636 w 1377"/>
                      <a:gd name="T41" fmla="*/ 885 h 1242"/>
                      <a:gd name="T42" fmla="*/ 0 w 1377"/>
                      <a:gd name="T43" fmla="*/ 885 h 1242"/>
                      <a:gd name="T44" fmla="*/ 1377 w 1377"/>
                      <a:gd name="T45" fmla="*/ 0 h 1242"/>
                      <a:gd name="T46" fmla="*/ 741 w 1377"/>
                      <a:gd name="T47" fmla="*/ 0 h 1242"/>
                      <a:gd name="T48" fmla="*/ 741 w 1377"/>
                      <a:gd name="T49" fmla="*/ 357 h 1242"/>
                      <a:gd name="T50" fmla="*/ 1377 w 1377"/>
                      <a:gd name="T51" fmla="*/ 357 h 1242"/>
                      <a:gd name="T52" fmla="*/ 1377 w 1377"/>
                      <a:gd name="T53" fmla="*/ 0 h 1242"/>
                      <a:gd name="T54" fmla="*/ 1377 w 1377"/>
                      <a:gd name="T55" fmla="*/ 444 h 1242"/>
                      <a:gd name="T56" fmla="*/ 1131 w 1377"/>
                      <a:gd name="T57" fmla="*/ 444 h 1242"/>
                      <a:gd name="T58" fmla="*/ 1131 w 1377"/>
                      <a:gd name="T59" fmla="*/ 801 h 1242"/>
                      <a:gd name="T60" fmla="*/ 1377 w 1377"/>
                      <a:gd name="T61" fmla="*/ 801 h 1242"/>
                      <a:gd name="T62" fmla="*/ 1377 w 1377"/>
                      <a:gd name="T63" fmla="*/ 444 h 1242"/>
                      <a:gd name="T64" fmla="*/ 1377 w 1377"/>
                      <a:gd name="T65" fmla="*/ 885 h 1242"/>
                      <a:gd name="T66" fmla="*/ 741 w 1377"/>
                      <a:gd name="T67" fmla="*/ 885 h 1242"/>
                      <a:gd name="T68" fmla="*/ 741 w 1377"/>
                      <a:gd name="T69" fmla="*/ 1242 h 1242"/>
                      <a:gd name="T70" fmla="*/ 1377 w 1377"/>
                      <a:gd name="T71" fmla="*/ 1242 h 1242"/>
                      <a:gd name="T72" fmla="*/ 1377 w 1377"/>
                      <a:gd name="T73" fmla="*/ 885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77" h="1242">
                        <a:moveTo>
                          <a:pt x="0" y="0"/>
                        </a:moveTo>
                        <a:cubicBezTo>
                          <a:pt x="636" y="0"/>
                          <a:pt x="636" y="0"/>
                          <a:pt x="636" y="0"/>
                        </a:cubicBezTo>
                        <a:cubicBezTo>
                          <a:pt x="636" y="357"/>
                          <a:pt x="636" y="357"/>
                          <a:pt x="636" y="357"/>
                        </a:cubicBezTo>
                        <a:cubicBezTo>
                          <a:pt x="0" y="357"/>
                          <a:pt x="0" y="357"/>
                          <a:pt x="0" y="357"/>
                        </a:cubicBezTo>
                        <a:cubicBezTo>
                          <a:pt x="0" y="0"/>
                          <a:pt x="0" y="0"/>
                          <a:pt x="0" y="0"/>
                        </a:cubicBezTo>
                        <a:close/>
                        <a:moveTo>
                          <a:pt x="351" y="444"/>
                        </a:moveTo>
                        <a:cubicBezTo>
                          <a:pt x="351" y="801"/>
                          <a:pt x="351" y="801"/>
                          <a:pt x="351" y="801"/>
                        </a:cubicBezTo>
                        <a:cubicBezTo>
                          <a:pt x="351" y="801"/>
                          <a:pt x="351" y="801"/>
                          <a:pt x="544" y="801"/>
                        </a:cubicBezTo>
                        <a:cubicBezTo>
                          <a:pt x="613" y="801"/>
                          <a:pt x="706" y="801"/>
                          <a:pt x="833" y="801"/>
                        </a:cubicBezTo>
                        <a:cubicBezTo>
                          <a:pt x="1026" y="801"/>
                          <a:pt x="1026" y="801"/>
                          <a:pt x="1026" y="801"/>
                        </a:cubicBezTo>
                        <a:cubicBezTo>
                          <a:pt x="1026" y="444"/>
                          <a:pt x="1026" y="444"/>
                          <a:pt x="1026" y="444"/>
                        </a:cubicBezTo>
                        <a:cubicBezTo>
                          <a:pt x="1026" y="444"/>
                          <a:pt x="1026" y="444"/>
                          <a:pt x="351" y="444"/>
                        </a:cubicBezTo>
                        <a:close/>
                        <a:moveTo>
                          <a:pt x="0" y="444"/>
                        </a:moveTo>
                        <a:cubicBezTo>
                          <a:pt x="0" y="801"/>
                          <a:pt x="0" y="801"/>
                          <a:pt x="0" y="801"/>
                        </a:cubicBezTo>
                        <a:cubicBezTo>
                          <a:pt x="246" y="801"/>
                          <a:pt x="246" y="801"/>
                          <a:pt x="246" y="801"/>
                        </a:cubicBezTo>
                        <a:cubicBezTo>
                          <a:pt x="246" y="444"/>
                          <a:pt x="246" y="444"/>
                          <a:pt x="246" y="444"/>
                        </a:cubicBezTo>
                        <a:cubicBezTo>
                          <a:pt x="0" y="444"/>
                          <a:pt x="0" y="444"/>
                          <a:pt x="0" y="444"/>
                        </a:cubicBezTo>
                        <a:close/>
                        <a:moveTo>
                          <a:pt x="0" y="885"/>
                        </a:moveTo>
                        <a:cubicBezTo>
                          <a:pt x="0" y="1242"/>
                          <a:pt x="0" y="1242"/>
                          <a:pt x="0" y="1242"/>
                        </a:cubicBezTo>
                        <a:cubicBezTo>
                          <a:pt x="636" y="1242"/>
                          <a:pt x="636" y="1242"/>
                          <a:pt x="636" y="1242"/>
                        </a:cubicBezTo>
                        <a:cubicBezTo>
                          <a:pt x="636" y="885"/>
                          <a:pt x="636" y="885"/>
                          <a:pt x="636" y="885"/>
                        </a:cubicBezTo>
                        <a:cubicBezTo>
                          <a:pt x="0" y="885"/>
                          <a:pt x="0" y="885"/>
                          <a:pt x="0" y="885"/>
                        </a:cubicBezTo>
                        <a:close/>
                        <a:moveTo>
                          <a:pt x="1377" y="0"/>
                        </a:moveTo>
                        <a:cubicBezTo>
                          <a:pt x="741" y="0"/>
                          <a:pt x="741" y="0"/>
                          <a:pt x="741" y="0"/>
                        </a:cubicBezTo>
                        <a:cubicBezTo>
                          <a:pt x="741" y="357"/>
                          <a:pt x="741" y="357"/>
                          <a:pt x="741" y="357"/>
                        </a:cubicBezTo>
                        <a:cubicBezTo>
                          <a:pt x="1377" y="357"/>
                          <a:pt x="1377" y="357"/>
                          <a:pt x="1377" y="357"/>
                        </a:cubicBezTo>
                        <a:cubicBezTo>
                          <a:pt x="1377" y="0"/>
                          <a:pt x="1377" y="0"/>
                          <a:pt x="1377" y="0"/>
                        </a:cubicBezTo>
                        <a:close/>
                        <a:moveTo>
                          <a:pt x="1377" y="444"/>
                        </a:moveTo>
                        <a:cubicBezTo>
                          <a:pt x="1131" y="444"/>
                          <a:pt x="1131" y="444"/>
                          <a:pt x="1131" y="444"/>
                        </a:cubicBezTo>
                        <a:cubicBezTo>
                          <a:pt x="1131" y="801"/>
                          <a:pt x="1131" y="801"/>
                          <a:pt x="1131" y="801"/>
                        </a:cubicBezTo>
                        <a:cubicBezTo>
                          <a:pt x="1377" y="801"/>
                          <a:pt x="1377" y="801"/>
                          <a:pt x="1377" y="801"/>
                        </a:cubicBezTo>
                        <a:cubicBezTo>
                          <a:pt x="1377" y="444"/>
                          <a:pt x="1377" y="444"/>
                          <a:pt x="1377" y="444"/>
                        </a:cubicBezTo>
                        <a:close/>
                        <a:moveTo>
                          <a:pt x="1377" y="885"/>
                        </a:moveTo>
                        <a:cubicBezTo>
                          <a:pt x="741" y="885"/>
                          <a:pt x="741" y="885"/>
                          <a:pt x="741" y="885"/>
                        </a:cubicBezTo>
                        <a:cubicBezTo>
                          <a:pt x="741" y="1242"/>
                          <a:pt x="741" y="1242"/>
                          <a:pt x="741" y="1242"/>
                        </a:cubicBezTo>
                        <a:cubicBezTo>
                          <a:pt x="1377" y="1242"/>
                          <a:pt x="1377" y="1242"/>
                          <a:pt x="1377" y="1242"/>
                        </a:cubicBezTo>
                        <a:cubicBezTo>
                          <a:pt x="1377" y="885"/>
                          <a:pt x="1377" y="885"/>
                          <a:pt x="1377" y="885"/>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Oval 11">
                    <a:extLst>
                      <a:ext uri="{FF2B5EF4-FFF2-40B4-BE49-F238E27FC236}">
                        <a16:creationId xmlns="" xmlns:a16="http://schemas.microsoft.com/office/drawing/2014/main" id="{B00363F0-6690-41FD-A198-0521D05E8240}"/>
                      </a:ext>
                    </a:extLst>
                  </p:cNvPr>
                  <p:cNvSpPr/>
                  <p:nvPr/>
                </p:nvSpPr>
                <p:spPr>
                  <a:xfrm>
                    <a:off x="5953915" y="3005557"/>
                    <a:ext cx="438116" cy="438116"/>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72" name="Group 71"/>
            <p:cNvGrpSpPr/>
            <p:nvPr/>
          </p:nvGrpSpPr>
          <p:grpSpPr>
            <a:xfrm>
              <a:off x="533259" y="1089560"/>
              <a:ext cx="11218363" cy="4984715"/>
              <a:chOff x="533259" y="1089560"/>
              <a:chExt cx="11218363" cy="4984715"/>
            </a:xfrm>
          </p:grpSpPr>
          <p:sp>
            <p:nvSpPr>
              <p:cNvPr id="4" name="Oval 3">
                <a:extLst>
                  <a:ext uri="{FF2B5EF4-FFF2-40B4-BE49-F238E27FC236}">
                    <a16:creationId xmlns="" xmlns:a16="http://schemas.microsoft.com/office/drawing/2014/main" id="{4D0367DA-A3D4-4694-88D3-36B6890B3239}"/>
                  </a:ext>
                </a:extLst>
              </p:cNvPr>
              <p:cNvSpPr/>
              <p:nvPr/>
            </p:nvSpPr>
            <p:spPr>
              <a:xfrm>
                <a:off x="6220839" y="2561762"/>
                <a:ext cx="637735" cy="640080"/>
              </a:xfrm>
              <a:prstGeom prst="ellipse">
                <a:avLst/>
              </a:prstGeom>
              <a:solidFill>
                <a:srgbClr val="3999D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Oval 4">
                <a:extLst>
                  <a:ext uri="{FF2B5EF4-FFF2-40B4-BE49-F238E27FC236}">
                    <a16:creationId xmlns="" xmlns:a16="http://schemas.microsoft.com/office/drawing/2014/main" id="{132BCC35-4902-4557-804C-A115CD9723F2}"/>
                  </a:ext>
                </a:extLst>
              </p:cNvPr>
              <p:cNvSpPr/>
              <p:nvPr/>
            </p:nvSpPr>
            <p:spPr>
              <a:xfrm>
                <a:off x="8455593" y="4215488"/>
                <a:ext cx="1462659" cy="1460015"/>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5" name="Group 14">
                <a:extLst>
                  <a:ext uri="{FF2B5EF4-FFF2-40B4-BE49-F238E27FC236}">
                    <a16:creationId xmlns="" xmlns:a16="http://schemas.microsoft.com/office/drawing/2014/main" id="{F46A0342-B9D3-41B7-A26E-AB6B773B25AA}"/>
                  </a:ext>
                </a:extLst>
              </p:cNvPr>
              <p:cNvGrpSpPr/>
              <p:nvPr/>
            </p:nvGrpSpPr>
            <p:grpSpPr>
              <a:xfrm>
                <a:off x="6422265" y="2761935"/>
                <a:ext cx="1046378" cy="239734"/>
                <a:chOff x="7751301" y="4153526"/>
                <a:chExt cx="1046651" cy="239734"/>
              </a:xfrm>
            </p:grpSpPr>
            <p:cxnSp>
              <p:nvCxnSpPr>
                <p:cNvPr id="16" name="Straight Connector 15">
                  <a:extLst>
                    <a:ext uri="{FF2B5EF4-FFF2-40B4-BE49-F238E27FC236}">
                      <a16:creationId xmlns="" xmlns:a16="http://schemas.microsoft.com/office/drawing/2014/main" id="{2872B2B0-0BAF-4F6C-A6AC-EA763E614E61}"/>
                    </a:ext>
                  </a:extLst>
                </p:cNvPr>
                <p:cNvCxnSpPr>
                  <a:cxnSpLocks/>
                </p:cNvCxnSpPr>
                <p:nvPr/>
              </p:nvCxnSpPr>
              <p:spPr>
                <a:xfrm>
                  <a:off x="7877175" y="4273393"/>
                  <a:ext cx="920777" cy="0"/>
                </a:xfrm>
                <a:prstGeom prst="line">
                  <a:avLst/>
                </a:prstGeom>
                <a:ln w="12700" cap="rnd">
                  <a:solidFill>
                    <a:srgbClr val="000000"/>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 xmlns:a16="http://schemas.microsoft.com/office/drawing/2014/main" id="{03258EA3-D349-4F61-A93C-337599955544}"/>
                    </a:ext>
                  </a:extLst>
                </p:cNvPr>
                <p:cNvSpPr/>
                <p:nvPr/>
              </p:nvSpPr>
              <p:spPr>
                <a:xfrm>
                  <a:off x="7751301" y="4153526"/>
                  <a:ext cx="239734" cy="239734"/>
                </a:xfrm>
                <a:prstGeom prst="ellipse">
                  <a:avLst/>
                </a:prstGeom>
                <a:ln w="25400" cap="rnd">
                  <a:solidFill>
                    <a:srgbClr val="000000"/>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8" name="TextBox 17">
                <a:extLst>
                  <a:ext uri="{FF2B5EF4-FFF2-40B4-BE49-F238E27FC236}">
                    <a16:creationId xmlns="" xmlns:a16="http://schemas.microsoft.com/office/drawing/2014/main" id="{0FEA160E-8BA6-406E-B5DF-E6C281A67FFE}"/>
                  </a:ext>
                </a:extLst>
              </p:cNvPr>
              <p:cNvSpPr txBox="1"/>
              <p:nvPr/>
            </p:nvSpPr>
            <p:spPr>
              <a:xfrm>
                <a:off x="7514863" y="2632934"/>
                <a:ext cx="1952664" cy="497736"/>
              </a:xfrm>
              <a:prstGeom prst="rect">
                <a:avLst/>
              </a:prstGeom>
              <a:solidFill>
                <a:srgbClr val="3999D3"/>
              </a:solidFill>
            </p:spPr>
            <p:txBody>
              <a:bodyPr wrap="square" lIns="29626" tIns="14813" rIns="29626" bIns="14813" rtlCol="0" anchor="ctr">
                <a:spAutoFit/>
              </a:bodyPr>
              <a:lstStyle/>
              <a:p>
                <a:pPr algn="ctr">
                  <a:lnSpc>
                    <a:spcPct val="95000"/>
                  </a:lnSpc>
                </a:pPr>
                <a:r>
                  <a:rPr lang="ru-RU" sz="1600" b="1" cap="all" dirty="0" smtClean="0">
                    <a:solidFill>
                      <a:schemeClr val="bg1"/>
                    </a:solidFill>
                  </a:rPr>
                  <a:t>ОБЛАЧНАЯ БЕЗОПАСНОСТЬ</a:t>
                </a:r>
                <a:endParaRPr lang="en-US" sz="1600" b="1" cap="all" dirty="0">
                  <a:solidFill>
                    <a:schemeClr val="bg1"/>
                  </a:solidFill>
                </a:endParaRPr>
              </a:p>
            </p:txBody>
          </p:sp>
          <p:sp>
            <p:nvSpPr>
              <p:cNvPr id="19" name="TextBox 18">
                <a:extLst>
                  <a:ext uri="{FF2B5EF4-FFF2-40B4-BE49-F238E27FC236}">
                    <a16:creationId xmlns="" xmlns:a16="http://schemas.microsoft.com/office/drawing/2014/main" id="{B3F52C98-2FBE-4042-BA30-29351F7AA2D5}"/>
                  </a:ext>
                </a:extLst>
              </p:cNvPr>
              <p:cNvSpPr txBox="1"/>
              <p:nvPr/>
            </p:nvSpPr>
            <p:spPr>
              <a:xfrm flipH="1">
                <a:off x="533259" y="1634929"/>
                <a:ext cx="3083573" cy="497736"/>
              </a:xfrm>
              <a:prstGeom prst="rect">
                <a:avLst/>
              </a:prstGeom>
              <a:solidFill>
                <a:schemeClr val="accent6"/>
              </a:solidFill>
            </p:spPr>
            <p:txBody>
              <a:bodyPr wrap="square" lIns="29626" tIns="14813" rIns="29626" bIns="14813" rtlCol="0" anchor="ctr">
                <a:spAutoFit/>
              </a:bodyPr>
              <a:lstStyle/>
              <a:p>
                <a:pPr algn="ctr">
                  <a:lnSpc>
                    <a:spcPct val="95000"/>
                  </a:lnSpc>
                </a:pPr>
                <a:r>
                  <a:rPr lang="ru-RU" sz="1600" b="1" cap="all" dirty="0" smtClean="0">
                    <a:solidFill>
                      <a:schemeClr val="bg1"/>
                    </a:solidFill>
                  </a:rPr>
                  <a:t>Инфраструктурная БЕЗОПАСНОСТЬ</a:t>
                </a:r>
                <a:endParaRPr lang="en-US" sz="1600" b="1" cap="all" dirty="0">
                  <a:solidFill>
                    <a:schemeClr val="bg1"/>
                  </a:solidFill>
                </a:endParaRPr>
              </a:p>
            </p:txBody>
          </p:sp>
          <p:sp>
            <p:nvSpPr>
              <p:cNvPr id="20" name="TextBox 19">
                <a:extLst>
                  <a:ext uri="{FF2B5EF4-FFF2-40B4-BE49-F238E27FC236}">
                    <a16:creationId xmlns="" xmlns:a16="http://schemas.microsoft.com/office/drawing/2014/main" id="{C3FC92BA-0AAC-4B81-949C-AADBBCC266DF}"/>
                  </a:ext>
                </a:extLst>
              </p:cNvPr>
              <p:cNvSpPr txBox="1"/>
              <p:nvPr/>
            </p:nvSpPr>
            <p:spPr>
              <a:xfrm>
                <a:off x="9716632" y="3565219"/>
                <a:ext cx="2034990" cy="497736"/>
              </a:xfrm>
              <a:prstGeom prst="rect">
                <a:avLst/>
              </a:prstGeom>
              <a:solidFill>
                <a:schemeClr val="accent4"/>
              </a:solidFill>
            </p:spPr>
            <p:txBody>
              <a:bodyPr wrap="square" lIns="29626" tIns="14813" rIns="29626" bIns="14813" rtlCol="0" anchor="ctr">
                <a:spAutoFit/>
              </a:bodyPr>
              <a:lstStyle/>
              <a:p>
                <a:pPr algn="ctr">
                  <a:lnSpc>
                    <a:spcPct val="95000"/>
                  </a:lnSpc>
                </a:pPr>
                <a:r>
                  <a:rPr lang="ru-RU" sz="1600" b="1" cap="all" dirty="0" smtClean="0">
                    <a:solidFill>
                      <a:schemeClr val="bg1"/>
                    </a:solidFill>
                  </a:rPr>
                  <a:t>БЕЗОПАСНОСТЬ </a:t>
                </a:r>
                <a:r>
                  <a:rPr lang="en-US" sz="1600" b="1" cap="all" dirty="0" err="1" smtClean="0">
                    <a:solidFill>
                      <a:schemeClr val="bg1"/>
                    </a:solidFill>
                  </a:rPr>
                  <a:t>Iot</a:t>
                </a:r>
                <a:r>
                  <a:rPr lang="en-US" sz="1600" b="1" cap="all" dirty="0" smtClean="0">
                    <a:solidFill>
                      <a:schemeClr val="bg1"/>
                    </a:solidFill>
                  </a:rPr>
                  <a:t> </a:t>
                </a:r>
                <a:r>
                  <a:rPr lang="en-US" sz="1600" b="1" cap="all" dirty="0">
                    <a:solidFill>
                      <a:schemeClr val="bg1"/>
                    </a:solidFill>
                  </a:rPr>
                  <a:t>&amp; </a:t>
                </a:r>
                <a:r>
                  <a:rPr lang="ru-RU" sz="1600" b="1" cap="all" dirty="0" smtClean="0">
                    <a:solidFill>
                      <a:schemeClr val="bg1"/>
                    </a:solidFill>
                  </a:rPr>
                  <a:t>АСУТП</a:t>
                </a:r>
                <a:endParaRPr lang="en-US" sz="1600" b="1" cap="all" dirty="0">
                  <a:solidFill>
                    <a:schemeClr val="bg1"/>
                  </a:solidFill>
                </a:endParaRPr>
              </a:p>
            </p:txBody>
          </p:sp>
          <p:grpSp>
            <p:nvGrpSpPr>
              <p:cNvPr id="24" name="Group 23">
                <a:extLst>
                  <a:ext uri="{FF2B5EF4-FFF2-40B4-BE49-F238E27FC236}">
                    <a16:creationId xmlns="" xmlns:a16="http://schemas.microsoft.com/office/drawing/2014/main" id="{B5C4E4FC-B6D7-450D-A0F2-BD47236A24A2}"/>
                  </a:ext>
                </a:extLst>
              </p:cNvPr>
              <p:cNvGrpSpPr/>
              <p:nvPr/>
            </p:nvGrpSpPr>
            <p:grpSpPr>
              <a:xfrm flipH="1">
                <a:off x="9203212" y="4025603"/>
                <a:ext cx="1755328" cy="478574"/>
                <a:chOff x="3424238" y="2452688"/>
                <a:chExt cx="1755785" cy="478574"/>
              </a:xfrm>
            </p:grpSpPr>
            <p:sp>
              <p:nvSpPr>
                <p:cNvPr id="25" name="Oval 24">
                  <a:extLst>
                    <a:ext uri="{FF2B5EF4-FFF2-40B4-BE49-F238E27FC236}">
                      <a16:creationId xmlns="" xmlns:a16="http://schemas.microsoft.com/office/drawing/2014/main" id="{1C45AF83-FA00-4D2C-A55C-4ED3E776E5EB}"/>
                    </a:ext>
                  </a:extLst>
                </p:cNvPr>
                <p:cNvSpPr/>
                <p:nvPr/>
              </p:nvSpPr>
              <p:spPr>
                <a:xfrm flipH="1">
                  <a:off x="4940289" y="2691528"/>
                  <a:ext cx="239734" cy="239734"/>
                </a:xfrm>
                <a:prstGeom prst="ellipse">
                  <a:avLst/>
                </a:prstGeom>
                <a:ln w="25400" cap="rnd">
                  <a:solidFill>
                    <a:srgbClr val="000000"/>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Shape 116">
                  <a:extLst>
                    <a:ext uri="{FF2B5EF4-FFF2-40B4-BE49-F238E27FC236}">
                      <a16:creationId xmlns="" xmlns:a16="http://schemas.microsoft.com/office/drawing/2014/main" id="{3D7A4BE3-E752-4AF9-9679-5B455E7611D3}"/>
                    </a:ext>
                  </a:extLst>
                </p:cNvPr>
                <p:cNvSpPr/>
                <p:nvPr/>
              </p:nvSpPr>
              <p:spPr>
                <a:xfrm>
                  <a:off x="3424238" y="2452688"/>
                  <a:ext cx="1635919" cy="360601"/>
                </a:xfrm>
                <a:custGeom>
                  <a:avLst/>
                  <a:gdLst>
                    <a:gd name="connsiteX0" fmla="*/ 3291840 w 3291840"/>
                    <a:gd name="connsiteY0" fmla="*/ 312420 h 312420"/>
                    <a:gd name="connsiteX1" fmla="*/ 2979420 w 3291840"/>
                    <a:gd name="connsiteY1" fmla="*/ 0 h 312420"/>
                    <a:gd name="connsiteX2" fmla="*/ 0 w 3291840"/>
                    <a:gd name="connsiteY2" fmla="*/ 0 h 312420"/>
                    <a:gd name="connsiteX0" fmla="*/ 3291840 w 3291840"/>
                    <a:gd name="connsiteY0" fmla="*/ 312826 h 312826"/>
                    <a:gd name="connsiteX1" fmla="*/ 2979420 w 3291840"/>
                    <a:gd name="connsiteY1" fmla="*/ 406 h 312826"/>
                    <a:gd name="connsiteX2" fmla="*/ 637348 w 3291840"/>
                    <a:gd name="connsiteY2" fmla="*/ 0 h 312826"/>
                    <a:gd name="connsiteX3" fmla="*/ 0 w 3291840"/>
                    <a:gd name="connsiteY3" fmla="*/ 406 h 312826"/>
                    <a:gd name="connsiteX0" fmla="*/ 2654492 w 2654492"/>
                    <a:gd name="connsiteY0" fmla="*/ 312826 h 312826"/>
                    <a:gd name="connsiteX1" fmla="*/ 2342072 w 2654492"/>
                    <a:gd name="connsiteY1" fmla="*/ 406 h 312826"/>
                    <a:gd name="connsiteX2" fmla="*/ 0 w 2654492"/>
                    <a:gd name="connsiteY2" fmla="*/ 0 h 312826"/>
                    <a:gd name="connsiteX0" fmla="*/ 2654492 w 2654492"/>
                    <a:gd name="connsiteY0" fmla="*/ 312826 h 312826"/>
                    <a:gd name="connsiteX1" fmla="*/ 2342072 w 2654492"/>
                    <a:gd name="connsiteY1" fmla="*/ 406 h 312826"/>
                    <a:gd name="connsiteX2" fmla="*/ 329523 w 2654492"/>
                    <a:gd name="connsiteY2" fmla="*/ 0 h 312826"/>
                    <a:gd name="connsiteX3" fmla="*/ 0 w 2654492"/>
                    <a:gd name="connsiteY3" fmla="*/ 0 h 312826"/>
                    <a:gd name="connsiteX0" fmla="*/ 2324969 w 2324969"/>
                    <a:gd name="connsiteY0" fmla="*/ 312826 h 312826"/>
                    <a:gd name="connsiteX1" fmla="*/ 2012549 w 2324969"/>
                    <a:gd name="connsiteY1" fmla="*/ 406 h 312826"/>
                    <a:gd name="connsiteX2" fmla="*/ 0 w 2324969"/>
                    <a:gd name="connsiteY2" fmla="*/ 0 h 312826"/>
                    <a:gd name="connsiteX0" fmla="*/ 2324969 w 2324969"/>
                    <a:gd name="connsiteY0" fmla="*/ 312826 h 312826"/>
                    <a:gd name="connsiteX1" fmla="*/ 2012549 w 2324969"/>
                    <a:gd name="connsiteY1" fmla="*/ 406 h 312826"/>
                    <a:gd name="connsiteX2" fmla="*/ 927547 w 2324969"/>
                    <a:gd name="connsiteY2" fmla="*/ 0 h 312826"/>
                    <a:gd name="connsiteX3" fmla="*/ 0 w 2324969"/>
                    <a:gd name="connsiteY3" fmla="*/ 0 h 312826"/>
                    <a:gd name="connsiteX0" fmla="*/ 1397422 w 1397422"/>
                    <a:gd name="connsiteY0" fmla="*/ 312826 h 312826"/>
                    <a:gd name="connsiteX1" fmla="*/ 1085002 w 1397422"/>
                    <a:gd name="connsiteY1" fmla="*/ 406 h 312826"/>
                    <a:gd name="connsiteX2" fmla="*/ 0 w 1397422"/>
                    <a:gd name="connsiteY2" fmla="*/ 0 h 312826"/>
                  </a:gdLst>
                  <a:ahLst/>
                  <a:cxnLst>
                    <a:cxn ang="0">
                      <a:pos x="connsiteX0" y="connsiteY0"/>
                    </a:cxn>
                    <a:cxn ang="0">
                      <a:pos x="connsiteX1" y="connsiteY1"/>
                    </a:cxn>
                    <a:cxn ang="0">
                      <a:pos x="connsiteX2" y="connsiteY2"/>
                    </a:cxn>
                  </a:cxnLst>
                  <a:rect l="l" t="t" r="r" b="b"/>
                  <a:pathLst>
                    <a:path w="1397422" h="312826">
                      <a:moveTo>
                        <a:pt x="1397422" y="312826"/>
                      </a:moveTo>
                      <a:lnTo>
                        <a:pt x="1085002" y="406"/>
                      </a:lnTo>
                      <a:lnTo>
                        <a:pt x="0" y="0"/>
                      </a:lnTo>
                    </a:path>
                  </a:pathLst>
                </a:custGeom>
                <a:ln w="12700" cap="rnd">
                  <a:solidFill>
                    <a:srgbClr val="000000"/>
                  </a:solidFill>
                  <a:round/>
                  <a:headEnd type="ova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p>
              </p:txBody>
            </p:sp>
          </p:grpSp>
          <p:sp>
            <p:nvSpPr>
              <p:cNvPr id="27" name="Up Arrow 26"/>
              <p:cNvSpPr/>
              <p:nvPr/>
            </p:nvSpPr>
            <p:spPr>
              <a:xfrm>
                <a:off x="6265743" y="3244215"/>
                <a:ext cx="547927" cy="506752"/>
              </a:xfrm>
              <a:prstGeom prst="upArrow">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 xmlns:a16="http://schemas.microsoft.com/office/drawing/2014/main" id="{8FAA051B-4E8D-8D4C-BEA3-0AF55D2613B6}"/>
                  </a:ext>
                </a:extLst>
              </p:cNvPr>
              <p:cNvGrpSpPr/>
              <p:nvPr/>
            </p:nvGrpSpPr>
            <p:grpSpPr>
              <a:xfrm>
                <a:off x="4850702" y="1089560"/>
                <a:ext cx="3346323" cy="1391232"/>
                <a:chOff x="4851966" y="1311584"/>
                <a:chExt cx="3347195" cy="1391232"/>
              </a:xfrm>
            </p:grpSpPr>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297" y="1606749"/>
                  <a:ext cx="922864" cy="142238"/>
                </a:xfrm>
                <a:prstGeom prst="rect">
                  <a:avLst/>
                </a:prstGeom>
              </p:spPr>
            </p:pic>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998" y="2310920"/>
                  <a:ext cx="546453" cy="288331"/>
                </a:xfrm>
                <a:prstGeom prst="rect">
                  <a:avLst/>
                </a:prstGeom>
              </p:spPr>
            </p:pic>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0081" y="1407475"/>
                  <a:ext cx="883450" cy="341512"/>
                </a:xfrm>
                <a:prstGeom prst="rect">
                  <a:avLst/>
                </a:prstGeom>
              </p:spPr>
            </p:pic>
            <p:pic>
              <p:nvPicPr>
                <p:cNvPr id="32" name="Picture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2644" y="1949652"/>
                  <a:ext cx="941953" cy="262774"/>
                </a:xfrm>
                <a:prstGeom prst="rect">
                  <a:avLst/>
                </a:prstGeom>
              </p:spPr>
            </p:pic>
            <p:pic>
              <p:nvPicPr>
                <p:cNvPr id="33" name="Picture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51966" y="1311584"/>
                  <a:ext cx="998413" cy="539003"/>
                </a:xfrm>
                <a:prstGeom prst="rect">
                  <a:avLst/>
                </a:prstGeom>
              </p:spPr>
            </p:pic>
            <p:pic>
              <p:nvPicPr>
                <p:cNvPr id="34" name="Picture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8947" y="2003202"/>
                  <a:ext cx="789106" cy="155672"/>
                </a:xfrm>
                <a:prstGeom prst="rect">
                  <a:avLst/>
                </a:prstGeom>
              </p:spPr>
            </p:pic>
            <p:pic>
              <p:nvPicPr>
                <p:cNvPr id="35" name="Picture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85751" y="2288635"/>
                  <a:ext cx="591547" cy="414181"/>
                </a:xfrm>
                <a:prstGeom prst="rect">
                  <a:avLst/>
                </a:prstGeom>
              </p:spPr>
            </p:pic>
            <p:pic>
              <p:nvPicPr>
                <p:cNvPr id="36" name="Picture 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87526" y="1984591"/>
                  <a:ext cx="611360" cy="192894"/>
                </a:xfrm>
                <a:prstGeom prst="rect">
                  <a:avLst/>
                </a:prstGeom>
              </p:spPr>
            </p:pic>
          </p:grpSp>
          <p:grpSp>
            <p:nvGrpSpPr>
              <p:cNvPr id="37" name="Group 36">
                <a:extLst>
                  <a:ext uri="{FF2B5EF4-FFF2-40B4-BE49-F238E27FC236}">
                    <a16:creationId xmlns="" xmlns:a16="http://schemas.microsoft.com/office/drawing/2014/main" id="{E462AF02-C9E0-1245-8BDB-03D557D3AA85}"/>
                  </a:ext>
                </a:extLst>
              </p:cNvPr>
              <p:cNvGrpSpPr/>
              <p:nvPr/>
            </p:nvGrpSpPr>
            <p:grpSpPr>
              <a:xfrm>
                <a:off x="8715728" y="4603017"/>
                <a:ext cx="907645" cy="907900"/>
                <a:chOff x="8688502" y="4795546"/>
                <a:chExt cx="907881" cy="907900"/>
              </a:xfrm>
            </p:grpSpPr>
            <p:pic>
              <p:nvPicPr>
                <p:cNvPr id="38" name="Picture 37" descr="camera.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00372" y="5276890"/>
                  <a:ext cx="489970" cy="426556"/>
                </a:xfrm>
                <a:prstGeom prst="rect">
                  <a:avLst/>
                </a:prstGeom>
              </p:spPr>
            </p:pic>
            <p:pic>
              <p:nvPicPr>
                <p:cNvPr id="39" name="Picture 38" descr="gas-valve.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256899" y="4845657"/>
                  <a:ext cx="339484" cy="334002"/>
                </a:xfrm>
                <a:prstGeom prst="rect">
                  <a:avLst/>
                </a:prstGeom>
              </p:spPr>
            </p:pic>
            <p:pic>
              <p:nvPicPr>
                <p:cNvPr id="40" name="Picture 39" descr="credit-card.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88502" y="4795546"/>
                  <a:ext cx="352588" cy="557644"/>
                </a:xfrm>
                <a:prstGeom prst="rect">
                  <a:avLst/>
                </a:prstGeom>
              </p:spPr>
            </p:pic>
          </p:grpSp>
          <p:sp>
            <p:nvSpPr>
              <p:cNvPr id="41" name="Up Arrow 40"/>
              <p:cNvSpPr/>
              <p:nvPr/>
            </p:nvSpPr>
            <p:spPr>
              <a:xfrm rot="5400000">
                <a:off x="7840675" y="4689994"/>
                <a:ext cx="548070" cy="506620"/>
              </a:xfrm>
              <a:prstGeom prst="upArrow">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p:cNvSpPr/>
              <p:nvPr/>
            </p:nvSpPr>
            <p:spPr>
              <a:xfrm rot="16200000">
                <a:off x="4702338" y="4689996"/>
                <a:ext cx="548068" cy="506618"/>
              </a:xfrm>
              <a:prstGeom prst="upArrow">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p:cNvGrpSpPr/>
              <p:nvPr/>
            </p:nvGrpSpPr>
            <p:grpSpPr>
              <a:xfrm>
                <a:off x="1073465" y="2330241"/>
                <a:ext cx="3738922" cy="3744034"/>
                <a:chOff x="1073465" y="2330241"/>
                <a:chExt cx="3738922" cy="3744034"/>
              </a:xfrm>
            </p:grpSpPr>
            <p:sp>
              <p:nvSpPr>
                <p:cNvPr id="3" name="Oval 2">
                  <a:extLst>
                    <a:ext uri="{FF2B5EF4-FFF2-40B4-BE49-F238E27FC236}">
                      <a16:creationId xmlns="" xmlns:a16="http://schemas.microsoft.com/office/drawing/2014/main" id="{3BB8CA27-DDF5-46E2-BD77-AA88B90E6246}"/>
                    </a:ext>
                  </a:extLst>
                </p:cNvPr>
                <p:cNvSpPr/>
                <p:nvPr/>
              </p:nvSpPr>
              <p:spPr>
                <a:xfrm>
                  <a:off x="1073465" y="2330241"/>
                  <a:ext cx="3738922" cy="3744034"/>
                </a:xfrm>
                <a:prstGeom prst="ellipse">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4" name="Group 43"/>
                <p:cNvGrpSpPr/>
                <p:nvPr/>
              </p:nvGrpSpPr>
              <p:grpSpPr>
                <a:xfrm>
                  <a:off x="1619725" y="4230612"/>
                  <a:ext cx="582059" cy="695396"/>
                  <a:chOff x="2047640" y="3901862"/>
                  <a:chExt cx="551403" cy="639057"/>
                </a:xfrm>
              </p:grpSpPr>
              <p:pic>
                <p:nvPicPr>
                  <p:cNvPr id="66" name="Picture 65" descr="FortiClient-Desktop-Gut-Lt.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08726" y="3901862"/>
                    <a:ext cx="429229" cy="471473"/>
                  </a:xfrm>
                  <a:prstGeom prst="rect">
                    <a:avLst/>
                  </a:prstGeom>
                </p:spPr>
              </p:pic>
              <p:sp>
                <p:nvSpPr>
                  <p:cNvPr id="67" name="TextBox 66"/>
                  <p:cNvSpPr txBox="1"/>
                  <p:nvPr/>
                </p:nvSpPr>
                <p:spPr>
                  <a:xfrm>
                    <a:off x="2047640" y="4357072"/>
                    <a:ext cx="551403" cy="183847"/>
                  </a:xfrm>
                  <a:prstGeom prst="rect">
                    <a:avLst/>
                  </a:prstGeom>
                  <a:noFill/>
                </p:spPr>
                <p:txBody>
                  <a:bodyPr wrap="none" rtlCol="0">
                    <a:spAutoFit/>
                  </a:bodyPr>
                  <a:lstStyle/>
                  <a:p>
                    <a:pPr algn="ctr" defTabSz="914240"/>
                    <a:r>
                      <a:rPr lang="en-US" sz="700" b="1" dirty="0">
                        <a:solidFill>
                          <a:srgbClr val="FFFFFF"/>
                        </a:solidFill>
                        <a:latin typeface="Arial"/>
                      </a:rPr>
                      <a:t>Endpoint</a:t>
                    </a:r>
                  </a:p>
                </p:txBody>
              </p:sp>
            </p:grpSp>
            <p:grpSp>
              <p:nvGrpSpPr>
                <p:cNvPr id="45" name="Group 44"/>
                <p:cNvGrpSpPr/>
                <p:nvPr/>
              </p:nvGrpSpPr>
              <p:grpSpPr>
                <a:xfrm>
                  <a:off x="3692415" y="3252122"/>
                  <a:ext cx="475244" cy="521895"/>
                  <a:chOff x="2895289" y="4043431"/>
                  <a:chExt cx="450214" cy="479612"/>
                </a:xfrm>
              </p:grpSpPr>
              <p:pic>
                <p:nvPicPr>
                  <p:cNvPr id="64" name="Picture 63" descr="FortiMail-Gut-Lt.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95289" y="4043431"/>
                    <a:ext cx="450214" cy="298185"/>
                  </a:xfrm>
                  <a:prstGeom prst="rect">
                    <a:avLst/>
                  </a:prstGeom>
                </p:spPr>
              </p:pic>
              <p:sp>
                <p:nvSpPr>
                  <p:cNvPr id="65" name="TextBox 64"/>
                  <p:cNvSpPr txBox="1"/>
                  <p:nvPr/>
                </p:nvSpPr>
                <p:spPr>
                  <a:xfrm>
                    <a:off x="2917566" y="4339196"/>
                    <a:ext cx="405658" cy="183847"/>
                  </a:xfrm>
                  <a:prstGeom prst="rect">
                    <a:avLst/>
                  </a:prstGeom>
                  <a:noFill/>
                </p:spPr>
                <p:txBody>
                  <a:bodyPr wrap="none" rtlCol="0">
                    <a:spAutoFit/>
                  </a:bodyPr>
                  <a:lstStyle/>
                  <a:p>
                    <a:pPr algn="ctr" defTabSz="914240"/>
                    <a:r>
                      <a:rPr lang="en-US" sz="700" b="1" dirty="0">
                        <a:solidFill>
                          <a:srgbClr val="FFFFFF"/>
                        </a:solidFill>
                        <a:latin typeface="Arial"/>
                      </a:rPr>
                      <a:t>Email</a:t>
                    </a:r>
                  </a:p>
                </p:txBody>
              </p:sp>
            </p:grpSp>
            <p:grpSp>
              <p:nvGrpSpPr>
                <p:cNvPr id="46" name="Group 45"/>
                <p:cNvGrpSpPr/>
                <p:nvPr/>
              </p:nvGrpSpPr>
              <p:grpSpPr>
                <a:xfrm>
                  <a:off x="2593759" y="3787919"/>
                  <a:ext cx="698334" cy="762495"/>
                  <a:chOff x="2126878" y="5113104"/>
                  <a:chExt cx="543124" cy="539894"/>
                </a:xfrm>
              </p:grpSpPr>
              <p:pic>
                <p:nvPicPr>
                  <p:cNvPr id="62" name="Picture 61" descr="FortiSandbox-Gut-Lt.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174827" y="5113104"/>
                    <a:ext cx="447224" cy="410659"/>
                  </a:xfrm>
                  <a:prstGeom prst="rect">
                    <a:avLst/>
                  </a:prstGeom>
                </p:spPr>
              </p:pic>
              <p:sp>
                <p:nvSpPr>
                  <p:cNvPr id="63" name="TextBox 62"/>
                  <p:cNvSpPr txBox="1"/>
                  <p:nvPr/>
                </p:nvSpPr>
                <p:spPr>
                  <a:xfrm>
                    <a:off x="2126878" y="5511347"/>
                    <a:ext cx="543124" cy="141651"/>
                  </a:xfrm>
                  <a:prstGeom prst="rect">
                    <a:avLst/>
                  </a:prstGeom>
                  <a:noFill/>
                </p:spPr>
                <p:txBody>
                  <a:bodyPr wrap="none" rtlCol="0">
                    <a:spAutoFit/>
                  </a:bodyPr>
                  <a:lstStyle/>
                  <a:p>
                    <a:pPr algn="ctr" defTabSz="914240"/>
                    <a:r>
                      <a:rPr lang="en-US" sz="700" b="1" dirty="0">
                        <a:solidFill>
                          <a:srgbClr val="FFFFFF"/>
                        </a:solidFill>
                        <a:latin typeface="Arial"/>
                      </a:rPr>
                      <a:t>Sandboxing</a:t>
                    </a:r>
                  </a:p>
                </p:txBody>
              </p:sp>
            </p:grpSp>
            <p:grpSp>
              <p:nvGrpSpPr>
                <p:cNvPr id="47" name="Group 46"/>
                <p:cNvGrpSpPr/>
                <p:nvPr/>
              </p:nvGrpSpPr>
              <p:grpSpPr>
                <a:xfrm>
                  <a:off x="1673767" y="3252122"/>
                  <a:ext cx="473974" cy="636346"/>
                  <a:chOff x="3671088" y="3954220"/>
                  <a:chExt cx="449009" cy="584788"/>
                </a:xfrm>
              </p:grpSpPr>
              <p:pic>
                <p:nvPicPr>
                  <p:cNvPr id="60" name="Picture 59" descr="FortiSIEM-Gut-Lt.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671088" y="3954220"/>
                    <a:ext cx="449009" cy="429153"/>
                  </a:xfrm>
                  <a:prstGeom prst="rect">
                    <a:avLst/>
                  </a:prstGeom>
                </p:spPr>
              </p:pic>
              <p:sp>
                <p:nvSpPr>
                  <p:cNvPr id="61" name="TextBox 60"/>
                  <p:cNvSpPr txBox="1"/>
                  <p:nvPr/>
                </p:nvSpPr>
                <p:spPr>
                  <a:xfrm>
                    <a:off x="3704218" y="4355162"/>
                    <a:ext cx="382747" cy="183846"/>
                  </a:xfrm>
                  <a:prstGeom prst="rect">
                    <a:avLst/>
                  </a:prstGeom>
                  <a:noFill/>
                </p:spPr>
                <p:txBody>
                  <a:bodyPr wrap="none" rtlCol="0">
                    <a:spAutoFit/>
                  </a:bodyPr>
                  <a:lstStyle/>
                  <a:p>
                    <a:pPr algn="ctr" defTabSz="914240"/>
                    <a:r>
                      <a:rPr lang="en-US" sz="700" b="1">
                        <a:solidFill>
                          <a:srgbClr val="FFFFFF"/>
                        </a:solidFill>
                        <a:latin typeface="Arial"/>
                      </a:rPr>
                      <a:t>SIEM</a:t>
                    </a:r>
                  </a:p>
                </p:txBody>
              </p:sp>
            </p:grpSp>
            <p:grpSp>
              <p:nvGrpSpPr>
                <p:cNvPr id="48" name="Group 47"/>
                <p:cNvGrpSpPr/>
                <p:nvPr/>
              </p:nvGrpSpPr>
              <p:grpSpPr>
                <a:xfrm>
                  <a:off x="3148622" y="4987606"/>
                  <a:ext cx="579577" cy="655588"/>
                  <a:chOff x="4528569" y="3635540"/>
                  <a:chExt cx="549049" cy="602477"/>
                </a:xfrm>
              </p:grpSpPr>
              <p:pic>
                <p:nvPicPr>
                  <p:cNvPr id="58" name="Picture 57" descr="FortiAP-Gut-Lt.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28569" y="3635540"/>
                    <a:ext cx="549049" cy="444670"/>
                  </a:xfrm>
                  <a:prstGeom prst="rect">
                    <a:avLst/>
                  </a:prstGeom>
                </p:spPr>
              </p:pic>
              <p:sp>
                <p:nvSpPr>
                  <p:cNvPr id="59" name="TextBox 58"/>
                  <p:cNvSpPr txBox="1"/>
                  <p:nvPr/>
                </p:nvSpPr>
                <p:spPr>
                  <a:xfrm>
                    <a:off x="4610842" y="4054169"/>
                    <a:ext cx="384501" cy="183848"/>
                  </a:xfrm>
                  <a:prstGeom prst="rect">
                    <a:avLst/>
                  </a:prstGeom>
                  <a:noFill/>
                </p:spPr>
                <p:txBody>
                  <a:bodyPr wrap="none" rtlCol="0">
                    <a:spAutoFit/>
                  </a:bodyPr>
                  <a:lstStyle/>
                  <a:p>
                    <a:pPr algn="ctr" defTabSz="914240"/>
                    <a:r>
                      <a:rPr lang="en-US" sz="700" b="1" dirty="0">
                        <a:solidFill>
                          <a:srgbClr val="FFFFFF"/>
                        </a:solidFill>
                        <a:latin typeface="Arial"/>
                      </a:rPr>
                      <a:t>Wi-Fi</a:t>
                    </a:r>
                  </a:p>
                </p:txBody>
              </p:sp>
            </p:grpSp>
            <p:grpSp>
              <p:nvGrpSpPr>
                <p:cNvPr id="49" name="Group 48"/>
                <p:cNvGrpSpPr/>
                <p:nvPr/>
              </p:nvGrpSpPr>
              <p:grpSpPr>
                <a:xfrm>
                  <a:off x="2175627" y="5080860"/>
                  <a:ext cx="570023" cy="570299"/>
                  <a:chOff x="4784557" y="4864029"/>
                  <a:chExt cx="539999" cy="524096"/>
                </a:xfrm>
              </p:grpSpPr>
              <p:pic>
                <p:nvPicPr>
                  <p:cNvPr id="56" name="Picture 55" descr="FortiSwitch-Gut-L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784557" y="4864029"/>
                    <a:ext cx="539999" cy="373270"/>
                  </a:xfrm>
                  <a:prstGeom prst="rect">
                    <a:avLst/>
                  </a:prstGeom>
                </p:spPr>
              </p:pic>
              <p:sp>
                <p:nvSpPr>
                  <p:cNvPr id="57" name="TextBox 56"/>
                  <p:cNvSpPr txBox="1"/>
                  <p:nvPr/>
                </p:nvSpPr>
                <p:spPr>
                  <a:xfrm>
                    <a:off x="4830118" y="5204278"/>
                    <a:ext cx="448877" cy="183847"/>
                  </a:xfrm>
                  <a:prstGeom prst="rect">
                    <a:avLst/>
                  </a:prstGeom>
                  <a:noFill/>
                </p:spPr>
                <p:txBody>
                  <a:bodyPr wrap="none" rtlCol="0">
                    <a:spAutoFit/>
                  </a:bodyPr>
                  <a:lstStyle/>
                  <a:p>
                    <a:pPr algn="ctr" defTabSz="914240"/>
                    <a:r>
                      <a:rPr lang="en-US" sz="700" b="1" dirty="0">
                        <a:solidFill>
                          <a:srgbClr val="FFFFFF"/>
                        </a:solidFill>
                        <a:latin typeface="Arial"/>
                      </a:rPr>
                      <a:t>Switch</a:t>
                    </a:r>
                  </a:p>
                </p:txBody>
              </p:sp>
            </p:grpSp>
            <p:grpSp>
              <p:nvGrpSpPr>
                <p:cNvPr id="50" name="Group 49"/>
                <p:cNvGrpSpPr/>
                <p:nvPr/>
              </p:nvGrpSpPr>
              <p:grpSpPr>
                <a:xfrm>
                  <a:off x="3698760" y="4156889"/>
                  <a:ext cx="521259" cy="739087"/>
                  <a:chOff x="3006753" y="4839762"/>
                  <a:chExt cx="493806" cy="679210"/>
                </a:xfrm>
              </p:grpSpPr>
              <p:pic>
                <p:nvPicPr>
                  <p:cNvPr id="54" name="Picture 53" descr="FortiWeb-Gut-Lt.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006753" y="4839762"/>
                    <a:ext cx="493806" cy="508536"/>
                  </a:xfrm>
                  <a:prstGeom prst="rect">
                    <a:avLst/>
                  </a:prstGeom>
                </p:spPr>
              </p:pic>
              <p:sp>
                <p:nvSpPr>
                  <p:cNvPr id="55" name="TextBox 54"/>
                  <p:cNvSpPr txBox="1"/>
                  <p:nvPr/>
                </p:nvSpPr>
                <p:spPr>
                  <a:xfrm>
                    <a:off x="3071768" y="5335125"/>
                    <a:ext cx="363777" cy="183847"/>
                  </a:xfrm>
                  <a:prstGeom prst="rect">
                    <a:avLst/>
                  </a:prstGeom>
                  <a:noFill/>
                </p:spPr>
                <p:txBody>
                  <a:bodyPr wrap="none" rtlCol="0">
                    <a:spAutoFit/>
                  </a:bodyPr>
                  <a:lstStyle/>
                  <a:p>
                    <a:pPr algn="ctr" defTabSz="914240"/>
                    <a:r>
                      <a:rPr lang="en-US" sz="700" b="1" dirty="0">
                        <a:solidFill>
                          <a:srgbClr val="FFFFFF"/>
                        </a:solidFill>
                        <a:latin typeface="Arial"/>
                      </a:rPr>
                      <a:t>WAF</a:t>
                    </a:r>
                  </a:p>
                </p:txBody>
              </p:sp>
            </p:grpSp>
            <p:grpSp>
              <p:nvGrpSpPr>
                <p:cNvPr id="51" name="Group 50"/>
                <p:cNvGrpSpPr/>
                <p:nvPr/>
              </p:nvGrpSpPr>
              <p:grpSpPr>
                <a:xfrm>
                  <a:off x="2432050" y="2751083"/>
                  <a:ext cx="1021753" cy="720365"/>
                  <a:chOff x="3516116" y="4529316"/>
                  <a:chExt cx="676475" cy="514324"/>
                </a:xfrm>
              </p:grpSpPr>
              <p:sp>
                <p:nvSpPr>
                  <p:cNvPr id="52" name="TextBox 51"/>
                  <p:cNvSpPr txBox="1"/>
                  <p:nvPr/>
                </p:nvSpPr>
                <p:spPr>
                  <a:xfrm>
                    <a:off x="3516116" y="4900805"/>
                    <a:ext cx="676475" cy="142835"/>
                  </a:xfrm>
                  <a:prstGeom prst="rect">
                    <a:avLst/>
                  </a:prstGeom>
                  <a:noFill/>
                </p:spPr>
                <p:txBody>
                  <a:bodyPr wrap="square" rtlCol="0">
                    <a:spAutoFit/>
                  </a:bodyPr>
                  <a:lstStyle/>
                  <a:p>
                    <a:pPr algn="ctr" defTabSz="914240"/>
                    <a:r>
                      <a:rPr lang="en-US" sz="700" b="1" dirty="0">
                        <a:solidFill>
                          <a:srgbClr val="FFFFFF"/>
                        </a:solidFill>
                        <a:latin typeface="Arial"/>
                      </a:rPr>
                      <a:t>Management</a:t>
                    </a:r>
                  </a:p>
                </p:txBody>
              </p:sp>
              <p:pic>
                <p:nvPicPr>
                  <p:cNvPr id="53" name="Picture 52" descr="FortiManager-Gut-Lt.png"/>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708013" y="4529316"/>
                    <a:ext cx="292682" cy="384834"/>
                  </a:xfrm>
                  <a:prstGeom prst="rect">
                    <a:avLst/>
                  </a:prstGeom>
                </p:spPr>
              </p:pic>
            </p:grpSp>
          </p:grpSp>
          <p:grpSp>
            <p:nvGrpSpPr>
              <p:cNvPr id="21" name="Group 20">
                <a:extLst>
                  <a:ext uri="{FF2B5EF4-FFF2-40B4-BE49-F238E27FC236}">
                    <a16:creationId xmlns="" xmlns:a16="http://schemas.microsoft.com/office/drawing/2014/main" id="{B5C4E4FC-B6D7-450D-A0F2-BD47236A24A2}"/>
                  </a:ext>
                </a:extLst>
              </p:cNvPr>
              <p:cNvGrpSpPr/>
              <p:nvPr/>
            </p:nvGrpSpPr>
            <p:grpSpPr>
              <a:xfrm>
                <a:off x="1010048" y="2099623"/>
                <a:ext cx="1755328" cy="478574"/>
                <a:chOff x="3424238" y="2452688"/>
                <a:chExt cx="1755785" cy="478574"/>
              </a:xfrm>
            </p:grpSpPr>
            <p:sp>
              <p:nvSpPr>
                <p:cNvPr id="22" name="Oval 21">
                  <a:extLst>
                    <a:ext uri="{FF2B5EF4-FFF2-40B4-BE49-F238E27FC236}">
                      <a16:creationId xmlns="" xmlns:a16="http://schemas.microsoft.com/office/drawing/2014/main" id="{1C45AF83-FA00-4D2C-A55C-4ED3E776E5EB}"/>
                    </a:ext>
                  </a:extLst>
                </p:cNvPr>
                <p:cNvSpPr/>
                <p:nvPr/>
              </p:nvSpPr>
              <p:spPr>
                <a:xfrm flipH="1">
                  <a:off x="4940289" y="2691528"/>
                  <a:ext cx="239734" cy="239734"/>
                </a:xfrm>
                <a:prstGeom prst="ellipse">
                  <a:avLst/>
                </a:prstGeom>
                <a:ln w="25400" cap="rnd">
                  <a:solidFill>
                    <a:srgbClr val="000000"/>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Shape 116">
                  <a:extLst>
                    <a:ext uri="{FF2B5EF4-FFF2-40B4-BE49-F238E27FC236}">
                      <a16:creationId xmlns="" xmlns:a16="http://schemas.microsoft.com/office/drawing/2014/main" id="{3D7A4BE3-E752-4AF9-9679-5B455E7611D3}"/>
                    </a:ext>
                  </a:extLst>
                </p:cNvPr>
                <p:cNvSpPr/>
                <p:nvPr/>
              </p:nvSpPr>
              <p:spPr>
                <a:xfrm>
                  <a:off x="3424238" y="2452688"/>
                  <a:ext cx="1635919" cy="360601"/>
                </a:xfrm>
                <a:custGeom>
                  <a:avLst/>
                  <a:gdLst>
                    <a:gd name="connsiteX0" fmla="*/ 3291840 w 3291840"/>
                    <a:gd name="connsiteY0" fmla="*/ 312420 h 312420"/>
                    <a:gd name="connsiteX1" fmla="*/ 2979420 w 3291840"/>
                    <a:gd name="connsiteY1" fmla="*/ 0 h 312420"/>
                    <a:gd name="connsiteX2" fmla="*/ 0 w 3291840"/>
                    <a:gd name="connsiteY2" fmla="*/ 0 h 312420"/>
                    <a:gd name="connsiteX0" fmla="*/ 3291840 w 3291840"/>
                    <a:gd name="connsiteY0" fmla="*/ 312826 h 312826"/>
                    <a:gd name="connsiteX1" fmla="*/ 2979420 w 3291840"/>
                    <a:gd name="connsiteY1" fmla="*/ 406 h 312826"/>
                    <a:gd name="connsiteX2" fmla="*/ 637348 w 3291840"/>
                    <a:gd name="connsiteY2" fmla="*/ 0 h 312826"/>
                    <a:gd name="connsiteX3" fmla="*/ 0 w 3291840"/>
                    <a:gd name="connsiteY3" fmla="*/ 406 h 312826"/>
                    <a:gd name="connsiteX0" fmla="*/ 2654492 w 2654492"/>
                    <a:gd name="connsiteY0" fmla="*/ 312826 h 312826"/>
                    <a:gd name="connsiteX1" fmla="*/ 2342072 w 2654492"/>
                    <a:gd name="connsiteY1" fmla="*/ 406 h 312826"/>
                    <a:gd name="connsiteX2" fmla="*/ 0 w 2654492"/>
                    <a:gd name="connsiteY2" fmla="*/ 0 h 312826"/>
                    <a:gd name="connsiteX0" fmla="*/ 2654492 w 2654492"/>
                    <a:gd name="connsiteY0" fmla="*/ 312826 h 312826"/>
                    <a:gd name="connsiteX1" fmla="*/ 2342072 w 2654492"/>
                    <a:gd name="connsiteY1" fmla="*/ 406 h 312826"/>
                    <a:gd name="connsiteX2" fmla="*/ 329523 w 2654492"/>
                    <a:gd name="connsiteY2" fmla="*/ 0 h 312826"/>
                    <a:gd name="connsiteX3" fmla="*/ 0 w 2654492"/>
                    <a:gd name="connsiteY3" fmla="*/ 0 h 312826"/>
                    <a:gd name="connsiteX0" fmla="*/ 2324969 w 2324969"/>
                    <a:gd name="connsiteY0" fmla="*/ 312826 h 312826"/>
                    <a:gd name="connsiteX1" fmla="*/ 2012549 w 2324969"/>
                    <a:gd name="connsiteY1" fmla="*/ 406 h 312826"/>
                    <a:gd name="connsiteX2" fmla="*/ 0 w 2324969"/>
                    <a:gd name="connsiteY2" fmla="*/ 0 h 312826"/>
                    <a:gd name="connsiteX0" fmla="*/ 2324969 w 2324969"/>
                    <a:gd name="connsiteY0" fmla="*/ 312826 h 312826"/>
                    <a:gd name="connsiteX1" fmla="*/ 2012549 w 2324969"/>
                    <a:gd name="connsiteY1" fmla="*/ 406 h 312826"/>
                    <a:gd name="connsiteX2" fmla="*/ 927547 w 2324969"/>
                    <a:gd name="connsiteY2" fmla="*/ 0 h 312826"/>
                    <a:gd name="connsiteX3" fmla="*/ 0 w 2324969"/>
                    <a:gd name="connsiteY3" fmla="*/ 0 h 312826"/>
                    <a:gd name="connsiteX0" fmla="*/ 1397422 w 1397422"/>
                    <a:gd name="connsiteY0" fmla="*/ 312826 h 312826"/>
                    <a:gd name="connsiteX1" fmla="*/ 1085002 w 1397422"/>
                    <a:gd name="connsiteY1" fmla="*/ 406 h 312826"/>
                    <a:gd name="connsiteX2" fmla="*/ 0 w 1397422"/>
                    <a:gd name="connsiteY2" fmla="*/ 0 h 312826"/>
                  </a:gdLst>
                  <a:ahLst/>
                  <a:cxnLst>
                    <a:cxn ang="0">
                      <a:pos x="connsiteX0" y="connsiteY0"/>
                    </a:cxn>
                    <a:cxn ang="0">
                      <a:pos x="connsiteX1" y="connsiteY1"/>
                    </a:cxn>
                    <a:cxn ang="0">
                      <a:pos x="connsiteX2" y="connsiteY2"/>
                    </a:cxn>
                  </a:cxnLst>
                  <a:rect l="l" t="t" r="r" b="b"/>
                  <a:pathLst>
                    <a:path w="1397422" h="312826">
                      <a:moveTo>
                        <a:pt x="1397422" y="312826"/>
                      </a:moveTo>
                      <a:lnTo>
                        <a:pt x="1085002" y="406"/>
                      </a:lnTo>
                      <a:lnTo>
                        <a:pt x="0" y="0"/>
                      </a:lnTo>
                    </a:path>
                  </a:pathLst>
                </a:custGeom>
                <a:ln w="12700" cap="rnd">
                  <a:solidFill>
                    <a:schemeClr val="tx1"/>
                  </a:solidFill>
                  <a:round/>
                  <a:headEnd type="ova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p>
              </p:txBody>
            </p:sp>
          </p:grpSp>
        </p:grpSp>
      </p:grpSp>
    </p:spTree>
    <p:extLst>
      <p:ext uri="{BB962C8B-B14F-4D97-AF65-F5344CB8AC3E}">
        <p14:creationId xmlns:p14="http://schemas.microsoft.com/office/powerpoint/2010/main" val="6296356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Лидер </a:t>
            </a:r>
            <a:r>
              <a:rPr lang="ru-RU" dirty="0" smtClean="0"/>
              <a:t>в области сетевой безопасности</a:t>
            </a:r>
            <a:endParaRPr lang="en-US" dirty="0"/>
          </a:p>
        </p:txBody>
      </p:sp>
      <p:grpSp>
        <p:nvGrpSpPr>
          <p:cNvPr id="105" name="Group 104"/>
          <p:cNvGrpSpPr/>
          <p:nvPr/>
        </p:nvGrpSpPr>
        <p:grpSpPr>
          <a:xfrm>
            <a:off x="949839" y="1192913"/>
            <a:ext cx="4636796" cy="5069570"/>
            <a:chOff x="948499" y="1277957"/>
            <a:chExt cx="4638004" cy="5070891"/>
          </a:xfrm>
        </p:grpSpPr>
        <p:pic>
          <p:nvPicPr>
            <p:cNvPr id="102" name="Picture 101" descr="MQ (5).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191436" y="1277957"/>
              <a:ext cx="4152131" cy="4332658"/>
            </a:xfrm>
            <a:prstGeom prst="rect">
              <a:avLst/>
            </a:prstGeom>
          </p:spPr>
        </p:pic>
        <p:sp>
          <p:nvSpPr>
            <p:cNvPr id="103" name="TextBox 102"/>
            <p:cNvSpPr txBox="1"/>
            <p:nvPr/>
          </p:nvSpPr>
          <p:spPr>
            <a:xfrm>
              <a:off x="948499" y="5610184"/>
              <a:ext cx="4638004" cy="738664"/>
            </a:xfrm>
            <a:prstGeom prst="rect">
              <a:avLst/>
            </a:prstGeom>
            <a:noFill/>
          </p:spPr>
          <p:txBody>
            <a:bodyPr wrap="square" rtlCol="0">
              <a:spAutoFit/>
            </a:bodyPr>
            <a:lstStyle/>
            <a:p>
              <a:pPr>
                <a:defRPr/>
              </a:pPr>
              <a:r>
                <a:rPr lang="en-US" sz="600" dirty="0">
                  <a:solidFill>
                    <a:srgbClr val="000000"/>
                  </a:solidFill>
                  <a:latin typeface="Arial"/>
                </a:rPr>
                <a:t>Gartner Magic Quadrant for Enterprise Network Firewalls, Adam Hills, Jeremy D'Hoinne, Rajpreet Kaur, 10 July 2017</a:t>
              </a:r>
            </a:p>
            <a:p>
              <a:pPr>
                <a:defRPr/>
              </a:pPr>
              <a:r>
                <a:rPr lang="en-US" sz="600" b="1" dirty="0">
                  <a:solidFill>
                    <a:srgbClr val="000000"/>
                  </a:solidFill>
                  <a:latin typeface="Arial"/>
                </a:rPr>
                <a:t>Disclaimer: </a:t>
              </a:r>
              <a:r>
                <a:rPr lang="en-US" sz="600" dirty="0">
                  <a:solidFill>
                    <a:srgbClr val="000000"/>
                  </a:solidFill>
                  <a:latin typeface="Arial"/>
                </a:rPr>
                <a:t>This graphic was published by Gartner, Inc. as part of a larger research document and should be evaluated in the context of the entire document.  The Gartner document is available upon request from Fortinet. Gartner does not endorse any vendor, product or service depicted in its research publications, and does not advise technology users to select only those vendors with the highest ratings or other designation. Gartner research publications consist of the opinions of Gartner's research organization and should not be construed as statements of fact. Gartner disclaims all warranties, expressed or implied, with respect to this research, including any warranties of merchantability or fitness for a particular purpose.</a:t>
              </a:r>
            </a:p>
          </p:txBody>
        </p:sp>
      </p:grpSp>
      <p:grpSp>
        <p:nvGrpSpPr>
          <p:cNvPr id="108" name="Group 107"/>
          <p:cNvGrpSpPr/>
          <p:nvPr/>
        </p:nvGrpSpPr>
        <p:grpSpPr>
          <a:xfrm>
            <a:off x="6414022" y="1192913"/>
            <a:ext cx="4636796" cy="5192648"/>
            <a:chOff x="948499" y="1277957"/>
            <a:chExt cx="4638004" cy="5194001"/>
          </a:xfrm>
        </p:grpSpPr>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1436" y="1277957"/>
              <a:ext cx="4152130" cy="4332658"/>
            </a:xfrm>
            <a:prstGeom prst="rect">
              <a:avLst/>
            </a:prstGeom>
          </p:spPr>
        </p:pic>
        <p:sp>
          <p:nvSpPr>
            <p:cNvPr id="110" name="TextBox 109"/>
            <p:cNvSpPr txBox="1"/>
            <p:nvPr/>
          </p:nvSpPr>
          <p:spPr>
            <a:xfrm>
              <a:off x="948499" y="5610184"/>
              <a:ext cx="4638004" cy="861774"/>
            </a:xfrm>
            <a:prstGeom prst="rect">
              <a:avLst/>
            </a:prstGeom>
            <a:noFill/>
          </p:spPr>
          <p:txBody>
            <a:bodyPr wrap="square" rtlCol="0">
              <a:spAutoFit/>
            </a:bodyPr>
            <a:lstStyle/>
            <a:p>
              <a:pPr>
                <a:defRPr/>
              </a:pPr>
              <a:r>
                <a:rPr lang="en-US" sz="600" dirty="0">
                  <a:solidFill>
                    <a:srgbClr val="000000"/>
                  </a:solidFill>
                </a:rPr>
                <a:t>Gartner Magic Quadrant for Unified Threat Management (SMB Multifunction Firewalls), Jeremy D'Hoinne, Rajpreet Kaur, Adam Hils, June 2017 </a:t>
              </a:r>
              <a:r>
                <a:rPr lang="en-US" sz="600" dirty="0">
                  <a:solidFill>
                    <a:srgbClr val="000000"/>
                  </a:solidFill>
                  <a:latin typeface="Arial"/>
                </a:rPr>
                <a:t/>
              </a:r>
              <a:br>
                <a:rPr lang="en-US" sz="600" dirty="0">
                  <a:solidFill>
                    <a:srgbClr val="000000"/>
                  </a:solidFill>
                  <a:latin typeface="Arial"/>
                </a:rPr>
              </a:br>
              <a:r>
                <a:rPr lang="en-US" sz="600" b="1" dirty="0">
                  <a:solidFill>
                    <a:srgbClr val="000000"/>
                  </a:solidFill>
                  <a:latin typeface="Arial"/>
                </a:rPr>
                <a:t>Disclaimer: </a:t>
              </a:r>
              <a:r>
                <a:rPr lang="en-US" sz="600" dirty="0">
                  <a:solidFill>
                    <a:srgbClr val="000000"/>
                  </a:solidFill>
                  <a:latin typeface="Arial"/>
                </a:rPr>
                <a:t>This graphic was published by Gartner, Inc. as part of a larger research document and should be evaluated in the context of the entire document.  The Gartner document is available upon request from Fortinet. Gartner does not endorse any vendor, product or service depicted in its research publications, and does not advise technology users to select only those vendors with the highest ratings or other designation. Gartner research publications consist of the opinions of Gartner's research organization and should not be construed as statements of fact. Gartner disclaims all warranties, expressed or implied, with respect to this research, including any warranties of merchantability or fitness for a particular purpose.</a:t>
              </a:r>
            </a:p>
          </p:txBody>
        </p:sp>
      </p:grpSp>
      <p:sp>
        <p:nvSpPr>
          <p:cNvPr id="3" name="Frame 2"/>
          <p:cNvSpPr/>
          <p:nvPr/>
        </p:nvSpPr>
        <p:spPr bwMode="invGray">
          <a:xfrm>
            <a:off x="3270741" y="1934308"/>
            <a:ext cx="685800" cy="404446"/>
          </a:xfrm>
          <a:prstGeom prst="frame">
            <a:avLst/>
          </a:prstGeom>
          <a:solidFill>
            <a:schemeClr val="accent6"/>
          </a:solidFill>
          <a:ln w="9525">
            <a:solidFill>
              <a:schemeClr val="accent6"/>
            </a:solid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ame 9"/>
          <p:cNvSpPr/>
          <p:nvPr/>
        </p:nvSpPr>
        <p:spPr bwMode="invGray">
          <a:xfrm>
            <a:off x="9120556" y="1767254"/>
            <a:ext cx="709244" cy="448407"/>
          </a:xfrm>
          <a:prstGeom prst="frame">
            <a:avLst/>
          </a:prstGeom>
          <a:solidFill>
            <a:schemeClr val="accent6"/>
          </a:solidFill>
          <a:ln w="9525">
            <a:solidFill>
              <a:schemeClr val="accent6"/>
            </a:solid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06110079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Fortinet Patent Portfolio</a:t>
            </a:r>
            <a:endParaRPr lang="en-US" dirty="0"/>
          </a:p>
        </p:txBody>
      </p:sp>
      <p:graphicFrame>
        <p:nvGraphicFramePr>
          <p:cNvPr id="7" name="Chart 6"/>
          <p:cNvGraphicFramePr>
            <a:graphicFrameLocks/>
          </p:cNvGraphicFramePr>
          <p:nvPr>
            <p:extLst/>
          </p:nvPr>
        </p:nvGraphicFramePr>
        <p:xfrm>
          <a:off x="328530" y="1006997"/>
          <a:ext cx="5639311" cy="512491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bwMode="invGray">
          <a:xfrm>
            <a:off x="941159" y="2084071"/>
            <a:ext cx="228540" cy="2629794"/>
          </a:xfrm>
          <a:prstGeom prst="rect">
            <a:avLst/>
          </a:prstGeom>
          <a:solidFill>
            <a:schemeClr val="accent6"/>
          </a:solidFill>
          <a:ln w="9525">
            <a:noFill/>
            <a:round/>
            <a:headEnd/>
            <a:tailEnd/>
          </a:ln>
          <a:extLst/>
        </p:spPr>
        <p:txBody>
          <a:bodyPr wrap="square" rtlCol="0" anchor="ctr"/>
          <a:lstStyle/>
          <a:p>
            <a:pPr algn="ctr" defTabSz="457058"/>
            <a:endParaRPr lang="en-US" sz="2666" dirty="0"/>
          </a:p>
        </p:txBody>
      </p:sp>
      <p:graphicFrame>
        <p:nvGraphicFramePr>
          <p:cNvPr id="10" name="Chart 9"/>
          <p:cNvGraphicFramePr>
            <a:graphicFrameLocks/>
          </p:cNvGraphicFramePr>
          <p:nvPr>
            <p:extLst/>
          </p:nvPr>
        </p:nvGraphicFramePr>
        <p:xfrm>
          <a:off x="5941124" y="762960"/>
          <a:ext cx="5920740" cy="53452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09846155"/>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955897-F2AE-444E-903D-5D3903AE08EB}"/>
              </a:ext>
            </a:extLst>
          </p:cNvPr>
          <p:cNvSpPr>
            <a:spLocks noGrp="1"/>
          </p:cNvSpPr>
          <p:nvPr>
            <p:ph type="title"/>
          </p:nvPr>
        </p:nvSpPr>
        <p:spPr/>
        <p:txBody>
          <a:bodyPr/>
          <a:lstStyle/>
          <a:p>
            <a:r>
              <a:rPr lang="ru-RU" dirty="0"/>
              <a:t>Модули обработки трафика </a:t>
            </a:r>
            <a:r>
              <a:rPr lang="en-US" dirty="0" err="1">
                <a:solidFill>
                  <a:srgbClr val="C00000"/>
                </a:solidFill>
              </a:rPr>
              <a:t>FortiASIC</a:t>
            </a:r>
            <a:endParaRPr lang="ru-RU" dirty="0">
              <a:solidFill>
                <a:srgbClr val="C00000"/>
              </a:solidFill>
            </a:endParaRPr>
          </a:p>
        </p:txBody>
      </p:sp>
      <p:pic>
        <p:nvPicPr>
          <p:cNvPr id="6" name="Content Placeholder 3">
            <a:extLst>
              <a:ext uri="{FF2B5EF4-FFF2-40B4-BE49-F238E27FC236}">
                <a16:creationId xmlns:a16="http://schemas.microsoft.com/office/drawing/2014/main" xmlns="" id="{676D87DC-BBF2-406B-9DDE-A3B391B687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9986" y="1305494"/>
            <a:ext cx="8326683" cy="4684404"/>
          </a:xfrm>
          <a:prstGeom prst="rect">
            <a:avLst/>
          </a:prstGeom>
        </p:spPr>
      </p:pic>
    </p:spTree>
    <p:extLst>
      <p:ext uri="{BB962C8B-B14F-4D97-AF65-F5344CB8AC3E}">
        <p14:creationId xmlns:p14="http://schemas.microsoft.com/office/powerpoint/2010/main" val="343607810"/>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solidFill>
                  <a:schemeClr val="tx1"/>
                </a:solidFill>
              </a:rPr>
              <a:t>Преимущества использования </a:t>
            </a:r>
            <a:r>
              <a:rPr lang="en-US" dirty="0">
                <a:solidFill>
                  <a:srgbClr val="C00000"/>
                </a:solidFill>
              </a:rPr>
              <a:t>SPU</a:t>
            </a:r>
            <a:r>
              <a:rPr lang="ru-RU" dirty="0">
                <a:solidFill>
                  <a:srgbClr val="C00000"/>
                </a:solidFill>
              </a:rPr>
              <a:t> </a:t>
            </a:r>
            <a:r>
              <a:rPr lang="en-US" dirty="0" err="1">
                <a:solidFill>
                  <a:srgbClr val="C00000"/>
                </a:solidFill>
              </a:rPr>
              <a:t>FortiASIC</a:t>
            </a:r>
            <a:endParaRPr lang="en-US" dirty="0">
              <a:solidFill>
                <a:srgbClr val="C00000"/>
              </a:solidFill>
            </a:endParaRPr>
          </a:p>
        </p:txBody>
      </p:sp>
      <p:grpSp>
        <p:nvGrpSpPr>
          <p:cNvPr id="8" name="Group 7"/>
          <p:cNvGrpSpPr/>
          <p:nvPr/>
        </p:nvGrpSpPr>
        <p:grpSpPr>
          <a:xfrm rot="16200000">
            <a:off x="2525009" y="3094655"/>
            <a:ext cx="3083772" cy="1169247"/>
            <a:chOff x="564456" y="4437421"/>
            <a:chExt cx="5423236" cy="1646385"/>
          </a:xfrm>
        </p:grpSpPr>
        <p:sp>
          <p:nvSpPr>
            <p:cNvPr id="9" name="U-Turn Arrow 8"/>
            <p:cNvSpPr/>
            <p:nvPr/>
          </p:nvSpPr>
          <p:spPr bwMode="invGray">
            <a:xfrm rot="5400000">
              <a:off x="2452883" y="2548998"/>
              <a:ext cx="1646385" cy="5423232"/>
            </a:xfrm>
            <a:prstGeom prst="uturnArrow">
              <a:avLst>
                <a:gd name="adj1" fmla="val 25000"/>
                <a:gd name="adj2" fmla="val 25000"/>
                <a:gd name="adj3" fmla="val 34801"/>
                <a:gd name="adj4" fmla="val 43750"/>
                <a:gd name="adj5" fmla="val 100000"/>
              </a:avLst>
            </a:prstGeom>
            <a:gradFill flip="none" rotWithShape="1">
              <a:gsLst>
                <a:gs pos="0">
                  <a:schemeClr val="bg1">
                    <a:alpha val="0"/>
                  </a:schemeClr>
                </a:gs>
                <a:gs pos="100000">
                  <a:schemeClr val="accent6"/>
                </a:gs>
              </a:gsLst>
              <a:lin ang="16200000" scaled="1"/>
              <a:tileRect/>
            </a:gradFill>
            <a:ln w="9525">
              <a:noFill/>
              <a:prstDash val="dash"/>
              <a:round/>
              <a:headEnd/>
              <a:tailEnd/>
            </a:ln>
            <a:extLst/>
          </p:spPr>
          <p:txBody>
            <a:bodyPr wrap="square" lIns="121845" tIns="60923" rIns="121845" bIns="60923" rtlCol="0" anchor="ctr"/>
            <a:lstStyle/>
            <a:p>
              <a:pPr algn="ctr" defTabSz="455496">
                <a:defRPr/>
              </a:pPr>
              <a:endParaRPr lang="en-US" sz="2700" kern="0" dirty="0">
                <a:solidFill>
                  <a:srgbClr val="000000"/>
                </a:solidFill>
              </a:endParaRPr>
            </a:p>
          </p:txBody>
        </p:sp>
        <p:sp>
          <p:nvSpPr>
            <p:cNvPr id="10" name="Right Arrow 9"/>
            <p:cNvSpPr/>
            <p:nvPr/>
          </p:nvSpPr>
          <p:spPr bwMode="invGray">
            <a:xfrm flipH="1">
              <a:off x="564456" y="5257799"/>
              <a:ext cx="5021965" cy="825259"/>
            </a:xfrm>
            <a:prstGeom prst="rightArrow">
              <a:avLst>
                <a:gd name="adj1" fmla="val 50000"/>
                <a:gd name="adj2" fmla="val 69632"/>
              </a:avLst>
            </a:prstGeom>
            <a:gradFill flip="none" rotWithShape="1">
              <a:gsLst>
                <a:gs pos="0">
                  <a:schemeClr val="accent6">
                    <a:alpha val="0"/>
                  </a:schemeClr>
                </a:gs>
                <a:gs pos="41000">
                  <a:schemeClr val="accent6"/>
                </a:gs>
              </a:gsLst>
              <a:lin ang="0" scaled="1"/>
              <a:tileRect/>
            </a:gradFill>
            <a:ln w="9525">
              <a:noFill/>
              <a:round/>
              <a:headEnd/>
              <a:tailEnd/>
            </a:ln>
            <a:extLst/>
          </p:spPr>
          <p:txBody>
            <a:bodyPr wrap="square" rtlCol="0" anchor="ctr"/>
            <a:lstStyle/>
            <a:p>
              <a:pPr algn="ctr" defTabSz="341842"/>
              <a:endParaRPr lang="en-US" sz="2000" dirty="0">
                <a:solidFill>
                  <a:srgbClr val="000000"/>
                </a:solidFill>
              </a:endParaRPr>
            </a:p>
          </p:txBody>
        </p:sp>
      </p:grpSp>
      <p:grpSp>
        <p:nvGrpSpPr>
          <p:cNvPr id="11" name="Group 10"/>
          <p:cNvGrpSpPr/>
          <p:nvPr/>
        </p:nvGrpSpPr>
        <p:grpSpPr>
          <a:xfrm rot="16200000">
            <a:off x="3947364" y="3094655"/>
            <a:ext cx="3083772" cy="1169247"/>
            <a:chOff x="564456" y="4437421"/>
            <a:chExt cx="5423236" cy="1646385"/>
          </a:xfrm>
        </p:grpSpPr>
        <p:sp>
          <p:nvSpPr>
            <p:cNvPr id="12" name="U-Turn Arrow 11"/>
            <p:cNvSpPr/>
            <p:nvPr/>
          </p:nvSpPr>
          <p:spPr bwMode="invGray">
            <a:xfrm rot="5400000">
              <a:off x="2452883" y="2548998"/>
              <a:ext cx="1646385" cy="5423232"/>
            </a:xfrm>
            <a:prstGeom prst="uturnArrow">
              <a:avLst>
                <a:gd name="adj1" fmla="val 25000"/>
                <a:gd name="adj2" fmla="val 25000"/>
                <a:gd name="adj3" fmla="val 34801"/>
                <a:gd name="adj4" fmla="val 43750"/>
                <a:gd name="adj5" fmla="val 100000"/>
              </a:avLst>
            </a:prstGeom>
            <a:gradFill flip="none" rotWithShape="1">
              <a:gsLst>
                <a:gs pos="0">
                  <a:schemeClr val="bg1">
                    <a:alpha val="0"/>
                  </a:schemeClr>
                </a:gs>
                <a:gs pos="100000">
                  <a:schemeClr val="accent6"/>
                </a:gs>
              </a:gsLst>
              <a:lin ang="16200000" scaled="1"/>
              <a:tileRect/>
            </a:gradFill>
            <a:ln w="9525">
              <a:noFill/>
              <a:prstDash val="dash"/>
              <a:round/>
              <a:headEnd/>
              <a:tailEnd/>
            </a:ln>
            <a:extLst/>
          </p:spPr>
          <p:txBody>
            <a:bodyPr wrap="square" lIns="121845" tIns="60923" rIns="121845" bIns="60923" rtlCol="0" anchor="ctr"/>
            <a:lstStyle/>
            <a:p>
              <a:pPr algn="ctr" defTabSz="455496">
                <a:defRPr/>
              </a:pPr>
              <a:endParaRPr lang="en-US" sz="2700" kern="0" dirty="0">
                <a:solidFill>
                  <a:srgbClr val="000000"/>
                </a:solidFill>
              </a:endParaRPr>
            </a:p>
          </p:txBody>
        </p:sp>
        <p:sp>
          <p:nvSpPr>
            <p:cNvPr id="13" name="Right Arrow 12"/>
            <p:cNvSpPr/>
            <p:nvPr/>
          </p:nvSpPr>
          <p:spPr bwMode="invGray">
            <a:xfrm flipH="1">
              <a:off x="564456" y="5257799"/>
              <a:ext cx="5021965" cy="825259"/>
            </a:xfrm>
            <a:prstGeom prst="rightArrow">
              <a:avLst>
                <a:gd name="adj1" fmla="val 50000"/>
                <a:gd name="adj2" fmla="val 69632"/>
              </a:avLst>
            </a:prstGeom>
            <a:gradFill flip="none" rotWithShape="1">
              <a:gsLst>
                <a:gs pos="0">
                  <a:schemeClr val="accent6">
                    <a:alpha val="0"/>
                  </a:schemeClr>
                </a:gs>
                <a:gs pos="41000">
                  <a:schemeClr val="accent6"/>
                </a:gs>
              </a:gsLst>
              <a:lin ang="0" scaled="1"/>
              <a:tileRect/>
            </a:gradFill>
            <a:ln w="9525">
              <a:noFill/>
              <a:round/>
              <a:headEnd/>
              <a:tailEnd/>
            </a:ln>
            <a:extLst/>
          </p:spPr>
          <p:txBody>
            <a:bodyPr wrap="square" rtlCol="0" anchor="ctr"/>
            <a:lstStyle/>
            <a:p>
              <a:pPr algn="ctr" defTabSz="341842"/>
              <a:endParaRPr lang="en-US" sz="2000" dirty="0">
                <a:solidFill>
                  <a:srgbClr val="000000"/>
                </a:solidFill>
              </a:endParaRPr>
            </a:p>
          </p:txBody>
        </p:sp>
      </p:grpSp>
      <p:grpSp>
        <p:nvGrpSpPr>
          <p:cNvPr id="14" name="Group 13"/>
          <p:cNvGrpSpPr/>
          <p:nvPr/>
        </p:nvGrpSpPr>
        <p:grpSpPr>
          <a:xfrm rot="16200000">
            <a:off x="5338964" y="3094655"/>
            <a:ext cx="3083772" cy="1169247"/>
            <a:chOff x="564456" y="4437421"/>
            <a:chExt cx="5423236" cy="1646385"/>
          </a:xfrm>
        </p:grpSpPr>
        <p:sp>
          <p:nvSpPr>
            <p:cNvPr id="15" name="U-Turn Arrow 14"/>
            <p:cNvSpPr/>
            <p:nvPr/>
          </p:nvSpPr>
          <p:spPr bwMode="invGray">
            <a:xfrm rot="5400000">
              <a:off x="2452883" y="2548998"/>
              <a:ext cx="1646385" cy="5423232"/>
            </a:xfrm>
            <a:prstGeom prst="uturnArrow">
              <a:avLst>
                <a:gd name="adj1" fmla="val 25000"/>
                <a:gd name="adj2" fmla="val 25000"/>
                <a:gd name="adj3" fmla="val 34801"/>
                <a:gd name="adj4" fmla="val 43750"/>
                <a:gd name="adj5" fmla="val 100000"/>
              </a:avLst>
            </a:prstGeom>
            <a:gradFill flip="none" rotWithShape="1">
              <a:gsLst>
                <a:gs pos="0">
                  <a:schemeClr val="bg1">
                    <a:alpha val="0"/>
                  </a:schemeClr>
                </a:gs>
                <a:gs pos="100000">
                  <a:schemeClr val="accent6"/>
                </a:gs>
              </a:gsLst>
              <a:lin ang="16200000" scaled="1"/>
              <a:tileRect/>
            </a:gradFill>
            <a:ln w="9525">
              <a:noFill/>
              <a:prstDash val="dash"/>
              <a:round/>
              <a:headEnd/>
              <a:tailEnd/>
            </a:ln>
            <a:extLst/>
          </p:spPr>
          <p:txBody>
            <a:bodyPr wrap="square" lIns="121845" tIns="60923" rIns="121845" bIns="60923" rtlCol="0" anchor="ctr"/>
            <a:lstStyle/>
            <a:p>
              <a:pPr algn="ctr" defTabSz="455496">
                <a:defRPr/>
              </a:pPr>
              <a:endParaRPr lang="en-US" sz="2700" kern="0" dirty="0">
                <a:solidFill>
                  <a:srgbClr val="000000"/>
                </a:solidFill>
              </a:endParaRPr>
            </a:p>
          </p:txBody>
        </p:sp>
        <p:sp>
          <p:nvSpPr>
            <p:cNvPr id="16" name="Right Arrow 15"/>
            <p:cNvSpPr/>
            <p:nvPr/>
          </p:nvSpPr>
          <p:spPr bwMode="invGray">
            <a:xfrm flipH="1">
              <a:off x="564456" y="5257799"/>
              <a:ext cx="5021965" cy="825259"/>
            </a:xfrm>
            <a:prstGeom prst="rightArrow">
              <a:avLst>
                <a:gd name="adj1" fmla="val 50000"/>
                <a:gd name="adj2" fmla="val 69632"/>
              </a:avLst>
            </a:prstGeom>
            <a:gradFill flip="none" rotWithShape="1">
              <a:gsLst>
                <a:gs pos="0">
                  <a:schemeClr val="accent6">
                    <a:alpha val="0"/>
                  </a:schemeClr>
                </a:gs>
                <a:gs pos="41000">
                  <a:schemeClr val="accent6"/>
                </a:gs>
              </a:gsLst>
              <a:lin ang="0" scaled="1"/>
              <a:tileRect/>
            </a:gradFill>
            <a:ln w="9525">
              <a:noFill/>
              <a:round/>
              <a:headEnd/>
              <a:tailEnd/>
            </a:ln>
            <a:extLst/>
          </p:spPr>
          <p:txBody>
            <a:bodyPr wrap="square" rtlCol="0" anchor="ctr"/>
            <a:lstStyle/>
            <a:p>
              <a:pPr algn="ctr" defTabSz="341842"/>
              <a:endParaRPr lang="en-US" sz="2000" dirty="0">
                <a:solidFill>
                  <a:srgbClr val="000000"/>
                </a:solidFill>
              </a:endParaRPr>
            </a:p>
          </p:txBody>
        </p:sp>
      </p:grpSp>
      <p:grpSp>
        <p:nvGrpSpPr>
          <p:cNvPr id="17" name="Group 16"/>
          <p:cNvGrpSpPr/>
          <p:nvPr/>
        </p:nvGrpSpPr>
        <p:grpSpPr>
          <a:xfrm rot="16200000">
            <a:off x="-340311" y="3094656"/>
            <a:ext cx="3083772" cy="1169247"/>
            <a:chOff x="564456" y="4437421"/>
            <a:chExt cx="5423236" cy="1646385"/>
          </a:xfrm>
        </p:grpSpPr>
        <p:sp>
          <p:nvSpPr>
            <p:cNvPr id="18" name="U-Turn Arrow 17"/>
            <p:cNvSpPr/>
            <p:nvPr/>
          </p:nvSpPr>
          <p:spPr bwMode="invGray">
            <a:xfrm rot="5400000">
              <a:off x="2452883" y="2548998"/>
              <a:ext cx="1646385" cy="5423232"/>
            </a:xfrm>
            <a:prstGeom prst="uturnArrow">
              <a:avLst>
                <a:gd name="adj1" fmla="val 25000"/>
                <a:gd name="adj2" fmla="val 25000"/>
                <a:gd name="adj3" fmla="val 34801"/>
                <a:gd name="adj4" fmla="val 43750"/>
                <a:gd name="adj5" fmla="val 100000"/>
              </a:avLst>
            </a:prstGeom>
            <a:gradFill flip="none" rotWithShape="1">
              <a:gsLst>
                <a:gs pos="0">
                  <a:schemeClr val="bg1">
                    <a:alpha val="0"/>
                  </a:schemeClr>
                </a:gs>
                <a:gs pos="100000">
                  <a:schemeClr val="accent6"/>
                </a:gs>
              </a:gsLst>
              <a:lin ang="16200000" scaled="1"/>
              <a:tileRect/>
            </a:gradFill>
            <a:ln w="9525">
              <a:noFill/>
              <a:prstDash val="dash"/>
              <a:round/>
              <a:headEnd/>
              <a:tailEnd/>
            </a:ln>
            <a:extLst/>
          </p:spPr>
          <p:txBody>
            <a:bodyPr wrap="square" lIns="121845" tIns="60923" rIns="121845" bIns="60923" rtlCol="0" anchor="ctr"/>
            <a:lstStyle/>
            <a:p>
              <a:pPr algn="ctr" defTabSz="455496">
                <a:defRPr/>
              </a:pPr>
              <a:endParaRPr lang="en-US" sz="2700" kern="0" dirty="0">
                <a:solidFill>
                  <a:srgbClr val="000000"/>
                </a:solidFill>
              </a:endParaRPr>
            </a:p>
          </p:txBody>
        </p:sp>
        <p:sp>
          <p:nvSpPr>
            <p:cNvPr id="19" name="Right Arrow 18"/>
            <p:cNvSpPr/>
            <p:nvPr/>
          </p:nvSpPr>
          <p:spPr bwMode="invGray">
            <a:xfrm flipH="1">
              <a:off x="564456" y="5257799"/>
              <a:ext cx="5021965" cy="825259"/>
            </a:xfrm>
            <a:prstGeom prst="rightArrow">
              <a:avLst>
                <a:gd name="adj1" fmla="val 50000"/>
                <a:gd name="adj2" fmla="val 69632"/>
              </a:avLst>
            </a:prstGeom>
            <a:gradFill flip="none" rotWithShape="1">
              <a:gsLst>
                <a:gs pos="0">
                  <a:schemeClr val="accent6">
                    <a:alpha val="0"/>
                  </a:schemeClr>
                </a:gs>
                <a:gs pos="41000">
                  <a:schemeClr val="accent6"/>
                </a:gs>
              </a:gsLst>
              <a:lin ang="0" scaled="1"/>
              <a:tileRect/>
            </a:gradFill>
            <a:ln w="9525">
              <a:noFill/>
              <a:round/>
              <a:headEnd/>
              <a:tailEnd/>
            </a:ln>
            <a:extLst/>
          </p:spPr>
          <p:txBody>
            <a:bodyPr wrap="square" rtlCol="0" anchor="ctr"/>
            <a:lstStyle/>
            <a:p>
              <a:pPr algn="ctr" defTabSz="341842"/>
              <a:endParaRPr lang="en-US" sz="2000" dirty="0">
                <a:solidFill>
                  <a:srgbClr val="000000"/>
                </a:solidFill>
              </a:endParaRPr>
            </a:p>
          </p:txBody>
        </p:sp>
      </p:grpSp>
      <p:sp>
        <p:nvSpPr>
          <p:cNvPr id="20" name="TextBox 19"/>
          <p:cNvSpPr txBox="1"/>
          <p:nvPr/>
        </p:nvSpPr>
        <p:spPr>
          <a:xfrm>
            <a:off x="3635228" y="1162815"/>
            <a:ext cx="5286322" cy="707886"/>
          </a:xfrm>
          <a:prstGeom prst="rect">
            <a:avLst/>
          </a:prstGeom>
          <a:noFill/>
        </p:spPr>
        <p:txBody>
          <a:bodyPr wrap="square" lIns="0" tIns="0" rIns="0" bIns="0" rtlCol="0">
            <a:spAutoFit/>
          </a:bodyPr>
          <a:lstStyle/>
          <a:p>
            <a:pPr algn="ctr" defTabSz="1214833">
              <a:defRPr/>
            </a:pPr>
            <a:r>
              <a:rPr lang="ru-RU" sz="2300" b="1" kern="0" dirty="0">
                <a:solidFill>
                  <a:srgbClr val="000000"/>
                </a:solidFill>
              </a:rPr>
              <a:t>Архитектура </a:t>
            </a:r>
            <a:r>
              <a:rPr lang="en-US" sz="2300" b="1" kern="0" dirty="0">
                <a:solidFill>
                  <a:srgbClr val="C00000"/>
                </a:solidFill>
              </a:rPr>
              <a:t>Fortinet</a:t>
            </a:r>
          </a:p>
          <a:p>
            <a:pPr algn="ctr" defTabSz="1214833">
              <a:defRPr/>
            </a:pPr>
            <a:r>
              <a:rPr lang="en-US" sz="2300" b="1" kern="0" dirty="0">
                <a:solidFill>
                  <a:srgbClr val="000000"/>
                </a:solidFill>
              </a:rPr>
              <a:t>Parallel Path Processing (PPP)</a:t>
            </a:r>
            <a:endParaRPr lang="ru-RU" sz="2300" b="1" kern="0" dirty="0">
              <a:solidFill>
                <a:srgbClr val="000000"/>
              </a:solidFill>
            </a:endParaRPr>
          </a:p>
        </p:txBody>
      </p:sp>
      <p:sp>
        <p:nvSpPr>
          <p:cNvPr id="21" name="TextBox 20"/>
          <p:cNvSpPr txBox="1"/>
          <p:nvPr/>
        </p:nvSpPr>
        <p:spPr>
          <a:xfrm>
            <a:off x="3779980" y="2670777"/>
            <a:ext cx="1014246" cy="461643"/>
          </a:xfrm>
          <a:prstGeom prst="rect">
            <a:avLst/>
          </a:prstGeom>
          <a:solidFill>
            <a:schemeClr val="bg1">
              <a:alpha val="79000"/>
            </a:schemeClr>
          </a:solidFill>
        </p:spPr>
        <p:txBody>
          <a:bodyPr wrap="none" lIns="91128" tIns="45565" rIns="91128" bIns="45565" rtlCol="0">
            <a:spAutoFit/>
          </a:bodyPr>
          <a:lstStyle/>
          <a:p>
            <a:pPr defTabSz="911542"/>
            <a:r>
              <a:rPr lang="en-US" sz="1200" b="1" dirty="0">
                <a:solidFill>
                  <a:srgbClr val="000000"/>
                </a:solidFill>
              </a:rPr>
              <a:t>Packet</a:t>
            </a:r>
          </a:p>
          <a:p>
            <a:pPr defTabSz="911542"/>
            <a:r>
              <a:rPr lang="en-US" sz="1200" b="1" dirty="0">
                <a:solidFill>
                  <a:srgbClr val="000000"/>
                </a:solidFill>
              </a:rPr>
              <a:t>Processing</a:t>
            </a:r>
          </a:p>
        </p:txBody>
      </p:sp>
      <p:sp>
        <p:nvSpPr>
          <p:cNvPr id="22" name="TextBox 21"/>
          <p:cNvSpPr txBox="1"/>
          <p:nvPr/>
        </p:nvSpPr>
        <p:spPr>
          <a:xfrm>
            <a:off x="6616121" y="2670777"/>
            <a:ext cx="955662" cy="461643"/>
          </a:xfrm>
          <a:prstGeom prst="rect">
            <a:avLst/>
          </a:prstGeom>
          <a:solidFill>
            <a:schemeClr val="bg1">
              <a:alpha val="79000"/>
            </a:schemeClr>
          </a:solidFill>
        </p:spPr>
        <p:txBody>
          <a:bodyPr wrap="none" lIns="91128" tIns="45565" rIns="91128" bIns="45565" rtlCol="0">
            <a:spAutoFit/>
          </a:bodyPr>
          <a:lstStyle/>
          <a:p>
            <a:pPr defTabSz="911542"/>
            <a:r>
              <a:rPr lang="en-US" sz="1200" b="1" dirty="0">
                <a:solidFill>
                  <a:srgbClr val="000000"/>
                </a:solidFill>
              </a:rPr>
              <a:t>Content</a:t>
            </a:r>
          </a:p>
          <a:p>
            <a:pPr defTabSz="911542"/>
            <a:r>
              <a:rPr lang="en-US" sz="1200" b="1" dirty="0">
                <a:solidFill>
                  <a:srgbClr val="000000"/>
                </a:solidFill>
              </a:rPr>
              <a:t>Inspection</a:t>
            </a:r>
          </a:p>
        </p:txBody>
      </p:sp>
      <p:sp>
        <p:nvSpPr>
          <p:cNvPr id="23" name="TextBox 22"/>
          <p:cNvSpPr txBox="1"/>
          <p:nvPr/>
        </p:nvSpPr>
        <p:spPr>
          <a:xfrm>
            <a:off x="5308187" y="2670777"/>
            <a:ext cx="970202" cy="461643"/>
          </a:xfrm>
          <a:prstGeom prst="rect">
            <a:avLst/>
          </a:prstGeom>
          <a:solidFill>
            <a:schemeClr val="bg1">
              <a:alpha val="79000"/>
            </a:schemeClr>
          </a:solidFill>
        </p:spPr>
        <p:txBody>
          <a:bodyPr wrap="square" lIns="0" tIns="45565" rIns="0" bIns="45565" rtlCol="0">
            <a:spAutoFit/>
          </a:bodyPr>
          <a:lstStyle/>
          <a:p>
            <a:pPr defTabSz="911542"/>
            <a:r>
              <a:rPr lang="en-US" sz="1200" b="1" dirty="0">
                <a:solidFill>
                  <a:srgbClr val="000000"/>
                </a:solidFill>
              </a:rPr>
              <a:t>Policy</a:t>
            </a:r>
          </a:p>
          <a:p>
            <a:pPr defTabSz="911542"/>
            <a:r>
              <a:rPr lang="en-US" sz="1200" b="1" dirty="0">
                <a:solidFill>
                  <a:srgbClr val="000000"/>
                </a:solidFill>
              </a:rPr>
              <a:t>Management</a:t>
            </a:r>
          </a:p>
        </p:txBody>
      </p:sp>
      <p:sp>
        <p:nvSpPr>
          <p:cNvPr id="24" name="TextBox 23"/>
          <p:cNvSpPr txBox="1"/>
          <p:nvPr/>
        </p:nvSpPr>
        <p:spPr>
          <a:xfrm>
            <a:off x="-41548" y="996195"/>
            <a:ext cx="3010409" cy="1061829"/>
          </a:xfrm>
          <a:prstGeom prst="rect">
            <a:avLst/>
          </a:prstGeom>
          <a:noFill/>
        </p:spPr>
        <p:txBody>
          <a:bodyPr wrap="square" lIns="0" tIns="0" rIns="0" bIns="0" rtlCol="0">
            <a:spAutoFit/>
          </a:bodyPr>
          <a:lstStyle/>
          <a:p>
            <a:pPr algn="ctr" defTabSz="1214833">
              <a:defRPr/>
            </a:pPr>
            <a:r>
              <a:rPr lang="en-US" sz="2300" b="1" kern="0" dirty="0">
                <a:solidFill>
                  <a:srgbClr val="000000"/>
                </a:solidFill>
                <a:cs typeface="Helvetica 55 Roman"/>
              </a:rPr>
              <a:t>CPU Only</a:t>
            </a:r>
            <a:endParaRPr lang="ru-RU" sz="2300" b="1" kern="0" dirty="0">
              <a:solidFill>
                <a:srgbClr val="000000"/>
              </a:solidFill>
              <a:cs typeface="Helvetica 55 Roman"/>
            </a:endParaRPr>
          </a:p>
          <a:p>
            <a:pPr algn="ctr" defTabSz="1214833">
              <a:defRPr/>
            </a:pPr>
            <a:r>
              <a:rPr lang="ru-RU" sz="2300" b="1" kern="0" dirty="0">
                <a:solidFill>
                  <a:srgbClr val="000000"/>
                </a:solidFill>
                <a:cs typeface="Helvetica 55 Roman"/>
              </a:rPr>
              <a:t>«</a:t>
            </a:r>
            <a:r>
              <a:rPr lang="ru-RU" sz="2300" b="1" kern="0" dirty="0">
                <a:solidFill>
                  <a:srgbClr val="C00000"/>
                </a:solidFill>
                <a:cs typeface="Helvetica 55 Roman"/>
              </a:rPr>
              <a:t>классический</a:t>
            </a:r>
            <a:r>
              <a:rPr lang="ru-RU" sz="2300" b="1" kern="0" dirty="0">
                <a:solidFill>
                  <a:srgbClr val="000000"/>
                </a:solidFill>
                <a:cs typeface="Helvetica 55 Roman"/>
              </a:rPr>
              <a:t> подход»</a:t>
            </a:r>
            <a:endParaRPr lang="en-US" sz="2300" b="1" kern="0" dirty="0">
              <a:solidFill>
                <a:srgbClr val="000000"/>
              </a:solidFill>
              <a:cs typeface="Helvetica 55 Roman"/>
            </a:endParaRPr>
          </a:p>
        </p:txBody>
      </p:sp>
      <p:grpSp>
        <p:nvGrpSpPr>
          <p:cNvPr id="25" name="Group 24"/>
          <p:cNvGrpSpPr/>
          <p:nvPr/>
        </p:nvGrpSpPr>
        <p:grpSpPr>
          <a:xfrm>
            <a:off x="769981" y="3043019"/>
            <a:ext cx="2428731" cy="1110845"/>
            <a:chOff x="1301613" y="3062061"/>
            <a:chExt cx="2094800" cy="1110845"/>
          </a:xfrm>
        </p:grpSpPr>
        <p:sp>
          <p:nvSpPr>
            <p:cNvPr id="26" name="Rounded Rectangle 25"/>
            <p:cNvSpPr/>
            <p:nvPr/>
          </p:nvSpPr>
          <p:spPr bwMode="invGray">
            <a:xfrm>
              <a:off x="1529718" y="3062061"/>
              <a:ext cx="1721060" cy="1110845"/>
            </a:xfrm>
            <a:prstGeom prst="roundRect">
              <a:avLst>
                <a:gd name="adj" fmla="val 8253"/>
              </a:avLst>
            </a:prstGeom>
            <a:solidFill>
              <a:schemeClr val="bg1">
                <a:alpha val="92000"/>
              </a:schemeClr>
            </a:solidFill>
            <a:ln w="53975">
              <a:solidFill>
                <a:schemeClr val="bg1">
                  <a:lumMod val="85000"/>
                </a:schemeClr>
              </a:solidFill>
              <a:round/>
              <a:headEnd/>
              <a:tailEnd/>
            </a:ln>
            <a:extLst/>
          </p:spPr>
          <p:txBody>
            <a:bodyPr wrap="square" rtlCol="0" anchor="ctr"/>
            <a:lstStyle/>
            <a:p>
              <a:pPr algn="ctr" defTabSz="455496">
                <a:defRPr/>
              </a:pPr>
              <a:endParaRPr lang="en-US" sz="2700" kern="0" dirty="0">
                <a:solidFill>
                  <a:srgbClr val="000000"/>
                </a:solidFill>
              </a:endParaRPr>
            </a:p>
          </p:txBody>
        </p:sp>
        <p:grpSp>
          <p:nvGrpSpPr>
            <p:cNvPr id="27" name="Group 26"/>
            <p:cNvGrpSpPr/>
            <p:nvPr/>
          </p:nvGrpSpPr>
          <p:grpSpPr>
            <a:xfrm>
              <a:off x="1301613" y="3133489"/>
              <a:ext cx="2094800" cy="957288"/>
              <a:chOff x="3889473" y="4331646"/>
              <a:chExt cx="2094800" cy="957288"/>
            </a:xfrm>
          </p:grpSpPr>
          <p:sp>
            <p:nvSpPr>
              <p:cNvPr id="30" name="TextBox 29"/>
              <p:cNvSpPr txBox="1"/>
              <p:nvPr/>
            </p:nvSpPr>
            <p:spPr>
              <a:xfrm>
                <a:off x="3889473" y="4331646"/>
                <a:ext cx="2094800" cy="276977"/>
              </a:xfrm>
              <a:prstGeom prst="rect">
                <a:avLst/>
              </a:prstGeom>
              <a:noFill/>
            </p:spPr>
            <p:txBody>
              <a:bodyPr wrap="square" lIns="91416" tIns="45709" rIns="91416" bIns="45709" rtlCol="0">
                <a:spAutoFit/>
              </a:bodyPr>
              <a:lstStyle/>
              <a:p>
                <a:pPr algn="ctr" defTabSz="911542"/>
                <a:r>
                  <a:rPr lang="ru-RU" sz="1200" b="1" dirty="0">
                    <a:solidFill>
                      <a:srgbClr val="000000"/>
                    </a:solidFill>
                  </a:rPr>
                  <a:t>Управление политиками</a:t>
                </a:r>
                <a:endParaRPr lang="en-US" sz="1200" b="1" dirty="0">
                  <a:solidFill>
                    <a:srgbClr val="000000"/>
                  </a:solidFill>
                </a:endParaRPr>
              </a:p>
            </p:txBody>
          </p:sp>
          <p:sp>
            <p:nvSpPr>
              <p:cNvPr id="31" name="TextBox 30"/>
              <p:cNvSpPr txBox="1"/>
              <p:nvPr/>
            </p:nvSpPr>
            <p:spPr>
              <a:xfrm>
                <a:off x="3958808" y="4664058"/>
                <a:ext cx="2007627" cy="276977"/>
              </a:xfrm>
              <a:prstGeom prst="rect">
                <a:avLst/>
              </a:prstGeom>
              <a:noFill/>
            </p:spPr>
            <p:txBody>
              <a:bodyPr wrap="square" lIns="91416" tIns="45709" rIns="91416" bIns="45709" rtlCol="0">
                <a:spAutoFit/>
              </a:bodyPr>
              <a:lstStyle/>
              <a:p>
                <a:pPr algn="ctr" defTabSz="911542"/>
                <a:r>
                  <a:rPr lang="ru-RU" sz="1200" b="1" dirty="0">
                    <a:solidFill>
                      <a:srgbClr val="000000"/>
                    </a:solidFill>
                  </a:rPr>
                  <a:t>Обработка пакетов</a:t>
                </a:r>
                <a:endParaRPr lang="en-US" sz="1200" b="1" dirty="0">
                  <a:solidFill>
                    <a:srgbClr val="000000"/>
                  </a:solidFill>
                </a:endParaRPr>
              </a:p>
            </p:txBody>
          </p:sp>
          <p:sp>
            <p:nvSpPr>
              <p:cNvPr id="32" name="TextBox 31"/>
              <p:cNvSpPr txBox="1"/>
              <p:nvPr/>
            </p:nvSpPr>
            <p:spPr>
              <a:xfrm>
                <a:off x="3985612" y="5011957"/>
                <a:ext cx="1954020" cy="276977"/>
              </a:xfrm>
              <a:prstGeom prst="rect">
                <a:avLst/>
              </a:prstGeom>
              <a:noFill/>
            </p:spPr>
            <p:txBody>
              <a:bodyPr wrap="square" lIns="91416" tIns="45709" rIns="91416" bIns="45709" rtlCol="0">
                <a:spAutoFit/>
              </a:bodyPr>
              <a:lstStyle/>
              <a:p>
                <a:pPr algn="ctr" defTabSz="911542"/>
                <a:r>
                  <a:rPr lang="ru-RU" sz="1200" b="1" dirty="0">
                    <a:solidFill>
                      <a:srgbClr val="000000"/>
                    </a:solidFill>
                  </a:rPr>
                  <a:t>Инспекция трафика</a:t>
                </a:r>
                <a:endParaRPr lang="en-US" sz="1200" b="1" dirty="0">
                  <a:solidFill>
                    <a:srgbClr val="000000"/>
                  </a:solidFill>
                </a:endParaRPr>
              </a:p>
            </p:txBody>
          </p:sp>
        </p:grpSp>
        <p:cxnSp>
          <p:nvCxnSpPr>
            <p:cNvPr id="28" name="Straight Connector 27"/>
            <p:cNvCxnSpPr/>
            <p:nvPr/>
          </p:nvCxnSpPr>
          <p:spPr>
            <a:xfrm rot="16200000">
              <a:off x="2406582" y="3052387"/>
              <a:ext cx="0" cy="1463040"/>
            </a:xfrm>
            <a:prstGeom prst="line">
              <a:avLst/>
            </a:prstGeom>
            <a:ln>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a:off x="2406582" y="2704683"/>
              <a:ext cx="0" cy="1463040"/>
            </a:xfrm>
            <a:prstGeom prst="line">
              <a:avLst/>
            </a:prstGeom>
            <a:ln>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3080871" y="1388820"/>
            <a:ext cx="27448" cy="4928144"/>
          </a:xfrm>
          <a:prstGeom prst="line">
            <a:avLst/>
          </a:prstGeom>
          <a:ln>
            <a:solidFill>
              <a:srgbClr val="7D9898">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837621" y="2239420"/>
            <a:ext cx="8355" cy="3081407"/>
          </a:xfrm>
          <a:prstGeom prst="line">
            <a:avLst/>
          </a:prstGeom>
          <a:ln>
            <a:solidFill>
              <a:srgbClr val="7D9898">
                <a:alpha val="50000"/>
              </a:srgbClr>
            </a:solidFill>
            <a:prstDash val="dash"/>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rot="60000">
            <a:off x="10868178" y="1798731"/>
            <a:ext cx="611127" cy="382948"/>
            <a:chOff x="5586412" y="5845179"/>
            <a:chExt cx="1016000" cy="612775"/>
          </a:xfrm>
          <a:solidFill>
            <a:schemeClr val="tx1">
              <a:lumMod val="50000"/>
              <a:lumOff val="50000"/>
            </a:schemeClr>
          </a:solidFill>
        </p:grpSpPr>
        <p:sp>
          <p:nvSpPr>
            <p:cNvPr id="36" name="Freeform 5"/>
            <p:cNvSpPr>
              <a:spLocks noEditPoints="1"/>
            </p:cNvSpPr>
            <p:nvPr/>
          </p:nvSpPr>
          <p:spPr bwMode="auto">
            <a:xfrm>
              <a:off x="5961062" y="6181729"/>
              <a:ext cx="512763" cy="276225"/>
            </a:xfrm>
            <a:custGeom>
              <a:avLst/>
              <a:gdLst>
                <a:gd name="T0" fmla="*/ 67 w 135"/>
                <a:gd name="T1" fmla="*/ 47 h 72"/>
                <a:gd name="T2" fmla="*/ 45 w 135"/>
                <a:gd name="T3" fmla="*/ 67 h 72"/>
                <a:gd name="T4" fmla="*/ 5 w 135"/>
                <a:gd name="T5" fmla="*/ 43 h 72"/>
                <a:gd name="T6" fmla="*/ 28 w 135"/>
                <a:gd name="T7" fmla="*/ 3 h 72"/>
                <a:gd name="T8" fmla="*/ 57 w 135"/>
                <a:gd name="T9" fmla="*/ 9 h 72"/>
                <a:gd name="T10" fmla="*/ 91 w 135"/>
                <a:gd name="T11" fmla="*/ 8 h 72"/>
                <a:gd name="T12" fmla="*/ 131 w 135"/>
                <a:gd name="T13" fmla="*/ 8 h 72"/>
                <a:gd name="T14" fmla="*/ 132 w 135"/>
                <a:gd name="T15" fmla="*/ 11 h 72"/>
                <a:gd name="T16" fmla="*/ 97 w 135"/>
                <a:gd name="T17" fmla="*/ 31 h 72"/>
                <a:gd name="T18" fmla="*/ 67 w 135"/>
                <a:gd name="T19" fmla="*/ 47 h 72"/>
                <a:gd name="T20" fmla="*/ 50 w 135"/>
                <a:gd name="T21" fmla="*/ 31 h 72"/>
                <a:gd name="T22" fmla="*/ 50 w 135"/>
                <a:gd name="T23" fmla="*/ 31 h 72"/>
                <a:gd name="T24" fmla="*/ 40 w 135"/>
                <a:gd name="T25" fmla="*/ 48 h 72"/>
                <a:gd name="T26" fmla="*/ 23 w 135"/>
                <a:gd name="T27" fmla="*/ 38 h 72"/>
                <a:gd name="T28" fmla="*/ 33 w 135"/>
                <a:gd name="T29" fmla="*/ 21 h 72"/>
                <a:gd name="T30" fmla="*/ 50 w 135"/>
                <a:gd name="T31"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72">
                  <a:moveTo>
                    <a:pt x="67" y="47"/>
                  </a:moveTo>
                  <a:cubicBezTo>
                    <a:pt x="64" y="56"/>
                    <a:pt x="56" y="64"/>
                    <a:pt x="45" y="67"/>
                  </a:cubicBezTo>
                  <a:cubicBezTo>
                    <a:pt x="28" y="72"/>
                    <a:pt x="9" y="61"/>
                    <a:pt x="5" y="43"/>
                  </a:cubicBezTo>
                  <a:cubicBezTo>
                    <a:pt x="0" y="26"/>
                    <a:pt x="10" y="7"/>
                    <a:pt x="28" y="3"/>
                  </a:cubicBezTo>
                  <a:cubicBezTo>
                    <a:pt x="39" y="0"/>
                    <a:pt x="49" y="2"/>
                    <a:pt x="57" y="9"/>
                  </a:cubicBezTo>
                  <a:cubicBezTo>
                    <a:pt x="91" y="8"/>
                    <a:pt x="91" y="8"/>
                    <a:pt x="91" y="8"/>
                  </a:cubicBezTo>
                  <a:cubicBezTo>
                    <a:pt x="131" y="8"/>
                    <a:pt x="131" y="8"/>
                    <a:pt x="131" y="8"/>
                  </a:cubicBezTo>
                  <a:cubicBezTo>
                    <a:pt x="135" y="8"/>
                    <a:pt x="135" y="9"/>
                    <a:pt x="132" y="11"/>
                  </a:cubicBezTo>
                  <a:cubicBezTo>
                    <a:pt x="97" y="31"/>
                    <a:pt x="97" y="31"/>
                    <a:pt x="97" y="31"/>
                  </a:cubicBezTo>
                  <a:cubicBezTo>
                    <a:pt x="67" y="47"/>
                    <a:pt x="67" y="47"/>
                    <a:pt x="67" y="47"/>
                  </a:cubicBezTo>
                  <a:close/>
                  <a:moveTo>
                    <a:pt x="50" y="31"/>
                  </a:moveTo>
                  <a:cubicBezTo>
                    <a:pt x="50" y="31"/>
                    <a:pt x="50" y="31"/>
                    <a:pt x="50" y="31"/>
                  </a:cubicBezTo>
                  <a:cubicBezTo>
                    <a:pt x="52" y="39"/>
                    <a:pt x="48" y="46"/>
                    <a:pt x="40" y="48"/>
                  </a:cubicBezTo>
                  <a:cubicBezTo>
                    <a:pt x="33" y="50"/>
                    <a:pt x="25" y="46"/>
                    <a:pt x="23" y="38"/>
                  </a:cubicBezTo>
                  <a:cubicBezTo>
                    <a:pt x="21" y="31"/>
                    <a:pt x="25" y="23"/>
                    <a:pt x="33" y="21"/>
                  </a:cubicBezTo>
                  <a:cubicBezTo>
                    <a:pt x="41" y="19"/>
                    <a:pt x="48" y="23"/>
                    <a:pt x="50" y="31"/>
                  </a:cubicBezTo>
                  <a:close/>
                </a:path>
              </a:pathLst>
            </a:custGeom>
            <a:grp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37" name="Freeform 6"/>
            <p:cNvSpPr>
              <a:spLocks noEditPoints="1"/>
            </p:cNvSpPr>
            <p:nvPr/>
          </p:nvSpPr>
          <p:spPr bwMode="auto">
            <a:xfrm>
              <a:off x="5586412" y="5845179"/>
              <a:ext cx="1016000" cy="493713"/>
            </a:xfrm>
            <a:custGeom>
              <a:avLst/>
              <a:gdLst>
                <a:gd name="T0" fmla="*/ 141 w 268"/>
                <a:gd name="T1" fmla="*/ 0 h 129"/>
                <a:gd name="T2" fmla="*/ 197 w 268"/>
                <a:gd name="T3" fmla="*/ 15 h 129"/>
                <a:gd name="T4" fmla="*/ 187 w 268"/>
                <a:gd name="T5" fmla="*/ 33 h 129"/>
                <a:gd name="T6" fmla="*/ 141 w 268"/>
                <a:gd name="T7" fmla="*/ 21 h 129"/>
                <a:gd name="T8" fmla="*/ 141 w 268"/>
                <a:gd name="T9" fmla="*/ 0 h 129"/>
                <a:gd name="T10" fmla="*/ 207 w 268"/>
                <a:gd name="T11" fmla="*/ 21 h 129"/>
                <a:gd name="T12" fmla="*/ 248 w 268"/>
                <a:gd name="T13" fmla="*/ 62 h 129"/>
                <a:gd name="T14" fmla="*/ 230 w 268"/>
                <a:gd name="T15" fmla="*/ 72 h 129"/>
                <a:gd name="T16" fmla="*/ 197 w 268"/>
                <a:gd name="T17" fmla="*/ 39 h 129"/>
                <a:gd name="T18" fmla="*/ 207 w 268"/>
                <a:gd name="T19" fmla="*/ 21 h 129"/>
                <a:gd name="T20" fmla="*/ 254 w 268"/>
                <a:gd name="T21" fmla="*/ 72 h 129"/>
                <a:gd name="T22" fmla="*/ 268 w 268"/>
                <a:gd name="T23" fmla="*/ 125 h 129"/>
                <a:gd name="T24" fmla="*/ 248 w 268"/>
                <a:gd name="T25" fmla="*/ 125 h 129"/>
                <a:gd name="T26" fmla="*/ 236 w 268"/>
                <a:gd name="T27" fmla="*/ 82 h 129"/>
                <a:gd name="T28" fmla="*/ 254 w 268"/>
                <a:gd name="T29" fmla="*/ 72 h 129"/>
                <a:gd name="T30" fmla="*/ 0 w 268"/>
                <a:gd name="T31" fmla="*/ 129 h 129"/>
                <a:gd name="T32" fmla="*/ 15 w 268"/>
                <a:gd name="T33" fmla="*/ 72 h 129"/>
                <a:gd name="T34" fmla="*/ 33 w 268"/>
                <a:gd name="T35" fmla="*/ 82 h 129"/>
                <a:gd name="T36" fmla="*/ 21 w 268"/>
                <a:gd name="T37" fmla="*/ 129 h 129"/>
                <a:gd name="T38" fmla="*/ 0 w 268"/>
                <a:gd name="T39" fmla="*/ 129 h 129"/>
                <a:gd name="T40" fmla="*/ 21 w 268"/>
                <a:gd name="T41" fmla="*/ 62 h 129"/>
                <a:gd name="T42" fmla="*/ 63 w 268"/>
                <a:gd name="T43" fmla="*/ 20 h 129"/>
                <a:gd name="T44" fmla="*/ 73 w 268"/>
                <a:gd name="T45" fmla="*/ 38 h 129"/>
                <a:gd name="T46" fmla="*/ 39 w 268"/>
                <a:gd name="T47" fmla="*/ 72 h 129"/>
                <a:gd name="T48" fmla="*/ 21 w 268"/>
                <a:gd name="T49" fmla="*/ 62 h 129"/>
                <a:gd name="T50" fmla="*/ 73 w 268"/>
                <a:gd name="T51" fmla="*/ 15 h 129"/>
                <a:gd name="T52" fmla="*/ 129 w 268"/>
                <a:gd name="T53" fmla="*/ 0 h 129"/>
                <a:gd name="T54" fmla="*/ 129 w 268"/>
                <a:gd name="T55" fmla="*/ 21 h 129"/>
                <a:gd name="T56" fmla="*/ 83 w 268"/>
                <a:gd name="T57" fmla="*/ 33 h 129"/>
                <a:gd name="T58" fmla="*/ 73 w 268"/>
                <a:gd name="T59" fmla="*/ 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8" h="129">
                  <a:moveTo>
                    <a:pt x="141" y="0"/>
                  </a:moveTo>
                  <a:cubicBezTo>
                    <a:pt x="161" y="1"/>
                    <a:pt x="180" y="6"/>
                    <a:pt x="197" y="15"/>
                  </a:cubicBezTo>
                  <a:cubicBezTo>
                    <a:pt x="187" y="33"/>
                    <a:pt x="187" y="33"/>
                    <a:pt x="187" y="33"/>
                  </a:cubicBezTo>
                  <a:cubicBezTo>
                    <a:pt x="173" y="26"/>
                    <a:pt x="157" y="22"/>
                    <a:pt x="141" y="21"/>
                  </a:cubicBezTo>
                  <a:cubicBezTo>
                    <a:pt x="141" y="0"/>
                    <a:pt x="141" y="0"/>
                    <a:pt x="141" y="0"/>
                  </a:cubicBezTo>
                  <a:close/>
                  <a:moveTo>
                    <a:pt x="207" y="21"/>
                  </a:moveTo>
                  <a:cubicBezTo>
                    <a:pt x="223" y="32"/>
                    <a:pt x="237" y="46"/>
                    <a:pt x="248" y="62"/>
                  </a:cubicBezTo>
                  <a:cubicBezTo>
                    <a:pt x="230" y="72"/>
                    <a:pt x="230" y="72"/>
                    <a:pt x="230" y="72"/>
                  </a:cubicBezTo>
                  <a:cubicBezTo>
                    <a:pt x="221" y="59"/>
                    <a:pt x="210" y="48"/>
                    <a:pt x="197" y="39"/>
                  </a:cubicBezTo>
                  <a:cubicBezTo>
                    <a:pt x="207" y="21"/>
                    <a:pt x="207" y="21"/>
                    <a:pt x="207" y="21"/>
                  </a:cubicBezTo>
                  <a:close/>
                  <a:moveTo>
                    <a:pt x="254" y="72"/>
                  </a:moveTo>
                  <a:cubicBezTo>
                    <a:pt x="262" y="88"/>
                    <a:pt x="267" y="106"/>
                    <a:pt x="268" y="125"/>
                  </a:cubicBezTo>
                  <a:cubicBezTo>
                    <a:pt x="248" y="125"/>
                    <a:pt x="248" y="125"/>
                    <a:pt x="248" y="125"/>
                  </a:cubicBezTo>
                  <a:cubicBezTo>
                    <a:pt x="247" y="110"/>
                    <a:pt x="242" y="95"/>
                    <a:pt x="236" y="82"/>
                  </a:cubicBezTo>
                  <a:cubicBezTo>
                    <a:pt x="254" y="72"/>
                    <a:pt x="254" y="72"/>
                    <a:pt x="254" y="72"/>
                  </a:cubicBezTo>
                  <a:close/>
                  <a:moveTo>
                    <a:pt x="0" y="129"/>
                  </a:moveTo>
                  <a:cubicBezTo>
                    <a:pt x="1" y="108"/>
                    <a:pt x="6" y="89"/>
                    <a:pt x="15" y="72"/>
                  </a:cubicBezTo>
                  <a:cubicBezTo>
                    <a:pt x="33" y="82"/>
                    <a:pt x="33" y="82"/>
                    <a:pt x="33" y="82"/>
                  </a:cubicBezTo>
                  <a:cubicBezTo>
                    <a:pt x="26" y="96"/>
                    <a:pt x="22" y="112"/>
                    <a:pt x="21" y="129"/>
                  </a:cubicBezTo>
                  <a:cubicBezTo>
                    <a:pt x="0" y="129"/>
                    <a:pt x="0" y="129"/>
                    <a:pt x="0" y="129"/>
                  </a:cubicBezTo>
                  <a:close/>
                  <a:moveTo>
                    <a:pt x="21" y="62"/>
                  </a:moveTo>
                  <a:cubicBezTo>
                    <a:pt x="32" y="45"/>
                    <a:pt x="46" y="31"/>
                    <a:pt x="63" y="20"/>
                  </a:cubicBezTo>
                  <a:cubicBezTo>
                    <a:pt x="73" y="38"/>
                    <a:pt x="73" y="38"/>
                    <a:pt x="73" y="38"/>
                  </a:cubicBezTo>
                  <a:cubicBezTo>
                    <a:pt x="60" y="47"/>
                    <a:pt x="48" y="59"/>
                    <a:pt x="39" y="72"/>
                  </a:cubicBezTo>
                  <a:cubicBezTo>
                    <a:pt x="21" y="62"/>
                    <a:pt x="21" y="62"/>
                    <a:pt x="21" y="62"/>
                  </a:cubicBezTo>
                  <a:close/>
                  <a:moveTo>
                    <a:pt x="73" y="15"/>
                  </a:moveTo>
                  <a:cubicBezTo>
                    <a:pt x="90" y="6"/>
                    <a:pt x="109" y="1"/>
                    <a:pt x="129" y="0"/>
                  </a:cubicBezTo>
                  <a:cubicBezTo>
                    <a:pt x="129" y="21"/>
                    <a:pt x="129" y="21"/>
                    <a:pt x="129" y="21"/>
                  </a:cubicBezTo>
                  <a:cubicBezTo>
                    <a:pt x="113" y="21"/>
                    <a:pt x="97" y="26"/>
                    <a:pt x="83" y="33"/>
                  </a:cubicBezTo>
                  <a:cubicBezTo>
                    <a:pt x="73" y="15"/>
                    <a:pt x="73" y="15"/>
                    <a:pt x="73" y="15"/>
                  </a:cubicBezTo>
                  <a:close/>
                </a:path>
              </a:pathLst>
            </a:custGeom>
            <a:grp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grpSp>
      <p:sp>
        <p:nvSpPr>
          <p:cNvPr id="38" name="Block Arc 37"/>
          <p:cNvSpPr/>
          <p:nvPr/>
        </p:nvSpPr>
        <p:spPr bwMode="invGray">
          <a:xfrm rot="60000">
            <a:off x="10739202" y="1678839"/>
            <a:ext cx="869078" cy="902940"/>
          </a:xfrm>
          <a:prstGeom prst="blockArc">
            <a:avLst>
              <a:gd name="adj1" fmla="val 10800000"/>
              <a:gd name="adj2" fmla="val 21350155"/>
              <a:gd name="adj3" fmla="val 5273"/>
            </a:avLst>
          </a:prstGeom>
          <a:solidFill>
            <a:schemeClr val="tx1">
              <a:lumMod val="50000"/>
              <a:lumOff val="50000"/>
            </a:schemeClr>
          </a:solidFill>
          <a:ln w="9525">
            <a:noFill/>
            <a:round/>
            <a:headEnd/>
            <a:tailEnd/>
          </a:ln>
          <a:extLst/>
        </p:spPr>
        <p:txBody>
          <a:bodyPr wrap="square" lIns="91152" tIns="45577" rIns="91152" bIns="45577" rtlCol="0" anchor="ctr"/>
          <a:lstStyle/>
          <a:p>
            <a:pPr algn="ctr" defTabSz="341842"/>
            <a:endParaRPr lang="en-US" sz="2000" dirty="0">
              <a:solidFill>
                <a:srgbClr val="000000"/>
              </a:solidFill>
            </a:endParaRPr>
          </a:p>
        </p:txBody>
      </p:sp>
      <p:sp>
        <p:nvSpPr>
          <p:cNvPr id="39" name="TextBox 38"/>
          <p:cNvSpPr txBox="1"/>
          <p:nvPr/>
        </p:nvSpPr>
        <p:spPr>
          <a:xfrm>
            <a:off x="10165010" y="2221771"/>
            <a:ext cx="2030183" cy="369332"/>
          </a:xfrm>
          <a:prstGeom prst="rect">
            <a:avLst/>
          </a:prstGeom>
          <a:noFill/>
        </p:spPr>
        <p:txBody>
          <a:bodyPr wrap="square" lIns="0" tIns="0" rIns="0" bIns="0" rtlCol="0" anchor="ctr" anchorCtr="0">
            <a:spAutoFit/>
          </a:bodyPr>
          <a:lstStyle/>
          <a:p>
            <a:pPr algn="ctr" defTabSz="913966"/>
            <a:r>
              <a:rPr lang="ru-RU" sz="1200" b="1" dirty="0">
                <a:solidFill>
                  <a:srgbClr val="000000"/>
                </a:solidFill>
              </a:rPr>
              <a:t>Больше производительность</a:t>
            </a:r>
            <a:endParaRPr lang="en-US" sz="1200" b="1" dirty="0">
              <a:solidFill>
                <a:srgbClr val="000000"/>
              </a:solidFill>
            </a:endParaRPr>
          </a:p>
        </p:txBody>
      </p:sp>
      <p:sp>
        <p:nvSpPr>
          <p:cNvPr id="40" name="TextBox 39"/>
          <p:cNvSpPr txBox="1"/>
          <p:nvPr/>
        </p:nvSpPr>
        <p:spPr>
          <a:xfrm>
            <a:off x="10442232" y="3413775"/>
            <a:ext cx="1463018" cy="184667"/>
          </a:xfrm>
          <a:prstGeom prst="rect">
            <a:avLst/>
          </a:prstGeom>
          <a:noFill/>
        </p:spPr>
        <p:txBody>
          <a:bodyPr wrap="square" lIns="0" tIns="0" rIns="0" bIns="0" rtlCol="0" anchor="ctr" anchorCtr="0">
            <a:spAutoFit/>
          </a:bodyPr>
          <a:lstStyle/>
          <a:p>
            <a:pPr algn="ctr" defTabSz="913966"/>
            <a:r>
              <a:rPr lang="ru-RU" sz="1200" b="1" dirty="0">
                <a:solidFill>
                  <a:srgbClr val="000000"/>
                </a:solidFill>
              </a:rPr>
              <a:t>Меньше задержка</a:t>
            </a:r>
            <a:endParaRPr lang="en-US" sz="1200" b="1" dirty="0">
              <a:solidFill>
                <a:srgbClr val="000000"/>
              </a:solidFill>
            </a:endParaRPr>
          </a:p>
        </p:txBody>
      </p:sp>
      <p:sp>
        <p:nvSpPr>
          <p:cNvPr id="41" name="TextBox 40"/>
          <p:cNvSpPr txBox="1"/>
          <p:nvPr/>
        </p:nvSpPr>
        <p:spPr>
          <a:xfrm>
            <a:off x="10321706" y="5894809"/>
            <a:ext cx="1769158" cy="184666"/>
          </a:xfrm>
          <a:prstGeom prst="rect">
            <a:avLst/>
          </a:prstGeom>
          <a:noFill/>
        </p:spPr>
        <p:txBody>
          <a:bodyPr wrap="square" lIns="0" tIns="0" rIns="0" bIns="0" rtlCol="0" anchor="ctr" anchorCtr="0">
            <a:spAutoFit/>
          </a:bodyPr>
          <a:lstStyle/>
          <a:p>
            <a:pPr algn="ctr" defTabSz="911542"/>
            <a:r>
              <a:rPr lang="ru-RU" sz="1200" b="1" dirty="0">
                <a:solidFill>
                  <a:srgbClr val="000000"/>
                </a:solidFill>
              </a:rPr>
              <a:t>Энергоэффективность</a:t>
            </a:r>
            <a:endParaRPr lang="en-US" sz="1200" b="1" dirty="0">
              <a:solidFill>
                <a:srgbClr val="000000"/>
              </a:solidFill>
            </a:endParaRPr>
          </a:p>
        </p:txBody>
      </p:sp>
      <p:sp>
        <p:nvSpPr>
          <p:cNvPr id="42" name="TextBox 41"/>
          <p:cNvSpPr txBox="1"/>
          <p:nvPr/>
        </p:nvSpPr>
        <p:spPr>
          <a:xfrm>
            <a:off x="10425065" y="4638358"/>
            <a:ext cx="1497351" cy="369332"/>
          </a:xfrm>
          <a:prstGeom prst="rect">
            <a:avLst/>
          </a:prstGeom>
          <a:noFill/>
        </p:spPr>
        <p:txBody>
          <a:bodyPr wrap="square" lIns="0" tIns="0" rIns="0" bIns="0" rtlCol="0" anchor="ctr" anchorCtr="0">
            <a:spAutoFit/>
          </a:bodyPr>
          <a:lstStyle/>
          <a:p>
            <a:pPr algn="ctr" defTabSz="911542"/>
            <a:r>
              <a:rPr lang="ru-RU" sz="1200" b="1" dirty="0">
                <a:solidFill>
                  <a:srgbClr val="000000"/>
                </a:solidFill>
              </a:rPr>
              <a:t>Меньше места в стойках</a:t>
            </a:r>
            <a:endParaRPr lang="en-US" sz="1200" b="1" dirty="0">
              <a:solidFill>
                <a:srgbClr val="000000"/>
              </a:solidFill>
            </a:endParaRPr>
          </a:p>
        </p:txBody>
      </p:sp>
      <p:grpSp>
        <p:nvGrpSpPr>
          <p:cNvPr id="43" name="Group 42"/>
          <p:cNvGrpSpPr/>
          <p:nvPr/>
        </p:nvGrpSpPr>
        <p:grpSpPr>
          <a:xfrm>
            <a:off x="10957841" y="2786171"/>
            <a:ext cx="431800" cy="576263"/>
            <a:chOff x="10955338" y="2862263"/>
            <a:chExt cx="431800" cy="576262"/>
          </a:xfrm>
        </p:grpSpPr>
        <p:sp>
          <p:nvSpPr>
            <p:cNvPr id="44" name="Freeform 5"/>
            <p:cNvSpPr>
              <a:spLocks noEditPoints="1"/>
            </p:cNvSpPr>
            <p:nvPr/>
          </p:nvSpPr>
          <p:spPr bwMode="auto">
            <a:xfrm>
              <a:off x="10955338" y="2862263"/>
              <a:ext cx="431800" cy="576262"/>
            </a:xfrm>
            <a:custGeom>
              <a:avLst/>
              <a:gdLst>
                <a:gd name="T0" fmla="*/ 352 w 352"/>
                <a:gd name="T1" fmla="*/ 23 h 470"/>
                <a:gd name="T2" fmla="*/ 23 w 352"/>
                <a:gd name="T3" fmla="*/ 0 h 470"/>
                <a:gd name="T4" fmla="*/ 0 w 352"/>
                <a:gd name="T5" fmla="*/ 23 h 470"/>
                <a:gd name="T6" fmla="*/ 23 w 352"/>
                <a:gd name="T7" fmla="*/ 423 h 470"/>
                <a:gd name="T8" fmla="*/ 23 w 352"/>
                <a:gd name="T9" fmla="*/ 470 h 470"/>
                <a:gd name="T10" fmla="*/ 352 w 352"/>
                <a:gd name="T11" fmla="*/ 447 h 470"/>
                <a:gd name="T12" fmla="*/ 329 w 352"/>
                <a:gd name="T13" fmla="*/ 47 h 470"/>
                <a:gd name="T14" fmla="*/ 191 w 352"/>
                <a:gd name="T15" fmla="*/ 260 h 470"/>
                <a:gd name="T16" fmla="*/ 267 w 352"/>
                <a:gd name="T17" fmla="*/ 333 h 470"/>
                <a:gd name="T18" fmla="*/ 280 w 352"/>
                <a:gd name="T19" fmla="*/ 423 h 470"/>
                <a:gd name="T20" fmla="*/ 71 w 352"/>
                <a:gd name="T21" fmla="*/ 398 h 470"/>
                <a:gd name="T22" fmla="*/ 125 w 352"/>
                <a:gd name="T23" fmla="*/ 287 h 470"/>
                <a:gd name="T24" fmla="*/ 173 w 352"/>
                <a:gd name="T25" fmla="*/ 235 h 470"/>
                <a:gd name="T26" fmla="*/ 125 w 352"/>
                <a:gd name="T27" fmla="*/ 183 h 470"/>
                <a:gd name="T28" fmla="*/ 71 w 352"/>
                <a:gd name="T29" fmla="*/ 72 h 470"/>
                <a:gd name="T30" fmla="*/ 280 w 352"/>
                <a:gd name="T31" fmla="*/ 47 h 470"/>
                <a:gd name="T32" fmla="*/ 267 w 352"/>
                <a:gd name="T33" fmla="*/ 137 h 470"/>
                <a:gd name="T34" fmla="*/ 191 w 352"/>
                <a:gd name="T35" fmla="*/ 210 h 470"/>
                <a:gd name="T36" fmla="*/ 191 w 352"/>
                <a:gd name="T37" fmla="*/ 260 h 470"/>
                <a:gd name="T38" fmla="*/ 58 w 352"/>
                <a:gd name="T39" fmla="*/ 47 h 470"/>
                <a:gd name="T40" fmla="*/ 72 w 352"/>
                <a:gd name="T41" fmla="*/ 143 h 470"/>
                <a:gd name="T42" fmla="*/ 151 w 352"/>
                <a:gd name="T43" fmla="*/ 220 h 470"/>
                <a:gd name="T44" fmla="*/ 151 w 352"/>
                <a:gd name="T45" fmla="*/ 250 h 470"/>
                <a:gd name="T46" fmla="*/ 72 w 352"/>
                <a:gd name="T47" fmla="*/ 327 h 470"/>
                <a:gd name="T48" fmla="*/ 58 w 352"/>
                <a:gd name="T49" fmla="*/ 423 h 470"/>
                <a:gd name="T50" fmla="*/ 43 w 352"/>
                <a:gd name="T51" fmla="*/ 47 h 470"/>
                <a:gd name="T52" fmla="*/ 294 w 352"/>
                <a:gd name="T53" fmla="*/ 423 h 470"/>
                <a:gd name="T54" fmla="*/ 279 w 352"/>
                <a:gd name="T55" fmla="*/ 327 h 470"/>
                <a:gd name="T56" fmla="*/ 201 w 352"/>
                <a:gd name="T57" fmla="*/ 250 h 470"/>
                <a:gd name="T58" fmla="*/ 201 w 352"/>
                <a:gd name="T59" fmla="*/ 220 h 470"/>
                <a:gd name="T60" fmla="*/ 279 w 352"/>
                <a:gd name="T61" fmla="*/ 143 h 470"/>
                <a:gd name="T62" fmla="*/ 294 w 352"/>
                <a:gd name="T63" fmla="*/ 47 h 470"/>
                <a:gd name="T64" fmla="*/ 309 w 352"/>
                <a:gd name="T65" fmla="*/ 423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470">
                  <a:moveTo>
                    <a:pt x="352" y="23"/>
                  </a:moveTo>
                  <a:cubicBezTo>
                    <a:pt x="352" y="23"/>
                    <a:pt x="352" y="23"/>
                    <a:pt x="352" y="23"/>
                  </a:cubicBezTo>
                  <a:cubicBezTo>
                    <a:pt x="352" y="10"/>
                    <a:pt x="341" y="0"/>
                    <a:pt x="329" y="0"/>
                  </a:cubicBezTo>
                  <a:cubicBezTo>
                    <a:pt x="23" y="0"/>
                    <a:pt x="23" y="0"/>
                    <a:pt x="23" y="0"/>
                  </a:cubicBezTo>
                  <a:cubicBezTo>
                    <a:pt x="10" y="0"/>
                    <a:pt x="0" y="10"/>
                    <a:pt x="0" y="23"/>
                  </a:cubicBezTo>
                  <a:cubicBezTo>
                    <a:pt x="0" y="23"/>
                    <a:pt x="0" y="23"/>
                    <a:pt x="0" y="23"/>
                  </a:cubicBezTo>
                  <a:cubicBezTo>
                    <a:pt x="0" y="36"/>
                    <a:pt x="10" y="46"/>
                    <a:pt x="23" y="47"/>
                  </a:cubicBezTo>
                  <a:cubicBezTo>
                    <a:pt x="23" y="423"/>
                    <a:pt x="23" y="423"/>
                    <a:pt x="23" y="423"/>
                  </a:cubicBezTo>
                  <a:cubicBezTo>
                    <a:pt x="10" y="423"/>
                    <a:pt x="0" y="434"/>
                    <a:pt x="0" y="447"/>
                  </a:cubicBezTo>
                  <a:cubicBezTo>
                    <a:pt x="0" y="459"/>
                    <a:pt x="10" y="470"/>
                    <a:pt x="23" y="470"/>
                  </a:cubicBezTo>
                  <a:cubicBezTo>
                    <a:pt x="329" y="470"/>
                    <a:pt x="329" y="470"/>
                    <a:pt x="329" y="470"/>
                  </a:cubicBezTo>
                  <a:cubicBezTo>
                    <a:pt x="341" y="470"/>
                    <a:pt x="352" y="459"/>
                    <a:pt x="352" y="447"/>
                  </a:cubicBezTo>
                  <a:cubicBezTo>
                    <a:pt x="352" y="434"/>
                    <a:pt x="342" y="423"/>
                    <a:pt x="329" y="423"/>
                  </a:cubicBezTo>
                  <a:cubicBezTo>
                    <a:pt x="329" y="47"/>
                    <a:pt x="329" y="47"/>
                    <a:pt x="329" y="47"/>
                  </a:cubicBezTo>
                  <a:cubicBezTo>
                    <a:pt x="342" y="46"/>
                    <a:pt x="352" y="36"/>
                    <a:pt x="352" y="23"/>
                  </a:cubicBezTo>
                  <a:close/>
                  <a:moveTo>
                    <a:pt x="191" y="260"/>
                  </a:moveTo>
                  <a:cubicBezTo>
                    <a:pt x="199" y="268"/>
                    <a:pt x="210" y="275"/>
                    <a:pt x="227" y="287"/>
                  </a:cubicBezTo>
                  <a:cubicBezTo>
                    <a:pt x="243" y="298"/>
                    <a:pt x="257" y="313"/>
                    <a:pt x="267" y="333"/>
                  </a:cubicBezTo>
                  <a:cubicBezTo>
                    <a:pt x="275" y="351"/>
                    <a:pt x="280" y="372"/>
                    <a:pt x="280" y="398"/>
                  </a:cubicBezTo>
                  <a:cubicBezTo>
                    <a:pt x="280" y="423"/>
                    <a:pt x="280" y="423"/>
                    <a:pt x="280" y="423"/>
                  </a:cubicBezTo>
                  <a:cubicBezTo>
                    <a:pt x="71" y="423"/>
                    <a:pt x="71" y="423"/>
                    <a:pt x="71" y="423"/>
                  </a:cubicBezTo>
                  <a:cubicBezTo>
                    <a:pt x="71" y="398"/>
                    <a:pt x="71" y="398"/>
                    <a:pt x="71" y="398"/>
                  </a:cubicBezTo>
                  <a:cubicBezTo>
                    <a:pt x="71" y="372"/>
                    <a:pt x="76" y="351"/>
                    <a:pt x="85" y="333"/>
                  </a:cubicBezTo>
                  <a:cubicBezTo>
                    <a:pt x="95" y="313"/>
                    <a:pt x="109" y="298"/>
                    <a:pt x="125" y="287"/>
                  </a:cubicBezTo>
                  <a:cubicBezTo>
                    <a:pt x="141" y="275"/>
                    <a:pt x="153" y="268"/>
                    <a:pt x="160" y="260"/>
                  </a:cubicBezTo>
                  <a:cubicBezTo>
                    <a:pt x="169" y="252"/>
                    <a:pt x="173" y="244"/>
                    <a:pt x="173" y="235"/>
                  </a:cubicBezTo>
                  <a:cubicBezTo>
                    <a:pt x="173" y="225"/>
                    <a:pt x="169" y="218"/>
                    <a:pt x="160" y="210"/>
                  </a:cubicBezTo>
                  <a:cubicBezTo>
                    <a:pt x="153" y="202"/>
                    <a:pt x="141" y="194"/>
                    <a:pt x="125" y="183"/>
                  </a:cubicBezTo>
                  <a:cubicBezTo>
                    <a:pt x="109" y="172"/>
                    <a:pt x="95" y="157"/>
                    <a:pt x="85" y="137"/>
                  </a:cubicBezTo>
                  <a:cubicBezTo>
                    <a:pt x="76" y="119"/>
                    <a:pt x="71" y="98"/>
                    <a:pt x="71" y="72"/>
                  </a:cubicBezTo>
                  <a:cubicBezTo>
                    <a:pt x="71" y="47"/>
                    <a:pt x="71" y="47"/>
                    <a:pt x="71" y="47"/>
                  </a:cubicBezTo>
                  <a:cubicBezTo>
                    <a:pt x="280" y="47"/>
                    <a:pt x="280" y="47"/>
                    <a:pt x="280" y="47"/>
                  </a:cubicBezTo>
                  <a:cubicBezTo>
                    <a:pt x="280" y="72"/>
                    <a:pt x="280" y="72"/>
                    <a:pt x="280" y="72"/>
                  </a:cubicBezTo>
                  <a:cubicBezTo>
                    <a:pt x="280" y="98"/>
                    <a:pt x="275" y="119"/>
                    <a:pt x="267" y="137"/>
                  </a:cubicBezTo>
                  <a:cubicBezTo>
                    <a:pt x="257" y="157"/>
                    <a:pt x="243" y="172"/>
                    <a:pt x="227" y="183"/>
                  </a:cubicBezTo>
                  <a:cubicBezTo>
                    <a:pt x="210" y="194"/>
                    <a:pt x="199" y="202"/>
                    <a:pt x="191" y="210"/>
                  </a:cubicBezTo>
                  <a:cubicBezTo>
                    <a:pt x="183" y="218"/>
                    <a:pt x="179" y="225"/>
                    <a:pt x="179" y="235"/>
                  </a:cubicBezTo>
                  <a:cubicBezTo>
                    <a:pt x="179" y="244"/>
                    <a:pt x="183" y="252"/>
                    <a:pt x="191" y="260"/>
                  </a:cubicBezTo>
                  <a:close/>
                  <a:moveTo>
                    <a:pt x="43" y="47"/>
                  </a:moveTo>
                  <a:cubicBezTo>
                    <a:pt x="58" y="47"/>
                    <a:pt x="58" y="47"/>
                    <a:pt x="58" y="47"/>
                  </a:cubicBezTo>
                  <a:cubicBezTo>
                    <a:pt x="58" y="72"/>
                    <a:pt x="58" y="72"/>
                    <a:pt x="58" y="72"/>
                  </a:cubicBezTo>
                  <a:cubicBezTo>
                    <a:pt x="58" y="100"/>
                    <a:pt x="63" y="123"/>
                    <a:pt x="72" y="143"/>
                  </a:cubicBezTo>
                  <a:cubicBezTo>
                    <a:pt x="83" y="165"/>
                    <a:pt x="99" y="182"/>
                    <a:pt x="117" y="194"/>
                  </a:cubicBezTo>
                  <a:cubicBezTo>
                    <a:pt x="133" y="205"/>
                    <a:pt x="144" y="213"/>
                    <a:pt x="151" y="220"/>
                  </a:cubicBezTo>
                  <a:cubicBezTo>
                    <a:pt x="156" y="225"/>
                    <a:pt x="159" y="229"/>
                    <a:pt x="159" y="235"/>
                  </a:cubicBezTo>
                  <a:cubicBezTo>
                    <a:pt x="159" y="240"/>
                    <a:pt x="156" y="245"/>
                    <a:pt x="151" y="250"/>
                  </a:cubicBezTo>
                  <a:cubicBezTo>
                    <a:pt x="144" y="257"/>
                    <a:pt x="133" y="264"/>
                    <a:pt x="117" y="275"/>
                  </a:cubicBezTo>
                  <a:cubicBezTo>
                    <a:pt x="99" y="288"/>
                    <a:pt x="83" y="305"/>
                    <a:pt x="72" y="327"/>
                  </a:cubicBezTo>
                  <a:cubicBezTo>
                    <a:pt x="63" y="346"/>
                    <a:pt x="58" y="370"/>
                    <a:pt x="58" y="398"/>
                  </a:cubicBezTo>
                  <a:cubicBezTo>
                    <a:pt x="58" y="423"/>
                    <a:pt x="58" y="423"/>
                    <a:pt x="58" y="423"/>
                  </a:cubicBezTo>
                  <a:cubicBezTo>
                    <a:pt x="43" y="423"/>
                    <a:pt x="43" y="423"/>
                    <a:pt x="43" y="423"/>
                  </a:cubicBezTo>
                  <a:lnTo>
                    <a:pt x="43" y="47"/>
                  </a:lnTo>
                  <a:close/>
                  <a:moveTo>
                    <a:pt x="309" y="423"/>
                  </a:moveTo>
                  <a:cubicBezTo>
                    <a:pt x="294" y="423"/>
                    <a:pt x="294" y="423"/>
                    <a:pt x="294" y="423"/>
                  </a:cubicBezTo>
                  <a:cubicBezTo>
                    <a:pt x="294" y="398"/>
                    <a:pt x="294" y="398"/>
                    <a:pt x="294" y="398"/>
                  </a:cubicBezTo>
                  <a:cubicBezTo>
                    <a:pt x="294" y="370"/>
                    <a:pt x="289" y="346"/>
                    <a:pt x="279" y="327"/>
                  </a:cubicBezTo>
                  <a:cubicBezTo>
                    <a:pt x="268" y="305"/>
                    <a:pt x="253" y="288"/>
                    <a:pt x="234" y="275"/>
                  </a:cubicBezTo>
                  <a:cubicBezTo>
                    <a:pt x="219" y="264"/>
                    <a:pt x="208" y="257"/>
                    <a:pt x="201" y="250"/>
                  </a:cubicBezTo>
                  <a:cubicBezTo>
                    <a:pt x="195" y="245"/>
                    <a:pt x="193" y="240"/>
                    <a:pt x="193" y="235"/>
                  </a:cubicBezTo>
                  <a:cubicBezTo>
                    <a:pt x="193" y="230"/>
                    <a:pt x="195" y="225"/>
                    <a:pt x="201" y="220"/>
                  </a:cubicBezTo>
                  <a:cubicBezTo>
                    <a:pt x="208" y="213"/>
                    <a:pt x="219" y="205"/>
                    <a:pt x="234" y="194"/>
                  </a:cubicBezTo>
                  <a:cubicBezTo>
                    <a:pt x="253" y="182"/>
                    <a:pt x="268" y="165"/>
                    <a:pt x="279" y="143"/>
                  </a:cubicBezTo>
                  <a:cubicBezTo>
                    <a:pt x="289" y="123"/>
                    <a:pt x="294" y="100"/>
                    <a:pt x="294" y="72"/>
                  </a:cubicBezTo>
                  <a:cubicBezTo>
                    <a:pt x="294" y="47"/>
                    <a:pt x="294" y="47"/>
                    <a:pt x="294" y="47"/>
                  </a:cubicBezTo>
                  <a:cubicBezTo>
                    <a:pt x="309" y="47"/>
                    <a:pt x="309" y="47"/>
                    <a:pt x="309" y="47"/>
                  </a:cubicBezTo>
                  <a:lnTo>
                    <a:pt x="309" y="423"/>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45" name="Freeform 6"/>
            <p:cNvSpPr>
              <a:spLocks/>
            </p:cNvSpPr>
            <p:nvPr/>
          </p:nvSpPr>
          <p:spPr bwMode="auto">
            <a:xfrm>
              <a:off x="11056938" y="2933700"/>
              <a:ext cx="227013" cy="184150"/>
            </a:xfrm>
            <a:custGeom>
              <a:avLst/>
              <a:gdLst>
                <a:gd name="T0" fmla="*/ 93 w 185"/>
                <a:gd name="T1" fmla="*/ 151 h 151"/>
                <a:gd name="T2" fmla="*/ 100 w 185"/>
                <a:gd name="T3" fmla="*/ 143 h 151"/>
                <a:gd name="T4" fmla="*/ 115 w 185"/>
                <a:gd name="T5" fmla="*/ 130 h 151"/>
                <a:gd name="T6" fmla="*/ 137 w 185"/>
                <a:gd name="T7" fmla="*/ 115 h 151"/>
                <a:gd name="T8" fmla="*/ 158 w 185"/>
                <a:gd name="T9" fmla="*/ 96 h 151"/>
                <a:gd name="T10" fmla="*/ 173 w 185"/>
                <a:gd name="T11" fmla="*/ 73 h 151"/>
                <a:gd name="T12" fmla="*/ 182 w 185"/>
                <a:gd name="T13" fmla="*/ 46 h 151"/>
                <a:gd name="T14" fmla="*/ 185 w 185"/>
                <a:gd name="T15" fmla="*/ 14 h 151"/>
                <a:gd name="T16" fmla="*/ 185 w 185"/>
                <a:gd name="T17" fmla="*/ 0 h 151"/>
                <a:gd name="T18" fmla="*/ 0 w 185"/>
                <a:gd name="T19" fmla="*/ 0 h 151"/>
                <a:gd name="T20" fmla="*/ 0 w 185"/>
                <a:gd name="T21" fmla="*/ 14 h 151"/>
                <a:gd name="T22" fmla="*/ 4 w 185"/>
                <a:gd name="T23" fmla="*/ 46 h 151"/>
                <a:gd name="T24" fmla="*/ 13 w 185"/>
                <a:gd name="T25" fmla="*/ 73 h 151"/>
                <a:gd name="T26" fmla="*/ 28 w 185"/>
                <a:gd name="T27" fmla="*/ 96 h 151"/>
                <a:gd name="T28" fmla="*/ 49 w 185"/>
                <a:gd name="T29" fmla="*/ 115 h 151"/>
                <a:gd name="T30" fmla="*/ 70 w 185"/>
                <a:gd name="T31" fmla="*/ 130 h 151"/>
                <a:gd name="T32" fmla="*/ 86 w 185"/>
                <a:gd name="T33" fmla="*/ 143 h 151"/>
                <a:gd name="T34" fmla="*/ 93 w 185"/>
                <a:gd name="T3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 h="151">
                  <a:moveTo>
                    <a:pt x="93" y="151"/>
                  </a:moveTo>
                  <a:cubicBezTo>
                    <a:pt x="95" y="148"/>
                    <a:pt x="97" y="146"/>
                    <a:pt x="100" y="143"/>
                  </a:cubicBezTo>
                  <a:cubicBezTo>
                    <a:pt x="104" y="139"/>
                    <a:pt x="109" y="135"/>
                    <a:pt x="115" y="130"/>
                  </a:cubicBezTo>
                  <a:cubicBezTo>
                    <a:pt x="122" y="125"/>
                    <a:pt x="129" y="120"/>
                    <a:pt x="137" y="115"/>
                  </a:cubicBezTo>
                  <a:cubicBezTo>
                    <a:pt x="144" y="110"/>
                    <a:pt x="152" y="103"/>
                    <a:pt x="158" y="96"/>
                  </a:cubicBezTo>
                  <a:cubicBezTo>
                    <a:pt x="164" y="90"/>
                    <a:pt x="169" y="82"/>
                    <a:pt x="173" y="73"/>
                  </a:cubicBezTo>
                  <a:cubicBezTo>
                    <a:pt x="177" y="65"/>
                    <a:pt x="180" y="56"/>
                    <a:pt x="182" y="46"/>
                  </a:cubicBezTo>
                  <a:cubicBezTo>
                    <a:pt x="184" y="36"/>
                    <a:pt x="185" y="26"/>
                    <a:pt x="185" y="14"/>
                  </a:cubicBezTo>
                  <a:cubicBezTo>
                    <a:pt x="185" y="0"/>
                    <a:pt x="185" y="0"/>
                    <a:pt x="185" y="0"/>
                  </a:cubicBezTo>
                  <a:cubicBezTo>
                    <a:pt x="0" y="0"/>
                    <a:pt x="0" y="0"/>
                    <a:pt x="0" y="0"/>
                  </a:cubicBezTo>
                  <a:cubicBezTo>
                    <a:pt x="0" y="14"/>
                    <a:pt x="0" y="14"/>
                    <a:pt x="0" y="14"/>
                  </a:cubicBezTo>
                  <a:cubicBezTo>
                    <a:pt x="0" y="26"/>
                    <a:pt x="2" y="36"/>
                    <a:pt x="4" y="46"/>
                  </a:cubicBezTo>
                  <a:cubicBezTo>
                    <a:pt x="6" y="56"/>
                    <a:pt x="9" y="65"/>
                    <a:pt x="13" y="73"/>
                  </a:cubicBezTo>
                  <a:cubicBezTo>
                    <a:pt x="17" y="82"/>
                    <a:pt x="22" y="90"/>
                    <a:pt x="28" y="96"/>
                  </a:cubicBezTo>
                  <a:cubicBezTo>
                    <a:pt x="34" y="103"/>
                    <a:pt x="41" y="110"/>
                    <a:pt x="49" y="115"/>
                  </a:cubicBezTo>
                  <a:cubicBezTo>
                    <a:pt x="57" y="120"/>
                    <a:pt x="64" y="125"/>
                    <a:pt x="70" y="130"/>
                  </a:cubicBezTo>
                  <a:cubicBezTo>
                    <a:pt x="76" y="135"/>
                    <a:pt x="82" y="139"/>
                    <a:pt x="86" y="143"/>
                  </a:cubicBezTo>
                  <a:cubicBezTo>
                    <a:pt x="88" y="146"/>
                    <a:pt x="91" y="148"/>
                    <a:pt x="93" y="151"/>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46" name="Freeform 7"/>
            <p:cNvSpPr>
              <a:spLocks/>
            </p:cNvSpPr>
            <p:nvPr/>
          </p:nvSpPr>
          <p:spPr bwMode="auto">
            <a:xfrm>
              <a:off x="11134726" y="3336925"/>
              <a:ext cx="73025" cy="28575"/>
            </a:xfrm>
            <a:custGeom>
              <a:avLst/>
              <a:gdLst>
                <a:gd name="T0" fmla="*/ 23 w 46"/>
                <a:gd name="T1" fmla="*/ 0 h 18"/>
                <a:gd name="T2" fmla="*/ 0 w 46"/>
                <a:gd name="T3" fmla="*/ 18 h 18"/>
                <a:gd name="T4" fmla="*/ 46 w 46"/>
                <a:gd name="T5" fmla="*/ 18 h 18"/>
                <a:gd name="T6" fmla="*/ 23 w 46"/>
                <a:gd name="T7" fmla="*/ 0 h 18"/>
                <a:gd name="T8" fmla="*/ 23 w 46"/>
                <a:gd name="T9" fmla="*/ 0 h 18"/>
              </a:gdLst>
              <a:ahLst/>
              <a:cxnLst>
                <a:cxn ang="0">
                  <a:pos x="T0" y="T1"/>
                </a:cxn>
                <a:cxn ang="0">
                  <a:pos x="T2" y="T3"/>
                </a:cxn>
                <a:cxn ang="0">
                  <a:pos x="T4" y="T5"/>
                </a:cxn>
                <a:cxn ang="0">
                  <a:pos x="T6" y="T7"/>
                </a:cxn>
                <a:cxn ang="0">
                  <a:pos x="T8" y="T9"/>
                </a:cxn>
              </a:cxnLst>
              <a:rect l="0" t="0" r="r" b="b"/>
              <a:pathLst>
                <a:path w="46" h="18">
                  <a:moveTo>
                    <a:pt x="23" y="0"/>
                  </a:moveTo>
                  <a:lnTo>
                    <a:pt x="0" y="18"/>
                  </a:lnTo>
                  <a:lnTo>
                    <a:pt x="46" y="18"/>
                  </a:lnTo>
                  <a:lnTo>
                    <a:pt x="23" y="0"/>
                  </a:lnTo>
                  <a:lnTo>
                    <a:pt x="23" y="0"/>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47" name="Oval 8"/>
            <p:cNvSpPr>
              <a:spLocks noChangeArrowheads="1"/>
            </p:cNvSpPr>
            <p:nvPr/>
          </p:nvSpPr>
          <p:spPr bwMode="auto">
            <a:xfrm>
              <a:off x="11164888" y="3192463"/>
              <a:ext cx="12700" cy="11112"/>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48" name="Oval 9"/>
            <p:cNvSpPr>
              <a:spLocks noChangeArrowheads="1"/>
            </p:cNvSpPr>
            <p:nvPr/>
          </p:nvSpPr>
          <p:spPr bwMode="auto">
            <a:xfrm>
              <a:off x="11164888" y="3214688"/>
              <a:ext cx="12700" cy="12700"/>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49" name="Oval 10"/>
            <p:cNvSpPr>
              <a:spLocks noChangeArrowheads="1"/>
            </p:cNvSpPr>
            <p:nvPr/>
          </p:nvSpPr>
          <p:spPr bwMode="auto">
            <a:xfrm>
              <a:off x="11164888" y="3238500"/>
              <a:ext cx="12700" cy="12700"/>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0" name="Oval 11"/>
            <p:cNvSpPr>
              <a:spLocks noChangeArrowheads="1"/>
            </p:cNvSpPr>
            <p:nvPr/>
          </p:nvSpPr>
          <p:spPr bwMode="auto">
            <a:xfrm>
              <a:off x="11164888" y="3263900"/>
              <a:ext cx="12700" cy="9525"/>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1" name="Oval 12"/>
            <p:cNvSpPr>
              <a:spLocks noChangeArrowheads="1"/>
            </p:cNvSpPr>
            <p:nvPr/>
          </p:nvSpPr>
          <p:spPr bwMode="auto">
            <a:xfrm>
              <a:off x="11164888" y="3286125"/>
              <a:ext cx="12700" cy="11112"/>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2" name="Oval 13"/>
            <p:cNvSpPr>
              <a:spLocks noChangeArrowheads="1"/>
            </p:cNvSpPr>
            <p:nvPr/>
          </p:nvSpPr>
          <p:spPr bwMode="auto">
            <a:xfrm>
              <a:off x="11164888" y="3309938"/>
              <a:ext cx="12700" cy="12700"/>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grpSp>
      <p:grpSp>
        <p:nvGrpSpPr>
          <p:cNvPr id="53" name="Group 52"/>
          <p:cNvGrpSpPr/>
          <p:nvPr/>
        </p:nvGrpSpPr>
        <p:grpSpPr>
          <a:xfrm>
            <a:off x="10891960" y="3996369"/>
            <a:ext cx="563563" cy="569913"/>
            <a:chOff x="10902950" y="4241800"/>
            <a:chExt cx="563563" cy="569913"/>
          </a:xfrm>
        </p:grpSpPr>
        <p:sp>
          <p:nvSpPr>
            <p:cNvPr id="54" name="Freeform 17"/>
            <p:cNvSpPr>
              <a:spLocks/>
            </p:cNvSpPr>
            <p:nvPr/>
          </p:nvSpPr>
          <p:spPr bwMode="auto">
            <a:xfrm>
              <a:off x="11217275" y="4241800"/>
              <a:ext cx="249238" cy="249238"/>
            </a:xfrm>
            <a:custGeom>
              <a:avLst/>
              <a:gdLst>
                <a:gd name="T0" fmla="*/ 1 w 84"/>
                <a:gd name="T1" fmla="*/ 84 h 84"/>
                <a:gd name="T2" fmla="*/ 55 w 84"/>
                <a:gd name="T3" fmla="*/ 84 h 84"/>
                <a:gd name="T4" fmla="*/ 56 w 84"/>
                <a:gd name="T5" fmla="*/ 83 h 84"/>
                <a:gd name="T6" fmla="*/ 56 w 84"/>
                <a:gd name="T7" fmla="*/ 82 h 84"/>
                <a:gd name="T8" fmla="*/ 39 w 84"/>
                <a:gd name="T9" fmla="*/ 65 h 84"/>
                <a:gd name="T10" fmla="*/ 84 w 84"/>
                <a:gd name="T11" fmla="*/ 20 h 84"/>
                <a:gd name="T12" fmla="*/ 84 w 84"/>
                <a:gd name="T13" fmla="*/ 19 h 84"/>
                <a:gd name="T14" fmla="*/ 65 w 84"/>
                <a:gd name="T15" fmla="*/ 0 h 84"/>
                <a:gd name="T16" fmla="*/ 64 w 84"/>
                <a:gd name="T17" fmla="*/ 0 h 84"/>
                <a:gd name="T18" fmla="*/ 63 w 84"/>
                <a:gd name="T19" fmla="*/ 0 h 84"/>
                <a:gd name="T20" fmla="*/ 19 w 84"/>
                <a:gd name="T21" fmla="*/ 45 h 84"/>
                <a:gd name="T22" fmla="*/ 2 w 84"/>
                <a:gd name="T23" fmla="*/ 28 h 84"/>
                <a:gd name="T24" fmla="*/ 1 w 84"/>
                <a:gd name="T25" fmla="*/ 28 h 84"/>
                <a:gd name="T26" fmla="*/ 0 w 84"/>
                <a:gd name="T27" fmla="*/ 29 h 84"/>
                <a:gd name="T28" fmla="*/ 0 w 84"/>
                <a:gd name="T29" fmla="*/ 83 h 84"/>
                <a:gd name="T30" fmla="*/ 1 w 84"/>
                <a:gd name="T3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84">
                  <a:moveTo>
                    <a:pt x="1" y="84"/>
                  </a:moveTo>
                  <a:cubicBezTo>
                    <a:pt x="55" y="84"/>
                    <a:pt x="55" y="84"/>
                    <a:pt x="55" y="84"/>
                  </a:cubicBezTo>
                  <a:cubicBezTo>
                    <a:pt x="55" y="84"/>
                    <a:pt x="56" y="84"/>
                    <a:pt x="56" y="83"/>
                  </a:cubicBezTo>
                  <a:cubicBezTo>
                    <a:pt x="56" y="83"/>
                    <a:pt x="56" y="82"/>
                    <a:pt x="56" y="82"/>
                  </a:cubicBezTo>
                  <a:cubicBezTo>
                    <a:pt x="39" y="65"/>
                    <a:pt x="39" y="65"/>
                    <a:pt x="39" y="65"/>
                  </a:cubicBezTo>
                  <a:cubicBezTo>
                    <a:pt x="84" y="20"/>
                    <a:pt x="84" y="20"/>
                    <a:pt x="84" y="20"/>
                  </a:cubicBezTo>
                  <a:cubicBezTo>
                    <a:pt x="84" y="20"/>
                    <a:pt x="84" y="19"/>
                    <a:pt x="84" y="19"/>
                  </a:cubicBezTo>
                  <a:cubicBezTo>
                    <a:pt x="65" y="0"/>
                    <a:pt x="65" y="0"/>
                    <a:pt x="65" y="0"/>
                  </a:cubicBezTo>
                  <a:cubicBezTo>
                    <a:pt x="65" y="0"/>
                    <a:pt x="65" y="0"/>
                    <a:pt x="64" y="0"/>
                  </a:cubicBezTo>
                  <a:cubicBezTo>
                    <a:pt x="64" y="0"/>
                    <a:pt x="64" y="0"/>
                    <a:pt x="63" y="0"/>
                  </a:cubicBezTo>
                  <a:cubicBezTo>
                    <a:pt x="19" y="45"/>
                    <a:pt x="19" y="45"/>
                    <a:pt x="19" y="45"/>
                  </a:cubicBezTo>
                  <a:cubicBezTo>
                    <a:pt x="2" y="28"/>
                    <a:pt x="2" y="28"/>
                    <a:pt x="2" y="28"/>
                  </a:cubicBezTo>
                  <a:cubicBezTo>
                    <a:pt x="2" y="28"/>
                    <a:pt x="1" y="28"/>
                    <a:pt x="1" y="28"/>
                  </a:cubicBezTo>
                  <a:cubicBezTo>
                    <a:pt x="0" y="28"/>
                    <a:pt x="0" y="29"/>
                    <a:pt x="0" y="29"/>
                  </a:cubicBezTo>
                  <a:cubicBezTo>
                    <a:pt x="0" y="83"/>
                    <a:pt x="0" y="83"/>
                    <a:pt x="0" y="83"/>
                  </a:cubicBezTo>
                  <a:cubicBezTo>
                    <a:pt x="0" y="83"/>
                    <a:pt x="0" y="84"/>
                    <a:pt x="1" y="84"/>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5" name="Freeform 18"/>
            <p:cNvSpPr>
              <a:spLocks/>
            </p:cNvSpPr>
            <p:nvPr/>
          </p:nvSpPr>
          <p:spPr bwMode="auto">
            <a:xfrm>
              <a:off x="10902950" y="4241800"/>
              <a:ext cx="249238" cy="249238"/>
            </a:xfrm>
            <a:custGeom>
              <a:avLst/>
              <a:gdLst>
                <a:gd name="T0" fmla="*/ 83 w 84"/>
                <a:gd name="T1" fmla="*/ 28 h 84"/>
                <a:gd name="T2" fmla="*/ 82 w 84"/>
                <a:gd name="T3" fmla="*/ 28 h 84"/>
                <a:gd name="T4" fmla="*/ 65 w 84"/>
                <a:gd name="T5" fmla="*/ 45 h 84"/>
                <a:gd name="T6" fmla="*/ 21 w 84"/>
                <a:gd name="T7" fmla="*/ 0 h 84"/>
                <a:gd name="T8" fmla="*/ 20 w 84"/>
                <a:gd name="T9" fmla="*/ 0 h 84"/>
                <a:gd name="T10" fmla="*/ 19 w 84"/>
                <a:gd name="T11" fmla="*/ 0 h 84"/>
                <a:gd name="T12" fmla="*/ 0 w 84"/>
                <a:gd name="T13" fmla="*/ 19 h 84"/>
                <a:gd name="T14" fmla="*/ 0 w 84"/>
                <a:gd name="T15" fmla="*/ 20 h 84"/>
                <a:gd name="T16" fmla="*/ 0 w 84"/>
                <a:gd name="T17" fmla="*/ 20 h 84"/>
                <a:gd name="T18" fmla="*/ 45 w 84"/>
                <a:gd name="T19" fmla="*/ 65 h 84"/>
                <a:gd name="T20" fmla="*/ 28 w 84"/>
                <a:gd name="T21" fmla="*/ 82 h 84"/>
                <a:gd name="T22" fmla="*/ 28 w 84"/>
                <a:gd name="T23" fmla="*/ 83 h 84"/>
                <a:gd name="T24" fmla="*/ 29 w 84"/>
                <a:gd name="T25" fmla="*/ 84 h 84"/>
                <a:gd name="T26" fmla="*/ 83 w 84"/>
                <a:gd name="T27" fmla="*/ 84 h 84"/>
                <a:gd name="T28" fmla="*/ 84 w 84"/>
                <a:gd name="T29" fmla="*/ 83 h 84"/>
                <a:gd name="T30" fmla="*/ 84 w 84"/>
                <a:gd name="T31" fmla="*/ 29 h 84"/>
                <a:gd name="T32" fmla="*/ 83 w 84"/>
                <a:gd name="T33"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4">
                  <a:moveTo>
                    <a:pt x="83" y="28"/>
                  </a:moveTo>
                  <a:cubicBezTo>
                    <a:pt x="83" y="28"/>
                    <a:pt x="82" y="28"/>
                    <a:pt x="82" y="28"/>
                  </a:cubicBezTo>
                  <a:cubicBezTo>
                    <a:pt x="65" y="45"/>
                    <a:pt x="65" y="45"/>
                    <a:pt x="65" y="45"/>
                  </a:cubicBezTo>
                  <a:cubicBezTo>
                    <a:pt x="21" y="0"/>
                    <a:pt x="21" y="0"/>
                    <a:pt x="21" y="0"/>
                  </a:cubicBezTo>
                  <a:cubicBezTo>
                    <a:pt x="20" y="0"/>
                    <a:pt x="20" y="0"/>
                    <a:pt x="20" y="0"/>
                  </a:cubicBezTo>
                  <a:cubicBezTo>
                    <a:pt x="19" y="0"/>
                    <a:pt x="19" y="0"/>
                    <a:pt x="19" y="0"/>
                  </a:cubicBezTo>
                  <a:cubicBezTo>
                    <a:pt x="0" y="19"/>
                    <a:pt x="0" y="19"/>
                    <a:pt x="0" y="19"/>
                  </a:cubicBezTo>
                  <a:cubicBezTo>
                    <a:pt x="0" y="19"/>
                    <a:pt x="0" y="19"/>
                    <a:pt x="0" y="20"/>
                  </a:cubicBezTo>
                  <a:cubicBezTo>
                    <a:pt x="0" y="20"/>
                    <a:pt x="0" y="20"/>
                    <a:pt x="0" y="20"/>
                  </a:cubicBezTo>
                  <a:cubicBezTo>
                    <a:pt x="45" y="65"/>
                    <a:pt x="45" y="65"/>
                    <a:pt x="45" y="65"/>
                  </a:cubicBezTo>
                  <a:cubicBezTo>
                    <a:pt x="28" y="82"/>
                    <a:pt x="28" y="82"/>
                    <a:pt x="28" y="82"/>
                  </a:cubicBezTo>
                  <a:cubicBezTo>
                    <a:pt x="28" y="82"/>
                    <a:pt x="28" y="83"/>
                    <a:pt x="28" y="83"/>
                  </a:cubicBezTo>
                  <a:cubicBezTo>
                    <a:pt x="28" y="84"/>
                    <a:pt x="29" y="84"/>
                    <a:pt x="29" y="84"/>
                  </a:cubicBezTo>
                  <a:cubicBezTo>
                    <a:pt x="83" y="84"/>
                    <a:pt x="83" y="84"/>
                    <a:pt x="83" y="84"/>
                  </a:cubicBezTo>
                  <a:cubicBezTo>
                    <a:pt x="84" y="84"/>
                    <a:pt x="84" y="83"/>
                    <a:pt x="84" y="83"/>
                  </a:cubicBezTo>
                  <a:cubicBezTo>
                    <a:pt x="84" y="29"/>
                    <a:pt x="84" y="29"/>
                    <a:pt x="84" y="29"/>
                  </a:cubicBezTo>
                  <a:cubicBezTo>
                    <a:pt x="84" y="29"/>
                    <a:pt x="84" y="28"/>
                    <a:pt x="83" y="28"/>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6" name="Freeform 19"/>
            <p:cNvSpPr>
              <a:spLocks/>
            </p:cNvSpPr>
            <p:nvPr/>
          </p:nvSpPr>
          <p:spPr bwMode="auto">
            <a:xfrm>
              <a:off x="10902950" y="4559300"/>
              <a:ext cx="249238" cy="252413"/>
            </a:xfrm>
            <a:custGeom>
              <a:avLst/>
              <a:gdLst>
                <a:gd name="T0" fmla="*/ 83 w 84"/>
                <a:gd name="T1" fmla="*/ 0 h 85"/>
                <a:gd name="T2" fmla="*/ 29 w 84"/>
                <a:gd name="T3" fmla="*/ 0 h 85"/>
                <a:gd name="T4" fmla="*/ 28 w 84"/>
                <a:gd name="T5" fmla="*/ 1 h 85"/>
                <a:gd name="T6" fmla="*/ 28 w 84"/>
                <a:gd name="T7" fmla="*/ 2 h 85"/>
                <a:gd name="T8" fmla="*/ 45 w 84"/>
                <a:gd name="T9" fmla="*/ 19 h 85"/>
                <a:gd name="T10" fmla="*/ 0 w 84"/>
                <a:gd name="T11" fmla="*/ 64 h 85"/>
                <a:gd name="T12" fmla="*/ 0 w 84"/>
                <a:gd name="T13" fmla="*/ 64 h 85"/>
                <a:gd name="T14" fmla="*/ 0 w 84"/>
                <a:gd name="T15" fmla="*/ 65 h 85"/>
                <a:gd name="T16" fmla="*/ 19 w 84"/>
                <a:gd name="T17" fmla="*/ 84 h 85"/>
                <a:gd name="T18" fmla="*/ 20 w 84"/>
                <a:gd name="T19" fmla="*/ 85 h 85"/>
                <a:gd name="T20" fmla="*/ 21 w 84"/>
                <a:gd name="T21" fmla="*/ 84 h 85"/>
                <a:gd name="T22" fmla="*/ 65 w 84"/>
                <a:gd name="T23" fmla="*/ 39 h 85"/>
                <a:gd name="T24" fmla="*/ 82 w 84"/>
                <a:gd name="T25" fmla="*/ 56 h 85"/>
                <a:gd name="T26" fmla="*/ 83 w 84"/>
                <a:gd name="T27" fmla="*/ 56 h 85"/>
                <a:gd name="T28" fmla="*/ 84 w 84"/>
                <a:gd name="T29" fmla="*/ 55 h 85"/>
                <a:gd name="T30" fmla="*/ 84 w 84"/>
                <a:gd name="T31" fmla="*/ 1 h 85"/>
                <a:gd name="T32" fmla="*/ 83 w 8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5">
                  <a:moveTo>
                    <a:pt x="83" y="0"/>
                  </a:moveTo>
                  <a:cubicBezTo>
                    <a:pt x="29" y="0"/>
                    <a:pt x="29" y="0"/>
                    <a:pt x="29" y="0"/>
                  </a:cubicBezTo>
                  <a:cubicBezTo>
                    <a:pt x="29" y="0"/>
                    <a:pt x="28" y="0"/>
                    <a:pt x="28" y="1"/>
                  </a:cubicBezTo>
                  <a:cubicBezTo>
                    <a:pt x="28" y="1"/>
                    <a:pt x="28" y="2"/>
                    <a:pt x="28" y="2"/>
                  </a:cubicBezTo>
                  <a:cubicBezTo>
                    <a:pt x="45" y="19"/>
                    <a:pt x="45" y="19"/>
                    <a:pt x="45" y="19"/>
                  </a:cubicBezTo>
                  <a:cubicBezTo>
                    <a:pt x="0" y="64"/>
                    <a:pt x="0" y="64"/>
                    <a:pt x="0" y="64"/>
                  </a:cubicBezTo>
                  <a:cubicBezTo>
                    <a:pt x="0" y="64"/>
                    <a:pt x="0" y="64"/>
                    <a:pt x="0" y="64"/>
                  </a:cubicBezTo>
                  <a:cubicBezTo>
                    <a:pt x="0" y="65"/>
                    <a:pt x="0" y="65"/>
                    <a:pt x="0" y="65"/>
                  </a:cubicBezTo>
                  <a:cubicBezTo>
                    <a:pt x="19" y="84"/>
                    <a:pt x="19" y="84"/>
                    <a:pt x="19" y="84"/>
                  </a:cubicBezTo>
                  <a:cubicBezTo>
                    <a:pt x="19" y="84"/>
                    <a:pt x="19" y="85"/>
                    <a:pt x="20" y="85"/>
                  </a:cubicBezTo>
                  <a:cubicBezTo>
                    <a:pt x="20" y="85"/>
                    <a:pt x="20" y="84"/>
                    <a:pt x="21" y="84"/>
                  </a:cubicBezTo>
                  <a:cubicBezTo>
                    <a:pt x="65" y="39"/>
                    <a:pt x="65" y="39"/>
                    <a:pt x="65" y="39"/>
                  </a:cubicBezTo>
                  <a:cubicBezTo>
                    <a:pt x="82" y="56"/>
                    <a:pt x="82" y="56"/>
                    <a:pt x="82" y="56"/>
                  </a:cubicBezTo>
                  <a:cubicBezTo>
                    <a:pt x="82" y="56"/>
                    <a:pt x="83" y="56"/>
                    <a:pt x="83" y="56"/>
                  </a:cubicBezTo>
                  <a:cubicBezTo>
                    <a:pt x="84" y="56"/>
                    <a:pt x="84" y="55"/>
                    <a:pt x="84" y="55"/>
                  </a:cubicBezTo>
                  <a:cubicBezTo>
                    <a:pt x="84" y="1"/>
                    <a:pt x="84" y="1"/>
                    <a:pt x="84" y="1"/>
                  </a:cubicBezTo>
                  <a:cubicBezTo>
                    <a:pt x="84" y="1"/>
                    <a:pt x="84" y="0"/>
                    <a:pt x="83"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57" name="Freeform 20"/>
            <p:cNvSpPr>
              <a:spLocks/>
            </p:cNvSpPr>
            <p:nvPr/>
          </p:nvSpPr>
          <p:spPr bwMode="auto">
            <a:xfrm>
              <a:off x="11217275" y="4559300"/>
              <a:ext cx="249238" cy="252413"/>
            </a:xfrm>
            <a:custGeom>
              <a:avLst/>
              <a:gdLst>
                <a:gd name="T0" fmla="*/ 39 w 84"/>
                <a:gd name="T1" fmla="*/ 19 h 85"/>
                <a:gd name="T2" fmla="*/ 56 w 84"/>
                <a:gd name="T3" fmla="*/ 2 h 85"/>
                <a:gd name="T4" fmla="*/ 56 w 84"/>
                <a:gd name="T5" fmla="*/ 1 h 85"/>
                <a:gd name="T6" fmla="*/ 55 w 84"/>
                <a:gd name="T7" fmla="*/ 0 h 85"/>
                <a:gd name="T8" fmla="*/ 1 w 84"/>
                <a:gd name="T9" fmla="*/ 0 h 85"/>
                <a:gd name="T10" fmla="*/ 0 w 84"/>
                <a:gd name="T11" fmla="*/ 1 h 85"/>
                <a:gd name="T12" fmla="*/ 0 w 84"/>
                <a:gd name="T13" fmla="*/ 55 h 85"/>
                <a:gd name="T14" fmla="*/ 1 w 84"/>
                <a:gd name="T15" fmla="*/ 56 h 85"/>
                <a:gd name="T16" fmla="*/ 2 w 84"/>
                <a:gd name="T17" fmla="*/ 56 h 85"/>
                <a:gd name="T18" fmla="*/ 19 w 84"/>
                <a:gd name="T19" fmla="*/ 39 h 85"/>
                <a:gd name="T20" fmla="*/ 63 w 84"/>
                <a:gd name="T21" fmla="*/ 84 h 85"/>
                <a:gd name="T22" fmla="*/ 64 w 84"/>
                <a:gd name="T23" fmla="*/ 85 h 85"/>
                <a:gd name="T24" fmla="*/ 65 w 84"/>
                <a:gd name="T25" fmla="*/ 84 h 85"/>
                <a:gd name="T26" fmla="*/ 84 w 84"/>
                <a:gd name="T27" fmla="*/ 65 h 85"/>
                <a:gd name="T28" fmla="*/ 84 w 84"/>
                <a:gd name="T29" fmla="*/ 64 h 85"/>
                <a:gd name="T30" fmla="*/ 39 w 84"/>
                <a:gd name="T31"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85">
                  <a:moveTo>
                    <a:pt x="39" y="19"/>
                  </a:moveTo>
                  <a:cubicBezTo>
                    <a:pt x="56" y="2"/>
                    <a:pt x="56" y="2"/>
                    <a:pt x="56" y="2"/>
                  </a:cubicBezTo>
                  <a:cubicBezTo>
                    <a:pt x="56" y="2"/>
                    <a:pt x="56" y="1"/>
                    <a:pt x="56" y="1"/>
                  </a:cubicBezTo>
                  <a:cubicBezTo>
                    <a:pt x="56" y="0"/>
                    <a:pt x="55" y="0"/>
                    <a:pt x="55" y="0"/>
                  </a:cubicBezTo>
                  <a:cubicBezTo>
                    <a:pt x="1" y="0"/>
                    <a:pt x="1" y="0"/>
                    <a:pt x="1" y="0"/>
                  </a:cubicBezTo>
                  <a:cubicBezTo>
                    <a:pt x="0" y="0"/>
                    <a:pt x="0" y="1"/>
                    <a:pt x="0" y="1"/>
                  </a:cubicBezTo>
                  <a:cubicBezTo>
                    <a:pt x="0" y="55"/>
                    <a:pt x="0" y="55"/>
                    <a:pt x="0" y="55"/>
                  </a:cubicBezTo>
                  <a:cubicBezTo>
                    <a:pt x="0" y="55"/>
                    <a:pt x="0" y="56"/>
                    <a:pt x="1" y="56"/>
                  </a:cubicBezTo>
                  <a:cubicBezTo>
                    <a:pt x="1" y="56"/>
                    <a:pt x="2" y="56"/>
                    <a:pt x="2" y="56"/>
                  </a:cubicBezTo>
                  <a:cubicBezTo>
                    <a:pt x="19" y="39"/>
                    <a:pt x="19" y="39"/>
                    <a:pt x="19" y="39"/>
                  </a:cubicBezTo>
                  <a:cubicBezTo>
                    <a:pt x="63" y="84"/>
                    <a:pt x="63" y="84"/>
                    <a:pt x="63" y="84"/>
                  </a:cubicBezTo>
                  <a:cubicBezTo>
                    <a:pt x="64" y="84"/>
                    <a:pt x="64" y="85"/>
                    <a:pt x="64" y="85"/>
                  </a:cubicBezTo>
                  <a:cubicBezTo>
                    <a:pt x="65" y="85"/>
                    <a:pt x="65" y="84"/>
                    <a:pt x="65" y="84"/>
                  </a:cubicBezTo>
                  <a:cubicBezTo>
                    <a:pt x="84" y="65"/>
                    <a:pt x="84" y="65"/>
                    <a:pt x="84" y="65"/>
                  </a:cubicBezTo>
                  <a:cubicBezTo>
                    <a:pt x="84" y="65"/>
                    <a:pt x="84" y="64"/>
                    <a:pt x="84" y="64"/>
                  </a:cubicBezTo>
                  <a:lnTo>
                    <a:pt x="39" y="19"/>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grpSp>
      <p:sp>
        <p:nvSpPr>
          <p:cNvPr id="58" name="AutoShape 22"/>
          <p:cNvSpPr>
            <a:spLocks noChangeAspect="1" noChangeArrowheads="1" noTextEdit="1"/>
          </p:cNvSpPr>
          <p:nvPr/>
        </p:nvSpPr>
        <p:spPr bwMode="auto">
          <a:xfrm>
            <a:off x="11007847" y="5369429"/>
            <a:ext cx="33178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52" tIns="45577" rIns="91152" bIns="45577" numCol="1" anchor="t" anchorCtr="0" compatLnSpc="1">
            <a:prstTxWarp prst="textNoShape">
              <a:avLst/>
            </a:prstTxWarp>
          </a:bodyPr>
          <a:lstStyle/>
          <a:p>
            <a:pPr defTabSz="911542"/>
            <a:endParaRPr lang="en-US">
              <a:solidFill>
                <a:srgbClr val="000000"/>
              </a:solidFill>
            </a:endParaRPr>
          </a:p>
        </p:txBody>
      </p:sp>
      <p:grpSp>
        <p:nvGrpSpPr>
          <p:cNvPr id="59" name="Group 58"/>
          <p:cNvGrpSpPr/>
          <p:nvPr/>
        </p:nvGrpSpPr>
        <p:grpSpPr>
          <a:xfrm>
            <a:off x="11007847" y="5200075"/>
            <a:ext cx="331788" cy="574676"/>
            <a:chOff x="9201150" y="4249738"/>
            <a:chExt cx="331788" cy="574676"/>
          </a:xfrm>
        </p:grpSpPr>
        <p:sp>
          <p:nvSpPr>
            <p:cNvPr id="60" name="Freeform 24"/>
            <p:cNvSpPr>
              <a:spLocks noEditPoints="1"/>
            </p:cNvSpPr>
            <p:nvPr/>
          </p:nvSpPr>
          <p:spPr bwMode="auto">
            <a:xfrm>
              <a:off x="9201150" y="4479926"/>
              <a:ext cx="331788" cy="344488"/>
            </a:xfrm>
            <a:custGeom>
              <a:avLst/>
              <a:gdLst>
                <a:gd name="T0" fmla="*/ 0 w 134"/>
                <a:gd name="T1" fmla="*/ 0 h 139"/>
                <a:gd name="T2" fmla="*/ 0 w 134"/>
                <a:gd name="T3" fmla="*/ 118 h 139"/>
                <a:gd name="T4" fmla="*/ 21 w 134"/>
                <a:gd name="T5" fmla="*/ 139 h 139"/>
                <a:gd name="T6" fmla="*/ 113 w 134"/>
                <a:gd name="T7" fmla="*/ 139 h 139"/>
                <a:gd name="T8" fmla="*/ 134 w 134"/>
                <a:gd name="T9" fmla="*/ 118 h 139"/>
                <a:gd name="T10" fmla="*/ 134 w 134"/>
                <a:gd name="T11" fmla="*/ 0 h 139"/>
                <a:gd name="T12" fmla="*/ 0 w 134"/>
                <a:gd name="T13" fmla="*/ 0 h 139"/>
                <a:gd name="T14" fmla="*/ 46 w 134"/>
                <a:gd name="T15" fmla="*/ 119 h 139"/>
                <a:gd name="T16" fmla="*/ 59 w 134"/>
                <a:gd name="T17" fmla="*/ 70 h 139"/>
                <a:gd name="T18" fmla="*/ 33 w 134"/>
                <a:gd name="T19" fmla="*/ 75 h 139"/>
                <a:gd name="T20" fmla="*/ 83 w 134"/>
                <a:gd name="T21" fmla="*/ 16 h 139"/>
                <a:gd name="T22" fmla="*/ 73 w 134"/>
                <a:gd name="T23" fmla="*/ 64 h 139"/>
                <a:gd name="T24" fmla="*/ 98 w 134"/>
                <a:gd name="T25" fmla="*/ 60 h 139"/>
                <a:gd name="T26" fmla="*/ 46 w 134"/>
                <a:gd name="T27" fmla="*/ 1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39">
                  <a:moveTo>
                    <a:pt x="0" y="0"/>
                  </a:moveTo>
                  <a:cubicBezTo>
                    <a:pt x="0" y="118"/>
                    <a:pt x="0" y="118"/>
                    <a:pt x="0" y="118"/>
                  </a:cubicBezTo>
                  <a:cubicBezTo>
                    <a:pt x="0" y="130"/>
                    <a:pt x="10" y="139"/>
                    <a:pt x="21" y="139"/>
                  </a:cubicBezTo>
                  <a:cubicBezTo>
                    <a:pt x="113" y="139"/>
                    <a:pt x="113" y="139"/>
                    <a:pt x="113" y="139"/>
                  </a:cubicBezTo>
                  <a:cubicBezTo>
                    <a:pt x="125" y="139"/>
                    <a:pt x="134" y="130"/>
                    <a:pt x="134" y="118"/>
                  </a:cubicBezTo>
                  <a:cubicBezTo>
                    <a:pt x="134" y="0"/>
                    <a:pt x="134" y="0"/>
                    <a:pt x="134" y="0"/>
                  </a:cubicBezTo>
                  <a:lnTo>
                    <a:pt x="0" y="0"/>
                  </a:lnTo>
                  <a:close/>
                  <a:moveTo>
                    <a:pt x="46" y="119"/>
                  </a:moveTo>
                  <a:cubicBezTo>
                    <a:pt x="59" y="70"/>
                    <a:pt x="59" y="70"/>
                    <a:pt x="59" y="70"/>
                  </a:cubicBezTo>
                  <a:cubicBezTo>
                    <a:pt x="33" y="75"/>
                    <a:pt x="33" y="75"/>
                    <a:pt x="33" y="75"/>
                  </a:cubicBezTo>
                  <a:cubicBezTo>
                    <a:pt x="83" y="16"/>
                    <a:pt x="83" y="16"/>
                    <a:pt x="83" y="16"/>
                  </a:cubicBezTo>
                  <a:cubicBezTo>
                    <a:pt x="73" y="64"/>
                    <a:pt x="73" y="64"/>
                    <a:pt x="73" y="64"/>
                  </a:cubicBezTo>
                  <a:cubicBezTo>
                    <a:pt x="98" y="60"/>
                    <a:pt x="98" y="60"/>
                    <a:pt x="98" y="60"/>
                  </a:cubicBezTo>
                  <a:lnTo>
                    <a:pt x="46" y="119"/>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sp>
          <p:nvSpPr>
            <p:cNvPr id="61" name="Freeform 25"/>
            <p:cNvSpPr>
              <a:spLocks/>
            </p:cNvSpPr>
            <p:nvPr/>
          </p:nvSpPr>
          <p:spPr bwMode="auto">
            <a:xfrm>
              <a:off x="9201150" y="4249738"/>
              <a:ext cx="331788" cy="182563"/>
            </a:xfrm>
            <a:custGeom>
              <a:avLst/>
              <a:gdLst>
                <a:gd name="T0" fmla="*/ 113 w 134"/>
                <a:gd name="T1" fmla="*/ 13 h 74"/>
                <a:gd name="T2" fmla="*/ 89 w 134"/>
                <a:gd name="T3" fmla="*/ 13 h 74"/>
                <a:gd name="T4" fmla="*/ 77 w 134"/>
                <a:gd name="T5" fmla="*/ 0 h 74"/>
                <a:gd name="T6" fmla="*/ 57 w 134"/>
                <a:gd name="T7" fmla="*/ 0 h 74"/>
                <a:gd name="T8" fmla="*/ 46 w 134"/>
                <a:gd name="T9" fmla="*/ 13 h 74"/>
                <a:gd name="T10" fmla="*/ 21 w 134"/>
                <a:gd name="T11" fmla="*/ 13 h 74"/>
                <a:gd name="T12" fmla="*/ 0 w 134"/>
                <a:gd name="T13" fmla="*/ 34 h 74"/>
                <a:gd name="T14" fmla="*/ 0 w 134"/>
                <a:gd name="T15" fmla="*/ 74 h 74"/>
                <a:gd name="T16" fmla="*/ 134 w 134"/>
                <a:gd name="T17" fmla="*/ 74 h 74"/>
                <a:gd name="T18" fmla="*/ 134 w 134"/>
                <a:gd name="T19" fmla="*/ 34 h 74"/>
                <a:gd name="T20" fmla="*/ 113 w 134"/>
                <a:gd name="T21"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74">
                  <a:moveTo>
                    <a:pt x="113" y="13"/>
                  </a:moveTo>
                  <a:cubicBezTo>
                    <a:pt x="89" y="13"/>
                    <a:pt x="89" y="13"/>
                    <a:pt x="89" y="13"/>
                  </a:cubicBezTo>
                  <a:cubicBezTo>
                    <a:pt x="88" y="7"/>
                    <a:pt x="84" y="0"/>
                    <a:pt x="77" y="0"/>
                  </a:cubicBezTo>
                  <a:cubicBezTo>
                    <a:pt x="57" y="0"/>
                    <a:pt x="57" y="0"/>
                    <a:pt x="57" y="0"/>
                  </a:cubicBezTo>
                  <a:cubicBezTo>
                    <a:pt x="50" y="0"/>
                    <a:pt x="47" y="7"/>
                    <a:pt x="46" y="13"/>
                  </a:cubicBezTo>
                  <a:cubicBezTo>
                    <a:pt x="21" y="13"/>
                    <a:pt x="21" y="13"/>
                    <a:pt x="21" y="13"/>
                  </a:cubicBezTo>
                  <a:cubicBezTo>
                    <a:pt x="10" y="13"/>
                    <a:pt x="0" y="23"/>
                    <a:pt x="0" y="34"/>
                  </a:cubicBezTo>
                  <a:cubicBezTo>
                    <a:pt x="0" y="74"/>
                    <a:pt x="0" y="74"/>
                    <a:pt x="0" y="74"/>
                  </a:cubicBezTo>
                  <a:cubicBezTo>
                    <a:pt x="134" y="74"/>
                    <a:pt x="134" y="74"/>
                    <a:pt x="134" y="74"/>
                  </a:cubicBezTo>
                  <a:cubicBezTo>
                    <a:pt x="134" y="34"/>
                    <a:pt x="134" y="34"/>
                    <a:pt x="134" y="34"/>
                  </a:cubicBezTo>
                  <a:cubicBezTo>
                    <a:pt x="134" y="23"/>
                    <a:pt x="125" y="13"/>
                    <a:pt x="113" y="13"/>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911542"/>
              <a:endParaRPr lang="en-US">
                <a:solidFill>
                  <a:srgbClr val="000000"/>
                </a:solidFill>
              </a:endParaRPr>
            </a:p>
          </p:txBody>
        </p:sp>
      </p:grpSp>
      <p:pic>
        <p:nvPicPr>
          <p:cNvPr id="62" name="Picture 19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2248" y="3325627"/>
            <a:ext cx="625328" cy="60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0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9391" y="3327068"/>
            <a:ext cx="625328" cy="60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 name="Group 5"/>
          <p:cNvGrpSpPr>
            <a:grpSpLocks/>
          </p:cNvGrpSpPr>
          <p:nvPr/>
        </p:nvGrpSpPr>
        <p:grpSpPr bwMode="auto">
          <a:xfrm>
            <a:off x="5460670" y="3325626"/>
            <a:ext cx="628208" cy="608039"/>
            <a:chOff x="5520915" y="3871398"/>
            <a:chExt cx="345082" cy="334394"/>
          </a:xfrm>
        </p:grpSpPr>
        <p:pic>
          <p:nvPicPr>
            <p:cNvPr id="65" name="Picture 13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0915" y="3871398"/>
              <a:ext cx="345082" cy="33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65"/>
            <p:cNvSpPr txBox="1"/>
            <p:nvPr/>
          </p:nvSpPr>
          <p:spPr>
            <a:xfrm>
              <a:off x="5555740" y="3983920"/>
              <a:ext cx="273850" cy="101558"/>
            </a:xfrm>
            <a:prstGeom prst="rect">
              <a:avLst/>
            </a:prstGeom>
            <a:noFill/>
          </p:spPr>
          <p:txBody>
            <a:bodyPr lIns="0" tIns="0" rIns="0" bIns="0">
              <a:spAutoFit/>
            </a:bodyPr>
            <a:lstStyle/>
            <a:p>
              <a:pPr algn="ctr" defTabSz="911542">
                <a:defRPr/>
              </a:pPr>
              <a:r>
                <a:rPr lang="en-US" sz="1200" dirty="0">
                  <a:solidFill>
                    <a:srgbClr val="000000"/>
                  </a:solidFill>
                  <a:cs typeface="Helvetica 55 Roman"/>
                </a:rPr>
                <a:t>CPU</a:t>
              </a:r>
            </a:p>
          </p:txBody>
        </p:sp>
      </p:grpSp>
      <p:cxnSp>
        <p:nvCxnSpPr>
          <p:cNvPr id="67" name="Straight Connector 66"/>
          <p:cNvCxnSpPr/>
          <p:nvPr/>
        </p:nvCxnSpPr>
        <p:spPr>
          <a:xfrm>
            <a:off x="10003728" y="1190271"/>
            <a:ext cx="6358" cy="5026424"/>
          </a:xfrm>
          <a:prstGeom prst="line">
            <a:avLst/>
          </a:prstGeom>
          <a:ln>
            <a:solidFill>
              <a:srgbClr val="7D9898">
                <a:alpha val="50000"/>
              </a:srgbClr>
            </a:solidFill>
            <a:prstDash val="dash"/>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rot="16200000">
            <a:off x="7341761" y="3094655"/>
            <a:ext cx="3083772" cy="1169247"/>
            <a:chOff x="564456" y="4437421"/>
            <a:chExt cx="5423236" cy="1646385"/>
          </a:xfrm>
        </p:grpSpPr>
        <p:sp>
          <p:nvSpPr>
            <p:cNvPr id="69" name="U-Turn Arrow 68"/>
            <p:cNvSpPr/>
            <p:nvPr/>
          </p:nvSpPr>
          <p:spPr bwMode="invGray">
            <a:xfrm rot="5400000">
              <a:off x="2452883" y="2548998"/>
              <a:ext cx="1646385" cy="5423232"/>
            </a:xfrm>
            <a:prstGeom prst="uturnArrow">
              <a:avLst>
                <a:gd name="adj1" fmla="val 25000"/>
                <a:gd name="adj2" fmla="val 25000"/>
                <a:gd name="adj3" fmla="val 34801"/>
                <a:gd name="adj4" fmla="val 43750"/>
                <a:gd name="adj5" fmla="val 100000"/>
              </a:avLst>
            </a:prstGeom>
            <a:gradFill flip="none" rotWithShape="1">
              <a:gsLst>
                <a:gs pos="0">
                  <a:schemeClr val="bg1">
                    <a:alpha val="0"/>
                  </a:schemeClr>
                </a:gs>
                <a:gs pos="100000">
                  <a:schemeClr val="accent6"/>
                </a:gs>
              </a:gsLst>
              <a:lin ang="16200000" scaled="1"/>
              <a:tileRect/>
            </a:gradFill>
            <a:ln w="9525">
              <a:noFill/>
              <a:prstDash val="dash"/>
              <a:round/>
              <a:headEnd/>
              <a:tailEnd/>
            </a:ln>
            <a:extLst/>
          </p:spPr>
          <p:txBody>
            <a:bodyPr wrap="square" lIns="121845" tIns="60923" rIns="121845" bIns="60923" rtlCol="0" anchor="ctr"/>
            <a:lstStyle/>
            <a:p>
              <a:pPr algn="ctr" defTabSz="455496">
                <a:defRPr/>
              </a:pPr>
              <a:endParaRPr lang="en-US" sz="2700" kern="0" dirty="0">
                <a:solidFill>
                  <a:srgbClr val="000000"/>
                </a:solidFill>
              </a:endParaRPr>
            </a:p>
          </p:txBody>
        </p:sp>
        <p:sp>
          <p:nvSpPr>
            <p:cNvPr id="70" name="Right Arrow 69"/>
            <p:cNvSpPr/>
            <p:nvPr/>
          </p:nvSpPr>
          <p:spPr bwMode="invGray">
            <a:xfrm flipH="1">
              <a:off x="564456" y="5257799"/>
              <a:ext cx="5021965" cy="825259"/>
            </a:xfrm>
            <a:prstGeom prst="rightArrow">
              <a:avLst>
                <a:gd name="adj1" fmla="val 50000"/>
                <a:gd name="adj2" fmla="val 69632"/>
              </a:avLst>
            </a:prstGeom>
            <a:gradFill flip="none" rotWithShape="1">
              <a:gsLst>
                <a:gs pos="0">
                  <a:schemeClr val="accent6">
                    <a:alpha val="0"/>
                  </a:schemeClr>
                </a:gs>
                <a:gs pos="41000">
                  <a:schemeClr val="accent6"/>
                </a:gs>
              </a:gsLst>
              <a:lin ang="0" scaled="1"/>
              <a:tileRect/>
            </a:gradFill>
            <a:ln w="9525">
              <a:noFill/>
              <a:round/>
              <a:headEnd/>
              <a:tailEnd/>
            </a:ln>
            <a:extLst/>
          </p:spPr>
          <p:txBody>
            <a:bodyPr wrap="square" rtlCol="0" anchor="ctr"/>
            <a:lstStyle/>
            <a:p>
              <a:pPr algn="ctr" defTabSz="341842"/>
              <a:endParaRPr lang="en-US" sz="2000" dirty="0">
                <a:solidFill>
                  <a:srgbClr val="000000"/>
                </a:solidFill>
              </a:endParaRPr>
            </a:p>
          </p:txBody>
        </p:sp>
      </p:grpSp>
      <p:sp>
        <p:nvSpPr>
          <p:cNvPr id="71" name="TextBox 70"/>
          <p:cNvSpPr txBox="1"/>
          <p:nvPr/>
        </p:nvSpPr>
        <p:spPr>
          <a:xfrm>
            <a:off x="8702583" y="2763110"/>
            <a:ext cx="970202" cy="276977"/>
          </a:xfrm>
          <a:prstGeom prst="rect">
            <a:avLst/>
          </a:prstGeom>
          <a:solidFill>
            <a:schemeClr val="bg1">
              <a:alpha val="79000"/>
            </a:schemeClr>
          </a:solidFill>
        </p:spPr>
        <p:txBody>
          <a:bodyPr wrap="square" lIns="0" tIns="45565" rIns="0" bIns="45565" rtlCol="0">
            <a:spAutoFit/>
          </a:bodyPr>
          <a:lstStyle/>
          <a:p>
            <a:pPr defTabSz="911542"/>
            <a:r>
              <a:rPr lang="en-US" sz="1200" b="1" dirty="0">
                <a:solidFill>
                  <a:srgbClr val="000000"/>
                </a:solidFill>
              </a:rPr>
              <a:t>Optimized</a:t>
            </a:r>
          </a:p>
        </p:txBody>
      </p:sp>
      <p:grpSp>
        <p:nvGrpSpPr>
          <p:cNvPr id="72" name="Group 5"/>
          <p:cNvGrpSpPr>
            <a:grpSpLocks/>
          </p:cNvGrpSpPr>
          <p:nvPr/>
        </p:nvGrpSpPr>
        <p:grpSpPr bwMode="auto">
          <a:xfrm>
            <a:off x="8846600" y="3325626"/>
            <a:ext cx="628208" cy="608039"/>
            <a:chOff x="5520915" y="3871398"/>
            <a:chExt cx="345082" cy="334394"/>
          </a:xfrm>
        </p:grpSpPr>
        <p:pic>
          <p:nvPicPr>
            <p:cNvPr id="73" name="Picture 13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0915" y="3871398"/>
              <a:ext cx="345082" cy="33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Box 73"/>
            <p:cNvSpPr txBox="1"/>
            <p:nvPr/>
          </p:nvSpPr>
          <p:spPr>
            <a:xfrm>
              <a:off x="5555740" y="3983920"/>
              <a:ext cx="273850" cy="101558"/>
            </a:xfrm>
            <a:prstGeom prst="rect">
              <a:avLst/>
            </a:prstGeom>
            <a:noFill/>
          </p:spPr>
          <p:txBody>
            <a:bodyPr lIns="0" tIns="0" rIns="0" bIns="0">
              <a:spAutoFit/>
            </a:bodyPr>
            <a:lstStyle/>
            <a:p>
              <a:pPr algn="ctr" defTabSz="911542">
                <a:defRPr/>
              </a:pPr>
              <a:r>
                <a:rPr lang="en-US" sz="1200" dirty="0" err="1">
                  <a:solidFill>
                    <a:srgbClr val="000000"/>
                  </a:solidFill>
                  <a:cs typeface="Helvetica 55 Roman"/>
                </a:rPr>
                <a:t>SoC</a:t>
              </a:r>
              <a:endParaRPr lang="en-US" sz="1200" dirty="0">
                <a:solidFill>
                  <a:srgbClr val="000000"/>
                </a:solidFill>
                <a:cs typeface="Helvetica 55 Roman"/>
              </a:endParaRPr>
            </a:p>
          </p:txBody>
        </p:sp>
      </p:grpSp>
      <p:pic>
        <p:nvPicPr>
          <p:cNvPr id="75" name="Picture 14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89856" y="5385817"/>
            <a:ext cx="762360" cy="7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14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82247" y="5385817"/>
            <a:ext cx="775058" cy="750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76"/>
          <p:cNvPicPr>
            <a:picLocks noChangeAspect="1"/>
          </p:cNvPicPr>
          <p:nvPr/>
        </p:nvPicPr>
        <p:blipFill>
          <a:blip r:embed="rId8"/>
          <a:stretch>
            <a:fillRect/>
          </a:stretch>
        </p:blipFill>
        <p:spPr>
          <a:xfrm>
            <a:off x="7872614" y="5815369"/>
            <a:ext cx="711015" cy="533400"/>
          </a:xfrm>
          <a:prstGeom prst="rect">
            <a:avLst/>
          </a:prstGeom>
        </p:spPr>
      </p:pic>
      <p:sp>
        <p:nvSpPr>
          <p:cNvPr id="3" name="TextBox 2"/>
          <p:cNvSpPr txBox="1"/>
          <p:nvPr/>
        </p:nvSpPr>
        <p:spPr>
          <a:xfrm>
            <a:off x="266700" y="5602507"/>
            <a:ext cx="2814171" cy="523220"/>
          </a:xfrm>
          <a:prstGeom prst="rect">
            <a:avLst/>
          </a:prstGeom>
          <a:noFill/>
        </p:spPr>
        <p:txBody>
          <a:bodyPr wrap="square" rtlCol="0">
            <a:spAutoFit/>
          </a:bodyPr>
          <a:lstStyle/>
          <a:p>
            <a:pPr algn="ctr"/>
            <a:r>
              <a:rPr lang="ru-RU" sz="1400" dirty="0"/>
              <a:t>Большинство производителей оборудования</a:t>
            </a:r>
            <a:endParaRPr lang="en-US" sz="1400" dirty="0"/>
          </a:p>
        </p:txBody>
      </p:sp>
      <p:sp>
        <p:nvSpPr>
          <p:cNvPr id="84" name="TextBox 83"/>
          <p:cNvSpPr txBox="1"/>
          <p:nvPr/>
        </p:nvSpPr>
        <p:spPr>
          <a:xfrm>
            <a:off x="4849282" y="5636327"/>
            <a:ext cx="1766839" cy="307777"/>
          </a:xfrm>
          <a:prstGeom prst="rect">
            <a:avLst/>
          </a:prstGeom>
          <a:noFill/>
        </p:spPr>
        <p:txBody>
          <a:bodyPr wrap="square" rtlCol="0">
            <a:spAutoFit/>
          </a:bodyPr>
          <a:lstStyle/>
          <a:p>
            <a:r>
              <a:rPr lang="ru-RU" sz="1400" dirty="0"/>
              <a:t>Решения </a:t>
            </a:r>
            <a:r>
              <a:rPr lang="en-US" sz="1400" dirty="0"/>
              <a:t>Fortinet </a:t>
            </a:r>
          </a:p>
        </p:txBody>
      </p:sp>
    </p:spTree>
    <p:extLst>
      <p:ext uri="{BB962C8B-B14F-4D97-AF65-F5344CB8AC3E}">
        <p14:creationId xmlns:p14="http://schemas.microsoft.com/office/powerpoint/2010/main" val="2112650947"/>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invGray">
          <a:xfrm>
            <a:off x="7380251" y="1654911"/>
            <a:ext cx="4191000" cy="1786467"/>
          </a:xfrm>
          <a:prstGeom prst="rect">
            <a:avLst/>
          </a:prstGeom>
          <a:no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Title 2"/>
          <p:cNvSpPr>
            <a:spLocks noGrp="1"/>
          </p:cNvSpPr>
          <p:nvPr>
            <p:ph type="title"/>
          </p:nvPr>
        </p:nvSpPr>
        <p:spPr>
          <a:xfrm>
            <a:off x="521893" y="93523"/>
            <a:ext cx="10835325" cy="729997"/>
          </a:xfrm>
        </p:spPr>
        <p:txBody>
          <a:bodyPr/>
          <a:lstStyle/>
          <a:p>
            <a:r>
              <a:rPr lang="en-US" dirty="0"/>
              <a:t>FortiGate Ultra High End – </a:t>
            </a:r>
            <a:r>
              <a:rPr lang="en-US" dirty="0">
                <a:solidFill>
                  <a:schemeClr val="accent6"/>
                </a:solidFill>
              </a:rPr>
              <a:t>FG-6300F </a:t>
            </a:r>
            <a:r>
              <a:rPr lang="ru-RU" dirty="0"/>
              <a:t>и</a:t>
            </a:r>
            <a:r>
              <a:rPr lang="ru-RU" dirty="0">
                <a:solidFill>
                  <a:schemeClr val="accent6"/>
                </a:solidFill>
              </a:rPr>
              <a:t> </a:t>
            </a:r>
            <a:r>
              <a:rPr lang="en-US" dirty="0">
                <a:solidFill>
                  <a:schemeClr val="accent6"/>
                </a:solidFill>
              </a:rPr>
              <a:t>FG-6500F</a:t>
            </a:r>
          </a:p>
        </p:txBody>
      </p:sp>
      <p:sp>
        <p:nvSpPr>
          <p:cNvPr id="6" name="Text Placeholder 1"/>
          <p:cNvSpPr txBox="1">
            <a:spLocks/>
          </p:cNvSpPr>
          <p:nvPr/>
        </p:nvSpPr>
        <p:spPr>
          <a:xfrm>
            <a:off x="553792" y="763243"/>
            <a:ext cx="10835325" cy="369332"/>
          </a:xfrm>
          <a:prstGeom prst="rect">
            <a:avLst/>
          </a:prstGeom>
        </p:spPr>
        <p:txBody>
          <a:bodyPr/>
          <a:lstStyle>
            <a:lvl1pPr marL="234910" indent="-234910" algn="l" defTabSz="914240" rtl="0" eaLnBrk="1" latinLnBrk="0" hangingPunct="1">
              <a:lnSpc>
                <a:spcPct val="100000"/>
              </a:lnSpc>
              <a:spcBef>
                <a:spcPts val="900"/>
              </a:spcBef>
              <a:buClr>
                <a:schemeClr val="accent6"/>
              </a:buClr>
              <a:buFont typeface="Wingdings" panose="05000000000000000000" pitchFamily="2" charset="2"/>
              <a:buChar char="§"/>
              <a:defRPr lang="en-US" sz="2800" kern="1200" dirty="0">
                <a:solidFill>
                  <a:schemeClr val="tx1"/>
                </a:solidFill>
                <a:latin typeface="+mn-lt"/>
                <a:ea typeface="+mn-ea"/>
                <a:cs typeface="+mn-cs"/>
              </a:defRPr>
            </a:lvl1pPr>
            <a:lvl2pPr marL="615843" indent="-256073" algn="l" defTabSz="914240" rtl="0" eaLnBrk="1" latinLnBrk="0" hangingPunct="1">
              <a:lnSpc>
                <a:spcPct val="100000"/>
              </a:lnSpc>
              <a:spcBef>
                <a:spcPts val="400"/>
              </a:spcBef>
              <a:buClr>
                <a:schemeClr val="accent6"/>
              </a:buClr>
              <a:buFont typeface="Arial" panose="020B0604020202020204" pitchFamily="34" charset="0"/>
              <a:buChar char="»"/>
              <a:defRPr lang="en-US" sz="2400" kern="1200" dirty="0">
                <a:solidFill>
                  <a:schemeClr val="tx1"/>
                </a:solidFill>
                <a:latin typeface="+mn-lt"/>
                <a:ea typeface="+mn-ea"/>
                <a:cs typeface="+mn-cs"/>
              </a:defRPr>
            </a:lvl2pPr>
            <a:lvl3pPr marL="984078" indent="-241258" algn="l" defTabSz="914240" rtl="0" eaLnBrk="1" latinLnBrk="0" hangingPunct="1">
              <a:lnSpc>
                <a:spcPct val="100000"/>
              </a:lnSpc>
              <a:spcBef>
                <a:spcPts val="400"/>
              </a:spcBef>
              <a:buClr>
                <a:schemeClr val="accent6"/>
              </a:buClr>
              <a:buFont typeface="Wingdings" panose="05000000000000000000" pitchFamily="2" charset="2"/>
              <a:buChar char="§"/>
              <a:defRPr lang="en-US" sz="2000" kern="1200" dirty="0">
                <a:solidFill>
                  <a:schemeClr val="tx1"/>
                </a:solidFill>
                <a:latin typeface="+mn-lt"/>
                <a:ea typeface="+mn-ea"/>
                <a:cs typeface="+mn-cs"/>
              </a:defRPr>
            </a:lvl3pPr>
            <a:lvl4pPr marL="1367127" indent="-256073" algn="l" defTabSz="914240" rtl="0" eaLnBrk="1" latinLnBrk="0" hangingPunct="1">
              <a:lnSpc>
                <a:spcPct val="100000"/>
              </a:lnSpc>
              <a:spcBef>
                <a:spcPts val="400"/>
              </a:spcBef>
              <a:buClr>
                <a:schemeClr val="accent6"/>
              </a:buClr>
              <a:buFont typeface="Arial" panose="020B0604020202020204" pitchFamily="34" charset="0"/>
              <a:buChar char="»"/>
              <a:defRPr lang="en-US" sz="1800" kern="1200" dirty="0">
                <a:solidFill>
                  <a:schemeClr val="tx1"/>
                </a:solidFill>
                <a:latin typeface="+mn-lt"/>
                <a:ea typeface="+mn-ea"/>
                <a:cs typeface="+mn-cs"/>
              </a:defRPr>
            </a:lvl4pPr>
            <a:lvl5pPr marL="1673991" indent="-243375" algn="l" defTabSz="914240" rtl="0" eaLnBrk="1" latinLnBrk="0" hangingPunct="1">
              <a:lnSpc>
                <a:spcPct val="100000"/>
              </a:lnSpc>
              <a:spcBef>
                <a:spcPts val="400"/>
              </a:spcBef>
              <a:buClr>
                <a:schemeClr val="accent6"/>
              </a:buClr>
              <a:buFont typeface="Wingdings" panose="05000000000000000000" pitchFamily="2" charset="2"/>
              <a:buChar char="§"/>
              <a:defRPr lang="en-US" sz="1600" kern="1200" dirty="0">
                <a:solidFill>
                  <a:schemeClr val="tx1"/>
                </a:solidFill>
                <a:latin typeface="+mn-lt"/>
                <a:ea typeface="+mn-ea"/>
                <a:cs typeface="+mn-cs"/>
              </a:defRPr>
            </a:lvl5pPr>
            <a:lvl6pPr marL="251416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8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0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2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u-RU" sz="2000" b="1" dirty="0">
                <a:solidFill>
                  <a:schemeClr val="accent6"/>
                </a:solidFill>
              </a:rPr>
              <a:t>Новая линейка </a:t>
            </a:r>
            <a:r>
              <a:rPr lang="en-US" sz="2000" b="1" dirty="0">
                <a:solidFill>
                  <a:schemeClr val="accent6"/>
                </a:solidFill>
              </a:rPr>
              <a:t>High End Next Generation Firewall</a:t>
            </a:r>
          </a:p>
        </p:txBody>
      </p:sp>
      <p:graphicFrame>
        <p:nvGraphicFramePr>
          <p:cNvPr id="19" name="Table 18"/>
          <p:cNvGraphicFramePr>
            <a:graphicFrameLocks noGrp="1"/>
          </p:cNvGraphicFramePr>
          <p:nvPr>
            <p:extLst/>
          </p:nvPr>
        </p:nvGraphicFramePr>
        <p:xfrm>
          <a:off x="9344527" y="1517114"/>
          <a:ext cx="2512971" cy="418745"/>
        </p:xfrm>
        <a:graphic>
          <a:graphicData uri="http://schemas.openxmlformats.org/drawingml/2006/table">
            <a:tbl>
              <a:tblPr firstRow="1" bandRow="1">
                <a:tableStyleId>{93296810-A885-4BE3-A3E7-6D5BEEA58F35}</a:tableStyleId>
              </a:tblPr>
              <a:tblGrid>
                <a:gridCol w="2512971">
                  <a:extLst>
                    <a:ext uri="{9D8B030D-6E8A-4147-A177-3AD203B41FA5}">
                      <a16:colId xmlns="" xmlns:a16="http://schemas.microsoft.com/office/drawing/2014/main" val="241138712"/>
                    </a:ext>
                  </a:extLst>
                </a:gridCol>
              </a:tblGrid>
              <a:tr h="418745">
                <a:tc>
                  <a:txBody>
                    <a:bodyPr/>
                    <a:lstStyle/>
                    <a:p>
                      <a:pPr algn="ctr"/>
                      <a:r>
                        <a:rPr lang="en-US" sz="1600" dirty="0"/>
                        <a:t>6000 </a:t>
                      </a:r>
                      <a:r>
                        <a:rPr lang="ru-RU" sz="1600" dirty="0"/>
                        <a:t>серия</a:t>
                      </a:r>
                      <a:endParaRPr lang="en-US" sz="1600" dirty="0"/>
                    </a:p>
                  </a:txBody>
                  <a:tcPr anchor="ctr"/>
                </a:tc>
                <a:extLst>
                  <a:ext uri="{0D108BD9-81ED-4DB2-BD59-A6C34878D82A}">
                    <a16:rowId xmlns="" xmlns:a16="http://schemas.microsoft.com/office/drawing/2014/main" val="2860781707"/>
                  </a:ext>
                </a:extLst>
              </a:tr>
            </a:tbl>
          </a:graphicData>
        </a:graphic>
      </p:graphicFrame>
      <p:sp>
        <p:nvSpPr>
          <p:cNvPr id="18" name="Content Placeholder 6"/>
          <p:cNvSpPr>
            <a:spLocks noGrp="1"/>
          </p:cNvSpPr>
          <p:nvPr>
            <p:ph idx="4294967295"/>
          </p:nvPr>
        </p:nvSpPr>
        <p:spPr>
          <a:xfrm>
            <a:off x="9344527" y="2017750"/>
            <a:ext cx="2512971" cy="2052691"/>
          </a:xfrm>
          <a:prstGeom prst="rect">
            <a:avLst/>
          </a:prstGeom>
        </p:spPr>
        <p:txBody>
          <a:bodyPr>
            <a:normAutofit fontScale="92500" lnSpcReduction="10000"/>
          </a:bodyPr>
          <a:lstStyle/>
          <a:p>
            <a:r>
              <a:rPr lang="en-US" sz="1800" b="1" dirty="0"/>
              <a:t>3 RU </a:t>
            </a:r>
            <a:r>
              <a:rPr lang="ru-RU" sz="1800" b="1" dirty="0"/>
              <a:t>форм-фактор</a:t>
            </a:r>
            <a:endParaRPr lang="en-US" sz="1800" b="1" dirty="0"/>
          </a:p>
          <a:p>
            <a:r>
              <a:rPr lang="ru-RU" sz="1800" b="1" dirty="0"/>
              <a:t>Резервные блоки питания с «горячей заменой»</a:t>
            </a:r>
            <a:endParaRPr lang="en-US" sz="1800" b="1" dirty="0"/>
          </a:p>
          <a:p>
            <a:r>
              <a:rPr lang="en-US" sz="1800" b="1" dirty="0"/>
              <a:t> 2TB SSD </a:t>
            </a:r>
            <a:r>
              <a:rPr lang="ru-RU" sz="1800" b="1" dirty="0"/>
              <a:t>локальный диск</a:t>
            </a:r>
            <a:endParaRPr lang="en-US" sz="1800" b="1" dirty="0"/>
          </a:p>
        </p:txBody>
      </p:sp>
      <p:sp>
        <p:nvSpPr>
          <p:cNvPr id="20" name="TextBox 19"/>
          <p:cNvSpPr txBox="1"/>
          <p:nvPr/>
        </p:nvSpPr>
        <p:spPr>
          <a:xfrm>
            <a:off x="553792" y="4546400"/>
            <a:ext cx="11429421" cy="1754326"/>
          </a:xfrm>
          <a:prstGeom prst="rect">
            <a:avLst/>
          </a:prstGeom>
          <a:gradFill flip="none" rotWithShape="1">
            <a:gsLst>
              <a:gs pos="0">
                <a:schemeClr val="tx2">
                  <a:lumMod val="10000"/>
                  <a:lumOff val="90000"/>
                  <a:shade val="30000"/>
                  <a:satMod val="115000"/>
                </a:schemeClr>
              </a:gs>
              <a:gs pos="16000">
                <a:schemeClr val="tx2">
                  <a:lumMod val="10000"/>
                  <a:lumOff val="90000"/>
                  <a:shade val="67500"/>
                  <a:satMod val="115000"/>
                </a:schemeClr>
              </a:gs>
              <a:gs pos="100000">
                <a:schemeClr val="tx2">
                  <a:lumMod val="10000"/>
                  <a:lumOff val="90000"/>
                  <a:shade val="100000"/>
                  <a:satMod val="115000"/>
                </a:schemeClr>
              </a:gs>
            </a:gsLst>
            <a:lin ang="13500000" scaled="1"/>
            <a:tileRect/>
          </a:gradFill>
        </p:spPr>
        <p:txBody>
          <a:bodyPr wrap="square" rtlCol="0">
            <a:spAutoFit/>
          </a:bodyPr>
          <a:lstStyle/>
          <a:p>
            <a:pPr marL="285750" indent="-285750">
              <a:buFont typeface="Wingdings" panose="05000000000000000000" pitchFamily="2" charset="2"/>
              <a:buChar char="§"/>
            </a:pPr>
            <a:r>
              <a:rPr lang="en-US" b="1" dirty="0"/>
              <a:t>Ultra-high Performance Compact NGFW</a:t>
            </a:r>
            <a:r>
              <a:rPr lang="en-US" dirty="0"/>
              <a:t> – </a:t>
            </a:r>
            <a:r>
              <a:rPr lang="ru-RU" dirty="0"/>
              <a:t>до </a:t>
            </a:r>
            <a:r>
              <a:rPr lang="en-US" dirty="0"/>
              <a:t>100</a:t>
            </a:r>
            <a:r>
              <a:rPr lang="ru-RU" dirty="0"/>
              <a:t> Гбит/с производительности по показателю </a:t>
            </a:r>
            <a:r>
              <a:rPr lang="en-US" dirty="0">
                <a:solidFill>
                  <a:srgbClr val="C00000"/>
                </a:solidFill>
              </a:rPr>
              <a:t>Threat Protection</a:t>
            </a:r>
          </a:p>
          <a:p>
            <a:pPr marL="285750" indent="-285750">
              <a:buFont typeface="Wingdings" panose="05000000000000000000" pitchFamily="2" charset="2"/>
              <a:buChar char="§"/>
            </a:pPr>
            <a:r>
              <a:rPr lang="en-US" b="1" dirty="0"/>
              <a:t>Industry’s Highest SSL Inspection Performance</a:t>
            </a:r>
            <a:r>
              <a:rPr lang="en-US" dirty="0"/>
              <a:t> – </a:t>
            </a:r>
            <a:r>
              <a:rPr lang="ru-RU" dirty="0"/>
              <a:t>инспекция </a:t>
            </a:r>
            <a:r>
              <a:rPr lang="en-US" dirty="0">
                <a:solidFill>
                  <a:srgbClr val="C00000"/>
                </a:solidFill>
              </a:rPr>
              <a:t>SSL-</a:t>
            </a:r>
            <a:r>
              <a:rPr lang="ru-RU" dirty="0">
                <a:solidFill>
                  <a:srgbClr val="C00000"/>
                </a:solidFill>
              </a:rPr>
              <a:t>трафика </a:t>
            </a:r>
            <a:r>
              <a:rPr lang="ru-RU" dirty="0"/>
              <a:t>на огромных скоростях</a:t>
            </a:r>
            <a:endParaRPr lang="en-US" dirty="0"/>
          </a:p>
          <a:p>
            <a:pPr marL="285750" lvl="1" indent="-285750">
              <a:buFont typeface="Wingdings" panose="05000000000000000000" pitchFamily="2" charset="2"/>
              <a:buChar char="§"/>
            </a:pPr>
            <a:r>
              <a:rPr lang="en-US" b="1" dirty="0"/>
              <a:t>Flexible Network Interfaces </a:t>
            </a:r>
            <a:r>
              <a:rPr lang="en-US" dirty="0"/>
              <a:t>– </a:t>
            </a:r>
            <a:r>
              <a:rPr lang="ru-RU" dirty="0"/>
              <a:t>широкий выбор сетевых интерфейсов </a:t>
            </a:r>
            <a:r>
              <a:rPr lang="en-US" dirty="0">
                <a:solidFill>
                  <a:srgbClr val="C00000"/>
                </a:solidFill>
              </a:rPr>
              <a:t>10G/25G/40G </a:t>
            </a:r>
            <a:r>
              <a:rPr lang="ru-RU" dirty="0">
                <a:solidFill>
                  <a:srgbClr val="C00000"/>
                </a:solidFill>
              </a:rPr>
              <a:t>и</a:t>
            </a:r>
            <a:r>
              <a:rPr lang="en-US" dirty="0">
                <a:solidFill>
                  <a:srgbClr val="C00000"/>
                </a:solidFill>
              </a:rPr>
              <a:t> 100G</a:t>
            </a:r>
            <a:r>
              <a:rPr lang="ru-RU" dirty="0"/>
              <a:t>, поддержка современных архитектур, миграция с </a:t>
            </a:r>
            <a:r>
              <a:rPr lang="en-US" dirty="0"/>
              <a:t>10GE </a:t>
            </a:r>
            <a:r>
              <a:rPr lang="ru-RU" dirty="0"/>
              <a:t>на </a:t>
            </a:r>
            <a:r>
              <a:rPr lang="en-US" dirty="0"/>
              <a:t>100GE</a:t>
            </a:r>
            <a:endParaRPr lang="ru-RU" dirty="0"/>
          </a:p>
          <a:p>
            <a:pPr marL="285750" lvl="1" indent="-285750">
              <a:buFont typeface="Wingdings" panose="05000000000000000000" pitchFamily="2" charset="2"/>
              <a:buChar char="§"/>
            </a:pPr>
            <a:r>
              <a:rPr lang="en-US" b="1" dirty="0"/>
              <a:t>Out of Band Logging – </a:t>
            </a:r>
            <a:r>
              <a:rPr lang="ru-RU" dirty="0">
                <a:solidFill>
                  <a:srgbClr val="C00000"/>
                </a:solidFill>
              </a:rPr>
              <a:t>журналирование через выделенный интерфейс </a:t>
            </a:r>
            <a:r>
              <a:rPr lang="ru-RU" dirty="0"/>
              <a:t>10G SFP+ OOB</a:t>
            </a:r>
            <a:endParaRPr lang="en-US" dirty="0"/>
          </a:p>
        </p:txBody>
      </p:sp>
      <p:pic>
        <p:nvPicPr>
          <p:cNvPr id="9" name="Picture 8">
            <a:extLst>
              <a:ext uri="{FF2B5EF4-FFF2-40B4-BE49-F238E27FC236}">
                <a16:creationId xmlns="" xmlns:a16="http://schemas.microsoft.com/office/drawing/2014/main" id="{3963BA35-FB1E-487A-973B-7FB7C3F3DC58}"/>
              </a:ext>
            </a:extLst>
          </p:cNvPr>
          <p:cNvPicPr>
            <a:picLocks noChangeAspect="1"/>
          </p:cNvPicPr>
          <p:nvPr/>
        </p:nvPicPr>
        <p:blipFill>
          <a:blip r:embed="rId3"/>
          <a:stretch>
            <a:fillRect/>
          </a:stretch>
        </p:blipFill>
        <p:spPr>
          <a:xfrm>
            <a:off x="519961" y="1654911"/>
            <a:ext cx="8577226" cy="2373492"/>
          </a:xfrm>
          <a:prstGeom prst="rect">
            <a:avLst/>
          </a:prstGeom>
        </p:spPr>
      </p:pic>
    </p:spTree>
    <p:extLst>
      <p:ext uri="{BB962C8B-B14F-4D97-AF65-F5344CB8AC3E}">
        <p14:creationId xmlns:p14="http://schemas.microsoft.com/office/powerpoint/2010/main" val="139456113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64" y="88150"/>
            <a:ext cx="12429343" cy="729997"/>
          </a:xfrm>
        </p:spPr>
        <p:txBody>
          <a:bodyPr>
            <a:normAutofit fontScale="90000"/>
          </a:bodyPr>
          <a:lstStyle/>
          <a:p>
            <a:r>
              <a:rPr lang="ru-RU" dirty="0" smtClean="0"/>
              <a:t>Непревзойдённая сертификация от независимых лабораторий</a:t>
            </a:r>
            <a:endParaRPr lang="en-US" dirty="0"/>
          </a:p>
        </p:txBody>
      </p:sp>
      <p:sp>
        <p:nvSpPr>
          <p:cNvPr id="101" name="Subtitle 23">
            <a:extLst>
              <a:ext uri="{FF2B5EF4-FFF2-40B4-BE49-F238E27FC236}">
                <a16:creationId xmlns="" xmlns:a16="http://schemas.microsoft.com/office/drawing/2014/main" id="{5DE67E39-711E-4DB6-A690-85B46464DE46}"/>
              </a:ext>
            </a:extLst>
          </p:cNvPr>
          <p:cNvSpPr txBox="1">
            <a:spLocks/>
          </p:cNvSpPr>
          <p:nvPr/>
        </p:nvSpPr>
        <p:spPr>
          <a:xfrm>
            <a:off x="708803" y="1029327"/>
            <a:ext cx="6766661" cy="313932"/>
          </a:xfrm>
          <a:prstGeom prst="rect">
            <a:avLst/>
          </a:prstGeom>
          <a:solidFill>
            <a:schemeClr val="bg1">
              <a:lumMod val="50000"/>
              <a:alpha val="85000"/>
            </a:schemeClr>
          </a:solidFill>
        </p:spPr>
        <p:txBody>
          <a:bodyPr anchor="ctr"/>
          <a:lstStyle>
            <a:lvl1pPr marL="234910" indent="-234910" algn="l" defTabSz="914240" rtl="0" eaLnBrk="1" latinLnBrk="0" hangingPunct="1">
              <a:lnSpc>
                <a:spcPct val="100000"/>
              </a:lnSpc>
              <a:spcBef>
                <a:spcPts val="900"/>
              </a:spcBef>
              <a:buClr>
                <a:schemeClr val="bg1"/>
              </a:buClr>
              <a:buFont typeface="Wingdings" panose="05000000000000000000" pitchFamily="2" charset="2"/>
              <a:buChar char="§"/>
              <a:defRPr lang="en-US" sz="2800" kern="1200" dirty="0">
                <a:solidFill>
                  <a:schemeClr val="bg1"/>
                </a:solidFill>
                <a:latin typeface="+mn-lt"/>
                <a:ea typeface="+mn-ea"/>
                <a:cs typeface="+mn-cs"/>
              </a:defRPr>
            </a:lvl1pPr>
            <a:lvl2pPr marL="615843" indent="-256073" algn="l" defTabSz="914240" rtl="0" eaLnBrk="1" latinLnBrk="0" hangingPunct="1">
              <a:lnSpc>
                <a:spcPct val="100000"/>
              </a:lnSpc>
              <a:spcBef>
                <a:spcPts val="400"/>
              </a:spcBef>
              <a:buClr>
                <a:schemeClr val="bg1"/>
              </a:buClr>
              <a:buFont typeface="Arial" panose="020B0604020202020204" pitchFamily="34" charset="0"/>
              <a:buChar char="»"/>
              <a:defRPr lang="en-US" sz="2400" kern="1200" dirty="0">
                <a:solidFill>
                  <a:schemeClr val="bg1"/>
                </a:solidFill>
                <a:latin typeface="+mn-lt"/>
                <a:ea typeface="+mn-ea"/>
                <a:cs typeface="+mn-cs"/>
              </a:defRPr>
            </a:lvl2pPr>
            <a:lvl3pPr marL="984078" indent="-241258" algn="l" defTabSz="914240" rtl="0" eaLnBrk="1" latinLnBrk="0" hangingPunct="1">
              <a:lnSpc>
                <a:spcPct val="100000"/>
              </a:lnSpc>
              <a:spcBef>
                <a:spcPts val="400"/>
              </a:spcBef>
              <a:buClr>
                <a:schemeClr val="bg1"/>
              </a:buClr>
              <a:buFont typeface="Wingdings" panose="05000000000000000000" pitchFamily="2" charset="2"/>
              <a:buChar char="§"/>
              <a:defRPr lang="en-US" sz="2000" kern="1200" dirty="0">
                <a:solidFill>
                  <a:schemeClr val="bg1"/>
                </a:solidFill>
                <a:latin typeface="+mn-lt"/>
                <a:ea typeface="+mn-ea"/>
                <a:cs typeface="+mn-cs"/>
              </a:defRPr>
            </a:lvl3pPr>
            <a:lvl4pPr marL="1367127" indent="-256073" algn="l" defTabSz="914240" rtl="0" eaLnBrk="1" latinLnBrk="0" hangingPunct="1">
              <a:lnSpc>
                <a:spcPct val="100000"/>
              </a:lnSpc>
              <a:spcBef>
                <a:spcPts val="400"/>
              </a:spcBef>
              <a:buClr>
                <a:schemeClr val="bg1"/>
              </a:buClr>
              <a:buFont typeface="Arial" panose="020B0604020202020204" pitchFamily="34" charset="0"/>
              <a:buChar char="»"/>
              <a:defRPr lang="en-US" sz="1800" kern="1200" dirty="0">
                <a:solidFill>
                  <a:schemeClr val="bg1"/>
                </a:solidFill>
                <a:latin typeface="+mn-lt"/>
                <a:ea typeface="+mn-ea"/>
                <a:cs typeface="+mn-cs"/>
              </a:defRPr>
            </a:lvl4pPr>
            <a:lvl5pPr marL="1673991" indent="-243375" algn="l" defTabSz="914240" rtl="0" eaLnBrk="1" latinLnBrk="0" hangingPunct="1">
              <a:lnSpc>
                <a:spcPct val="100000"/>
              </a:lnSpc>
              <a:spcBef>
                <a:spcPts val="400"/>
              </a:spcBef>
              <a:buClr>
                <a:schemeClr val="bg1"/>
              </a:buClr>
              <a:buFont typeface="Wingdings" panose="05000000000000000000" pitchFamily="2" charset="2"/>
              <a:buChar char="§"/>
              <a:defRPr lang="en-US" sz="1600" kern="1200" dirty="0">
                <a:solidFill>
                  <a:schemeClr val="bg1"/>
                </a:solidFill>
                <a:latin typeface="+mn-lt"/>
                <a:ea typeface="+mn-ea"/>
                <a:cs typeface="+mn-cs"/>
              </a:defRPr>
            </a:lvl5pPr>
            <a:lvl6pPr marL="251416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8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0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20" indent="-228560" algn="l" defTabSz="91424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u-RU" sz="1800" dirty="0" smtClean="0"/>
              <a:t>Результаты </a:t>
            </a:r>
            <a:r>
              <a:rPr lang="en-US" sz="1800" dirty="0" smtClean="0"/>
              <a:t>2017 </a:t>
            </a:r>
            <a:r>
              <a:rPr lang="en-US" sz="1800" dirty="0"/>
              <a:t>&amp; </a:t>
            </a:r>
            <a:r>
              <a:rPr lang="en-US" sz="1800" dirty="0" smtClean="0"/>
              <a:t>2018</a:t>
            </a:r>
            <a:endParaRPr lang="en-US" sz="1800" dirty="0"/>
          </a:p>
        </p:txBody>
      </p:sp>
      <p:grpSp>
        <p:nvGrpSpPr>
          <p:cNvPr id="4" name="Group 3"/>
          <p:cNvGrpSpPr/>
          <p:nvPr/>
        </p:nvGrpSpPr>
        <p:grpSpPr>
          <a:xfrm>
            <a:off x="492863" y="1480301"/>
            <a:ext cx="11532035" cy="4793449"/>
            <a:chOff x="492863" y="1480301"/>
            <a:chExt cx="11532035" cy="4793449"/>
          </a:xfrm>
        </p:grpSpPr>
        <p:sp>
          <p:nvSpPr>
            <p:cNvPr id="48" name="Rectangle 47">
              <a:extLst>
                <a:ext uri="{FF2B5EF4-FFF2-40B4-BE49-F238E27FC236}">
                  <a16:creationId xmlns="" xmlns:a16="http://schemas.microsoft.com/office/drawing/2014/main" id="{77CC56E1-994B-498B-A5C6-EEED5161F439}"/>
                </a:ext>
              </a:extLst>
            </p:cNvPr>
            <p:cNvSpPr/>
            <p:nvPr/>
          </p:nvSpPr>
          <p:spPr>
            <a:xfrm rot="5400000">
              <a:off x="4892484" y="-2127808"/>
              <a:ext cx="552255" cy="92707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p>
          </p:txBody>
        </p:sp>
        <p:grpSp>
          <p:nvGrpSpPr>
            <p:cNvPr id="49" name="Group 48">
              <a:extLst>
                <a:ext uri="{FF2B5EF4-FFF2-40B4-BE49-F238E27FC236}">
                  <a16:creationId xmlns="" xmlns:a16="http://schemas.microsoft.com/office/drawing/2014/main" id="{26226E41-D59D-4F96-9BB4-87AADA4EC3C6}"/>
                </a:ext>
              </a:extLst>
            </p:cNvPr>
            <p:cNvGrpSpPr/>
            <p:nvPr/>
          </p:nvGrpSpPr>
          <p:grpSpPr>
            <a:xfrm>
              <a:off x="10257412" y="2749489"/>
              <a:ext cx="1403837" cy="624524"/>
              <a:chOff x="10254397" y="2365339"/>
              <a:chExt cx="1404203" cy="624524"/>
            </a:xfrm>
          </p:grpSpPr>
          <p:sp>
            <p:nvSpPr>
              <p:cNvPr id="50" name="TextBox 49">
                <a:extLst>
                  <a:ext uri="{FF2B5EF4-FFF2-40B4-BE49-F238E27FC236}">
                    <a16:creationId xmlns="" xmlns:a16="http://schemas.microsoft.com/office/drawing/2014/main" id="{3F452537-304A-465C-B776-AB297434F418}"/>
                  </a:ext>
                </a:extLst>
              </p:cNvPr>
              <p:cNvSpPr txBox="1"/>
              <p:nvPr/>
            </p:nvSpPr>
            <p:spPr>
              <a:xfrm>
                <a:off x="10260082" y="2609082"/>
                <a:ext cx="411187" cy="380781"/>
              </a:xfrm>
              <a:prstGeom prst="rect">
                <a:avLst/>
              </a:prstGeom>
              <a:solidFill>
                <a:schemeClr val="tx1">
                  <a:lumMod val="75000"/>
                  <a:lumOff val="25000"/>
                  <a:alpha val="75000"/>
                </a:schemeClr>
              </a:solidFill>
            </p:spPr>
            <p:txBody>
              <a:bodyPr wrap="square" lIns="29626" tIns="14813" rIns="29626" bIns="14813" rtlCol="0" anchor="ctr">
                <a:spAutoFit/>
              </a:bodyPr>
              <a:lstStyle/>
              <a:p>
                <a:pPr algn="ctr">
                  <a:lnSpc>
                    <a:spcPct val="95000"/>
                  </a:lnSpc>
                </a:pPr>
                <a:r>
                  <a:rPr lang="en-US" sz="2400" b="1" dirty="0">
                    <a:solidFill>
                      <a:schemeClr val="bg1"/>
                    </a:solidFill>
                  </a:rPr>
                  <a:t>11</a:t>
                </a:r>
              </a:p>
            </p:txBody>
          </p:sp>
          <p:pic>
            <p:nvPicPr>
              <p:cNvPr id="51" name="Picture 50">
                <a:extLst>
                  <a:ext uri="{FF2B5EF4-FFF2-40B4-BE49-F238E27FC236}">
                    <a16:creationId xmlns="" xmlns:a16="http://schemas.microsoft.com/office/drawing/2014/main" id="{44D051BA-04BC-4F15-AAD9-9649273C4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4397" y="2365339"/>
                <a:ext cx="1404203" cy="161441"/>
              </a:xfrm>
              <a:prstGeom prst="rect">
                <a:avLst/>
              </a:prstGeom>
            </p:spPr>
          </p:pic>
        </p:grpSp>
        <p:grpSp>
          <p:nvGrpSpPr>
            <p:cNvPr id="52" name="Group 51">
              <a:extLst>
                <a:ext uri="{FF2B5EF4-FFF2-40B4-BE49-F238E27FC236}">
                  <a16:creationId xmlns="" xmlns:a16="http://schemas.microsoft.com/office/drawing/2014/main" id="{4473AE5D-60D0-4701-9C8F-CB09CC465E4A}"/>
                </a:ext>
              </a:extLst>
            </p:cNvPr>
            <p:cNvGrpSpPr/>
            <p:nvPr/>
          </p:nvGrpSpPr>
          <p:grpSpPr>
            <a:xfrm>
              <a:off x="9644903" y="2354191"/>
              <a:ext cx="594187" cy="614908"/>
              <a:chOff x="9812047" y="3747842"/>
              <a:chExt cx="594342" cy="614908"/>
            </a:xfrm>
          </p:grpSpPr>
          <p:cxnSp>
            <p:nvCxnSpPr>
              <p:cNvPr id="53" name="Straight Connector 52">
                <a:extLst>
                  <a:ext uri="{FF2B5EF4-FFF2-40B4-BE49-F238E27FC236}">
                    <a16:creationId xmlns="" xmlns:a16="http://schemas.microsoft.com/office/drawing/2014/main" id="{38637BFC-C8A3-4D39-A825-A298B08DAC1C}"/>
                  </a:ext>
                </a:extLst>
              </p:cNvPr>
              <p:cNvCxnSpPr>
                <a:cxnSpLocks/>
              </p:cNvCxnSpPr>
              <p:nvPr/>
            </p:nvCxnSpPr>
            <p:spPr>
              <a:xfrm>
                <a:off x="9971150" y="3906945"/>
                <a:ext cx="435239" cy="455805"/>
              </a:xfrm>
              <a:prstGeom prst="line">
                <a:avLst/>
              </a:prstGeom>
              <a:ln w="12700" cap="rnd">
                <a:solidFill>
                  <a:srgbClr val="000000"/>
                </a:solidFill>
                <a:round/>
                <a:headEnd type="ova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 xmlns:a16="http://schemas.microsoft.com/office/drawing/2014/main" id="{CE547258-EC36-4485-AF63-078086A3BAE5}"/>
                  </a:ext>
                </a:extLst>
              </p:cNvPr>
              <p:cNvSpPr/>
              <p:nvPr/>
            </p:nvSpPr>
            <p:spPr>
              <a:xfrm flipV="1">
                <a:off x="9812047" y="3747842"/>
                <a:ext cx="318206" cy="318206"/>
              </a:xfrm>
              <a:prstGeom prst="ellipse">
                <a:avLst/>
              </a:prstGeom>
              <a:ln w="25400" cap="rnd">
                <a:solidFill>
                  <a:srgbClr val="000000"/>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5" name="Group 54">
              <a:extLst>
                <a:ext uri="{FF2B5EF4-FFF2-40B4-BE49-F238E27FC236}">
                  <a16:creationId xmlns="" xmlns:a16="http://schemas.microsoft.com/office/drawing/2014/main" id="{F2CB8F71-7B49-4E14-A372-C367EC5E5F5D}"/>
                </a:ext>
              </a:extLst>
            </p:cNvPr>
            <p:cNvGrpSpPr/>
            <p:nvPr/>
          </p:nvGrpSpPr>
          <p:grpSpPr>
            <a:xfrm>
              <a:off x="533260" y="2841643"/>
              <a:ext cx="4739123" cy="552255"/>
              <a:chOff x="533399" y="3182137"/>
              <a:chExt cx="4740357" cy="552255"/>
            </a:xfrm>
          </p:grpSpPr>
          <p:sp>
            <p:nvSpPr>
              <p:cNvPr id="56" name="Rectangle 55">
                <a:extLst>
                  <a:ext uri="{FF2B5EF4-FFF2-40B4-BE49-F238E27FC236}">
                    <a16:creationId xmlns="" xmlns:a16="http://schemas.microsoft.com/office/drawing/2014/main" id="{E09B4350-6F18-4EAD-94FB-9208F2B4956C}"/>
                  </a:ext>
                </a:extLst>
              </p:cNvPr>
              <p:cNvSpPr/>
              <p:nvPr/>
            </p:nvSpPr>
            <p:spPr>
              <a:xfrm rot="5400000">
                <a:off x="2317964" y="1397572"/>
                <a:ext cx="552255" cy="4121385"/>
              </a:xfrm>
              <a:prstGeom prst="rect">
                <a:avLst/>
              </a:prstGeom>
              <a:gradFill flip="none" rotWithShape="1">
                <a:gsLst>
                  <a:gs pos="0">
                    <a:schemeClr val="tx2">
                      <a:lumMod val="50000"/>
                      <a:alpha val="70000"/>
                    </a:schemeClr>
                  </a:gs>
                  <a:gs pos="100000">
                    <a:srgbClr val="000000">
                      <a:alpha val="7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p>
            </p:txBody>
          </p:sp>
          <p:sp>
            <p:nvSpPr>
              <p:cNvPr id="57" name="TextBox 56">
                <a:extLst>
                  <a:ext uri="{FF2B5EF4-FFF2-40B4-BE49-F238E27FC236}">
                    <a16:creationId xmlns="" xmlns:a16="http://schemas.microsoft.com/office/drawing/2014/main" id="{905E346B-7C78-42F8-8835-392F316A0529}"/>
                  </a:ext>
                </a:extLst>
              </p:cNvPr>
              <p:cNvSpPr txBox="1"/>
              <p:nvPr/>
            </p:nvSpPr>
            <p:spPr>
              <a:xfrm>
                <a:off x="2348890" y="3295143"/>
                <a:ext cx="2305894" cy="326243"/>
              </a:xfrm>
              <a:prstGeom prst="rect">
                <a:avLst/>
              </a:prstGeom>
              <a:noFill/>
            </p:spPr>
            <p:txBody>
              <a:bodyPr wrap="square" rtlCol="0" anchor="ctr">
                <a:spAutoFit/>
              </a:bodyPr>
              <a:lstStyle/>
              <a:p>
                <a:pPr algn="r">
                  <a:lnSpc>
                    <a:spcPct val="95000"/>
                  </a:lnSpc>
                </a:pPr>
                <a:r>
                  <a:rPr lang="en-US" sz="1600">
                    <a:solidFill>
                      <a:schemeClr val="bg1"/>
                    </a:solidFill>
                  </a:rPr>
                  <a:t>Cisco</a:t>
                </a:r>
              </a:p>
            </p:txBody>
          </p:sp>
          <p:sp>
            <p:nvSpPr>
              <p:cNvPr id="58" name="TextBox 57">
                <a:extLst>
                  <a:ext uri="{FF2B5EF4-FFF2-40B4-BE49-F238E27FC236}">
                    <a16:creationId xmlns="" xmlns:a16="http://schemas.microsoft.com/office/drawing/2014/main" id="{FCE2C8B0-4594-4344-BB3B-00FCDA5C21D6}"/>
                  </a:ext>
                </a:extLst>
              </p:cNvPr>
              <p:cNvSpPr txBox="1"/>
              <p:nvPr/>
            </p:nvSpPr>
            <p:spPr>
              <a:xfrm>
                <a:off x="4661088" y="3271035"/>
                <a:ext cx="612668" cy="374461"/>
              </a:xfrm>
              <a:prstGeom prst="rect">
                <a:avLst/>
              </a:prstGeom>
              <a:noFill/>
            </p:spPr>
            <p:txBody>
              <a:bodyPr wrap="square" rtlCol="0" anchor="ctr">
                <a:spAutoFit/>
              </a:bodyPr>
              <a:lstStyle>
                <a:defPPr>
                  <a:defRPr lang="en-US"/>
                </a:defPPr>
                <a:lvl1pPr>
                  <a:lnSpc>
                    <a:spcPct val="90000"/>
                  </a:lnSpc>
                  <a:defRPr sz="2000" b="1">
                    <a:solidFill>
                      <a:schemeClr val="bg2"/>
                    </a:solidFill>
                  </a:defRPr>
                </a:lvl1pPr>
              </a:lstStyle>
              <a:p>
                <a:r>
                  <a:rPr lang="en-US" dirty="0">
                    <a:solidFill>
                      <a:srgbClr val="404040"/>
                    </a:solidFill>
                  </a:rPr>
                  <a:t>4</a:t>
                </a:r>
              </a:p>
            </p:txBody>
          </p:sp>
        </p:grpSp>
        <p:grpSp>
          <p:nvGrpSpPr>
            <p:cNvPr id="59" name="Group 58">
              <a:extLst>
                <a:ext uri="{FF2B5EF4-FFF2-40B4-BE49-F238E27FC236}">
                  <a16:creationId xmlns="" xmlns:a16="http://schemas.microsoft.com/office/drawing/2014/main" id="{55C5E47B-A23F-47B0-98D1-AA0E3279FE86}"/>
                </a:ext>
              </a:extLst>
            </p:cNvPr>
            <p:cNvGrpSpPr/>
            <p:nvPr/>
          </p:nvGrpSpPr>
          <p:grpSpPr>
            <a:xfrm>
              <a:off x="533260" y="3451870"/>
              <a:ext cx="4739123" cy="552255"/>
              <a:chOff x="533399" y="3979024"/>
              <a:chExt cx="4740357" cy="552255"/>
            </a:xfrm>
          </p:grpSpPr>
          <p:sp>
            <p:nvSpPr>
              <p:cNvPr id="60" name="Rectangle 59">
                <a:extLst>
                  <a:ext uri="{FF2B5EF4-FFF2-40B4-BE49-F238E27FC236}">
                    <a16:creationId xmlns="" xmlns:a16="http://schemas.microsoft.com/office/drawing/2014/main" id="{FF228D6C-8155-4244-84A3-3EA8678DFFD3}"/>
                  </a:ext>
                </a:extLst>
              </p:cNvPr>
              <p:cNvSpPr/>
              <p:nvPr/>
            </p:nvSpPr>
            <p:spPr>
              <a:xfrm rot="5400000">
                <a:off x="2317964" y="2194459"/>
                <a:ext cx="552255" cy="4121385"/>
              </a:xfrm>
              <a:prstGeom prst="rect">
                <a:avLst/>
              </a:prstGeom>
              <a:gradFill flip="none" rotWithShape="1">
                <a:gsLst>
                  <a:gs pos="0">
                    <a:schemeClr val="tx2">
                      <a:lumMod val="50000"/>
                      <a:alpha val="70000"/>
                    </a:schemeClr>
                  </a:gs>
                  <a:gs pos="100000">
                    <a:srgbClr val="000000">
                      <a:alpha val="7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p>
            </p:txBody>
          </p:sp>
          <p:sp>
            <p:nvSpPr>
              <p:cNvPr id="61" name="TextBox 60">
                <a:extLst>
                  <a:ext uri="{FF2B5EF4-FFF2-40B4-BE49-F238E27FC236}">
                    <a16:creationId xmlns="" xmlns:a16="http://schemas.microsoft.com/office/drawing/2014/main" id="{4157F15D-81A5-44E3-B90D-7E32059AEAAA}"/>
                  </a:ext>
                </a:extLst>
              </p:cNvPr>
              <p:cNvSpPr txBox="1"/>
              <p:nvPr/>
            </p:nvSpPr>
            <p:spPr>
              <a:xfrm>
                <a:off x="2348890" y="4083889"/>
                <a:ext cx="2305894" cy="326243"/>
              </a:xfrm>
              <a:prstGeom prst="rect">
                <a:avLst/>
              </a:prstGeom>
              <a:noFill/>
            </p:spPr>
            <p:txBody>
              <a:bodyPr wrap="square" rtlCol="0" anchor="ctr">
                <a:spAutoFit/>
              </a:bodyPr>
              <a:lstStyle/>
              <a:p>
                <a:pPr algn="r">
                  <a:lnSpc>
                    <a:spcPct val="95000"/>
                  </a:lnSpc>
                </a:pPr>
                <a:r>
                  <a:rPr lang="en-US" sz="1600">
                    <a:solidFill>
                      <a:schemeClr val="bg1"/>
                    </a:solidFill>
                  </a:rPr>
                  <a:t>Check Point</a:t>
                </a:r>
              </a:p>
            </p:txBody>
          </p:sp>
          <p:sp>
            <p:nvSpPr>
              <p:cNvPr id="62" name="TextBox 61">
                <a:extLst>
                  <a:ext uri="{FF2B5EF4-FFF2-40B4-BE49-F238E27FC236}">
                    <a16:creationId xmlns="" xmlns:a16="http://schemas.microsoft.com/office/drawing/2014/main" id="{0919B9ED-7680-448A-9EB6-C8B2464E8EF3}"/>
                  </a:ext>
                </a:extLst>
              </p:cNvPr>
              <p:cNvSpPr txBox="1"/>
              <p:nvPr/>
            </p:nvSpPr>
            <p:spPr>
              <a:xfrm>
                <a:off x="4661088" y="4059780"/>
                <a:ext cx="612668" cy="374461"/>
              </a:xfrm>
              <a:prstGeom prst="rect">
                <a:avLst/>
              </a:prstGeom>
              <a:noFill/>
            </p:spPr>
            <p:txBody>
              <a:bodyPr wrap="square" rtlCol="0" anchor="ctr">
                <a:spAutoFit/>
              </a:bodyPr>
              <a:lstStyle>
                <a:defPPr>
                  <a:defRPr lang="en-US"/>
                </a:defPPr>
                <a:lvl1pPr>
                  <a:lnSpc>
                    <a:spcPct val="90000"/>
                  </a:lnSpc>
                  <a:defRPr sz="2000" b="1">
                    <a:solidFill>
                      <a:schemeClr val="bg2"/>
                    </a:solidFill>
                  </a:defRPr>
                </a:lvl1pPr>
              </a:lstStyle>
              <a:p>
                <a:r>
                  <a:rPr lang="en-US" dirty="0">
                    <a:solidFill>
                      <a:srgbClr val="404040"/>
                    </a:solidFill>
                  </a:rPr>
                  <a:t>4</a:t>
                </a:r>
              </a:p>
            </p:txBody>
          </p:sp>
        </p:grpSp>
        <p:grpSp>
          <p:nvGrpSpPr>
            <p:cNvPr id="63" name="Group 62">
              <a:extLst>
                <a:ext uri="{FF2B5EF4-FFF2-40B4-BE49-F238E27FC236}">
                  <a16:creationId xmlns="" xmlns:a16="http://schemas.microsoft.com/office/drawing/2014/main" id="{EFB080D9-75AA-4F6F-9851-F2D3777401AD}"/>
                </a:ext>
              </a:extLst>
            </p:cNvPr>
            <p:cNvGrpSpPr/>
            <p:nvPr/>
          </p:nvGrpSpPr>
          <p:grpSpPr>
            <a:xfrm>
              <a:off x="533260" y="4062097"/>
              <a:ext cx="2671075" cy="552255"/>
              <a:chOff x="533399" y="4775910"/>
              <a:chExt cx="2671771" cy="552255"/>
            </a:xfrm>
          </p:grpSpPr>
          <p:sp>
            <p:nvSpPr>
              <p:cNvPr id="64" name="Rectangle 63">
                <a:extLst>
                  <a:ext uri="{FF2B5EF4-FFF2-40B4-BE49-F238E27FC236}">
                    <a16:creationId xmlns="" xmlns:a16="http://schemas.microsoft.com/office/drawing/2014/main" id="{0533FA90-C667-4092-ACA4-75C2FC9DEF42}"/>
                  </a:ext>
                </a:extLst>
              </p:cNvPr>
              <p:cNvSpPr/>
              <p:nvPr/>
            </p:nvSpPr>
            <p:spPr>
              <a:xfrm rot="5400000">
                <a:off x="1287618" y="4021691"/>
                <a:ext cx="552255" cy="2060693"/>
              </a:xfrm>
              <a:prstGeom prst="rect">
                <a:avLst/>
              </a:prstGeom>
              <a:gradFill flip="none" rotWithShape="1">
                <a:gsLst>
                  <a:gs pos="0">
                    <a:schemeClr val="tx2">
                      <a:lumMod val="50000"/>
                      <a:alpha val="70000"/>
                    </a:schemeClr>
                  </a:gs>
                  <a:gs pos="100000">
                    <a:srgbClr val="000000">
                      <a:alpha val="7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p>
            </p:txBody>
          </p:sp>
          <p:sp>
            <p:nvSpPr>
              <p:cNvPr id="65" name="TextBox 64">
                <a:extLst>
                  <a:ext uri="{FF2B5EF4-FFF2-40B4-BE49-F238E27FC236}">
                    <a16:creationId xmlns="" xmlns:a16="http://schemas.microsoft.com/office/drawing/2014/main" id="{9DFDE690-6A12-4F6D-A624-278F3ACD45F1}"/>
                  </a:ext>
                </a:extLst>
              </p:cNvPr>
              <p:cNvSpPr txBox="1"/>
              <p:nvPr/>
            </p:nvSpPr>
            <p:spPr>
              <a:xfrm>
                <a:off x="601794" y="4888915"/>
                <a:ext cx="1990708" cy="326243"/>
              </a:xfrm>
              <a:prstGeom prst="rect">
                <a:avLst/>
              </a:prstGeom>
              <a:noFill/>
            </p:spPr>
            <p:txBody>
              <a:bodyPr wrap="square" rtlCol="0" anchor="ctr">
                <a:spAutoFit/>
              </a:bodyPr>
              <a:lstStyle/>
              <a:p>
                <a:pPr algn="r">
                  <a:lnSpc>
                    <a:spcPct val="95000"/>
                  </a:lnSpc>
                </a:pPr>
                <a:r>
                  <a:rPr lang="en-US" sz="1600">
                    <a:solidFill>
                      <a:schemeClr val="bg1"/>
                    </a:solidFill>
                  </a:rPr>
                  <a:t>Palo Alto Networks</a:t>
                </a:r>
              </a:p>
            </p:txBody>
          </p:sp>
          <p:sp>
            <p:nvSpPr>
              <p:cNvPr id="66" name="TextBox 65">
                <a:extLst>
                  <a:ext uri="{FF2B5EF4-FFF2-40B4-BE49-F238E27FC236}">
                    <a16:creationId xmlns="" xmlns:a16="http://schemas.microsoft.com/office/drawing/2014/main" id="{25139D0E-658A-406F-8F05-D11A8363CFE8}"/>
                  </a:ext>
                </a:extLst>
              </p:cNvPr>
              <p:cNvSpPr txBox="1"/>
              <p:nvPr/>
            </p:nvSpPr>
            <p:spPr>
              <a:xfrm>
                <a:off x="2592502" y="4863858"/>
                <a:ext cx="612668" cy="374461"/>
              </a:xfrm>
              <a:prstGeom prst="rect">
                <a:avLst/>
              </a:prstGeom>
              <a:noFill/>
            </p:spPr>
            <p:txBody>
              <a:bodyPr wrap="square" rtlCol="0" anchor="ctr">
                <a:spAutoFit/>
              </a:bodyPr>
              <a:lstStyle>
                <a:defPPr>
                  <a:defRPr lang="en-US"/>
                </a:defPPr>
                <a:lvl1pPr>
                  <a:lnSpc>
                    <a:spcPct val="90000"/>
                  </a:lnSpc>
                  <a:defRPr sz="2000" b="1">
                    <a:solidFill>
                      <a:schemeClr val="bg2"/>
                    </a:solidFill>
                  </a:defRPr>
                </a:lvl1pPr>
              </a:lstStyle>
              <a:p>
                <a:r>
                  <a:rPr lang="en-US" dirty="0">
                    <a:solidFill>
                      <a:schemeClr val="tx1">
                        <a:lumMod val="75000"/>
                        <a:lumOff val="25000"/>
                      </a:schemeClr>
                    </a:solidFill>
                  </a:rPr>
                  <a:t>2</a:t>
                </a:r>
              </a:p>
            </p:txBody>
          </p:sp>
        </p:grpSp>
        <p:cxnSp>
          <p:nvCxnSpPr>
            <p:cNvPr id="67" name="Straight Connector 66">
              <a:extLst>
                <a:ext uri="{FF2B5EF4-FFF2-40B4-BE49-F238E27FC236}">
                  <a16:creationId xmlns="" xmlns:a16="http://schemas.microsoft.com/office/drawing/2014/main" id="{51237566-7576-49A6-9E5E-E15833E5B8C3}"/>
                </a:ext>
              </a:extLst>
            </p:cNvPr>
            <p:cNvCxnSpPr>
              <a:cxnSpLocks/>
            </p:cNvCxnSpPr>
            <p:nvPr/>
          </p:nvCxnSpPr>
          <p:spPr>
            <a:xfrm flipV="1">
              <a:off x="2317525" y="5042644"/>
              <a:ext cx="0" cy="123110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 xmlns:a16="http://schemas.microsoft.com/office/drawing/2014/main" id="{B43B7E08-AE3E-AD40-84EC-BF91A2003A51}"/>
                </a:ext>
              </a:extLst>
            </p:cNvPr>
            <p:cNvGrpSpPr/>
            <p:nvPr/>
          </p:nvGrpSpPr>
          <p:grpSpPr>
            <a:xfrm>
              <a:off x="10257411" y="5198153"/>
              <a:ext cx="895265" cy="942333"/>
              <a:chOff x="2909964" y="5409827"/>
              <a:chExt cx="895498" cy="942333"/>
            </a:xfrm>
          </p:grpSpPr>
          <p:sp>
            <p:nvSpPr>
              <p:cNvPr id="69" name="Oval 68">
                <a:extLst>
                  <a:ext uri="{FF2B5EF4-FFF2-40B4-BE49-F238E27FC236}">
                    <a16:creationId xmlns="" xmlns:a16="http://schemas.microsoft.com/office/drawing/2014/main" id="{85579622-6908-4252-9604-3711B9245D2D}"/>
                  </a:ext>
                </a:extLst>
              </p:cNvPr>
              <p:cNvSpPr/>
              <p:nvPr/>
            </p:nvSpPr>
            <p:spPr>
              <a:xfrm>
                <a:off x="2909964" y="5456662"/>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70" name="Group 69">
                <a:extLst>
                  <a:ext uri="{FF2B5EF4-FFF2-40B4-BE49-F238E27FC236}">
                    <a16:creationId xmlns="" xmlns:a16="http://schemas.microsoft.com/office/drawing/2014/main" id="{BBA51DC7-EEFC-2546-882E-FA20D42ED2AC}"/>
                  </a:ext>
                </a:extLst>
              </p:cNvPr>
              <p:cNvGrpSpPr/>
              <p:nvPr/>
            </p:nvGrpSpPr>
            <p:grpSpPr>
              <a:xfrm>
                <a:off x="3018704" y="5680430"/>
                <a:ext cx="676656" cy="585216"/>
                <a:chOff x="5137144" y="2584451"/>
                <a:chExt cx="6288436" cy="5538824"/>
              </a:xfrm>
            </p:grpSpPr>
            <p:sp>
              <p:nvSpPr>
                <p:cNvPr id="72" name="Triangle 3">
                  <a:extLst>
                    <a:ext uri="{FF2B5EF4-FFF2-40B4-BE49-F238E27FC236}">
                      <a16:creationId xmlns="" xmlns:a16="http://schemas.microsoft.com/office/drawing/2014/main" id="{0035A466-6015-F047-89EA-5DC3DF8D0A0D}"/>
                    </a:ext>
                  </a:extLst>
                </p:cNvPr>
                <p:cNvSpPr/>
                <p:nvPr/>
              </p:nvSpPr>
              <p:spPr>
                <a:xfrm rot="10800000">
                  <a:off x="5287455" y="2690776"/>
                  <a:ext cx="6030356" cy="51985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 xmlns:a16="http://schemas.microsoft.com/office/drawing/2014/main" id="{BC56F722-9AA5-864F-85A2-DD0AE26E822C}"/>
                    </a:ext>
                  </a:extLst>
                </p:cNvPr>
                <p:cNvPicPr>
                  <a:picLocks noChangeAspect="1"/>
                </p:cNvPicPr>
                <p:nvPr/>
              </p:nvPicPr>
              <p:blipFill>
                <a:blip r:embed="rId4">
                  <a:lum bright="20000"/>
                </a:blip>
                <a:stretch>
                  <a:fillRect/>
                </a:stretch>
              </p:blipFill>
              <p:spPr>
                <a:xfrm>
                  <a:off x="5137144" y="2584451"/>
                  <a:ext cx="6288436" cy="5538824"/>
                </a:xfrm>
                <a:prstGeom prst="rect">
                  <a:avLst/>
                </a:prstGeom>
              </p:spPr>
            </p:pic>
          </p:grpSp>
          <p:sp>
            <p:nvSpPr>
              <p:cNvPr id="71" name="TextBox 70">
                <a:extLst>
                  <a:ext uri="{FF2B5EF4-FFF2-40B4-BE49-F238E27FC236}">
                    <a16:creationId xmlns="" xmlns:a16="http://schemas.microsoft.com/office/drawing/2014/main" id="{E646F689-723D-4A41-A502-55FBE560716D}"/>
                  </a:ext>
                </a:extLst>
              </p:cNvPr>
              <p:cNvSpPr txBox="1"/>
              <p:nvPr/>
            </p:nvSpPr>
            <p:spPr>
              <a:xfrm>
                <a:off x="3056701" y="5409827"/>
                <a:ext cx="601538" cy="246221"/>
              </a:xfrm>
              <a:prstGeom prst="rect">
                <a:avLst/>
              </a:prstGeom>
              <a:noFill/>
            </p:spPr>
            <p:txBody>
              <a:bodyPr wrap="square" rtlCol="0">
                <a:spAutoFit/>
              </a:bodyPr>
              <a:lstStyle/>
              <a:p>
                <a:pPr algn="ctr"/>
                <a:r>
                  <a:rPr lang="en-US" sz="1000" b="1">
                    <a:solidFill>
                      <a:schemeClr val="bg1">
                        <a:lumMod val="95000"/>
                      </a:schemeClr>
                    </a:solidFill>
                  </a:rPr>
                  <a:t>DCIPS</a:t>
                </a:r>
              </a:p>
            </p:txBody>
          </p:sp>
        </p:grpSp>
        <p:grpSp>
          <p:nvGrpSpPr>
            <p:cNvPr id="74" name="Group 73">
              <a:extLst>
                <a:ext uri="{FF2B5EF4-FFF2-40B4-BE49-F238E27FC236}">
                  <a16:creationId xmlns="" xmlns:a16="http://schemas.microsoft.com/office/drawing/2014/main" id="{989CE3B8-6377-C849-B1B4-B17EAF4F4A9A}"/>
                </a:ext>
              </a:extLst>
            </p:cNvPr>
            <p:cNvGrpSpPr/>
            <p:nvPr/>
          </p:nvGrpSpPr>
          <p:grpSpPr>
            <a:xfrm>
              <a:off x="2407433" y="5199267"/>
              <a:ext cx="895265" cy="941218"/>
              <a:chOff x="988410" y="5512540"/>
              <a:chExt cx="895498" cy="941218"/>
            </a:xfrm>
          </p:grpSpPr>
          <p:sp>
            <p:nvSpPr>
              <p:cNvPr id="75" name="Oval 74">
                <a:extLst>
                  <a:ext uri="{FF2B5EF4-FFF2-40B4-BE49-F238E27FC236}">
                    <a16:creationId xmlns="" xmlns:a16="http://schemas.microsoft.com/office/drawing/2014/main" id="{8D845B3F-E46F-9348-8B1D-6EEA46E101A6}"/>
                  </a:ext>
                </a:extLst>
              </p:cNvPr>
              <p:cNvSpPr/>
              <p:nvPr/>
            </p:nvSpPr>
            <p:spPr>
              <a:xfrm>
                <a:off x="988410"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6" name="TextBox 75">
                <a:extLst>
                  <a:ext uri="{FF2B5EF4-FFF2-40B4-BE49-F238E27FC236}">
                    <a16:creationId xmlns="" xmlns:a16="http://schemas.microsoft.com/office/drawing/2014/main" id="{7CFEE575-EE51-BB4E-9B77-A4A893D628BF}"/>
                  </a:ext>
                </a:extLst>
              </p:cNvPr>
              <p:cNvSpPr txBox="1"/>
              <p:nvPr/>
            </p:nvSpPr>
            <p:spPr>
              <a:xfrm>
                <a:off x="1203382" y="5512540"/>
                <a:ext cx="465554" cy="246221"/>
              </a:xfrm>
              <a:prstGeom prst="rect">
                <a:avLst/>
              </a:prstGeom>
              <a:noFill/>
            </p:spPr>
            <p:txBody>
              <a:bodyPr wrap="square" rtlCol="0">
                <a:spAutoFit/>
              </a:bodyPr>
              <a:lstStyle/>
              <a:p>
                <a:pPr algn="ctr"/>
                <a:r>
                  <a:rPr lang="en-US" sz="1000" b="1" dirty="0">
                    <a:solidFill>
                      <a:schemeClr val="bg1">
                        <a:lumMod val="95000"/>
                      </a:schemeClr>
                    </a:solidFill>
                  </a:rPr>
                  <a:t>AEP</a:t>
                </a:r>
              </a:p>
            </p:txBody>
          </p:sp>
          <p:grpSp>
            <p:nvGrpSpPr>
              <p:cNvPr id="77" name="Group 76">
                <a:extLst>
                  <a:ext uri="{FF2B5EF4-FFF2-40B4-BE49-F238E27FC236}">
                    <a16:creationId xmlns="" xmlns:a16="http://schemas.microsoft.com/office/drawing/2014/main" id="{E661B6A7-E996-9844-A20B-88550F3FB5ED}"/>
                  </a:ext>
                </a:extLst>
              </p:cNvPr>
              <p:cNvGrpSpPr/>
              <p:nvPr/>
            </p:nvGrpSpPr>
            <p:grpSpPr>
              <a:xfrm>
                <a:off x="1098218" y="5782502"/>
                <a:ext cx="675883" cy="583626"/>
                <a:chOff x="380206" y="2705100"/>
                <a:chExt cx="3209925" cy="2771775"/>
              </a:xfrm>
            </p:grpSpPr>
            <p:pic>
              <p:nvPicPr>
                <p:cNvPr id="78" name="Picture 77">
                  <a:extLst>
                    <a:ext uri="{FF2B5EF4-FFF2-40B4-BE49-F238E27FC236}">
                      <a16:creationId xmlns="" xmlns:a16="http://schemas.microsoft.com/office/drawing/2014/main" id="{5270B769-4E04-CF42-9295-C4726229BB26}"/>
                    </a:ext>
                  </a:extLst>
                </p:cNvPr>
                <p:cNvPicPr>
                  <a:picLocks noChangeAspect="1"/>
                </p:cNvPicPr>
                <p:nvPr/>
              </p:nvPicPr>
              <p:blipFill rotWithShape="1">
                <a:blip r:embed="rId5"/>
                <a:srcRect l="6386" t="5587" r="8728" b="4599"/>
                <a:stretch/>
              </p:blipFill>
              <p:spPr>
                <a:xfrm>
                  <a:off x="380206" y="2705100"/>
                  <a:ext cx="3209925" cy="2771775"/>
                </a:xfrm>
                <a:prstGeom prst="flowChartMerge">
                  <a:avLst/>
                </a:prstGeom>
              </p:spPr>
            </p:pic>
            <p:pic>
              <p:nvPicPr>
                <p:cNvPr id="79" name="Picture 78">
                  <a:extLst>
                    <a:ext uri="{FF2B5EF4-FFF2-40B4-BE49-F238E27FC236}">
                      <a16:creationId xmlns="" xmlns:a16="http://schemas.microsoft.com/office/drawing/2014/main" id="{7FE183EF-2AE8-3B49-AB55-09CF2E006378}"/>
                    </a:ext>
                  </a:extLst>
                </p:cNvPr>
                <p:cNvPicPr>
                  <a:picLocks noChangeAspect="1"/>
                </p:cNvPicPr>
                <p:nvPr/>
              </p:nvPicPr>
              <p:blipFill rotWithShape="1">
                <a:blip r:embed="rId5"/>
                <a:srcRect l="23902" t="50494" r="26099" b="36541"/>
                <a:stretch/>
              </p:blipFill>
              <p:spPr>
                <a:xfrm>
                  <a:off x="1039812" y="4090987"/>
                  <a:ext cx="1890713" cy="400111"/>
                </a:xfrm>
                <a:prstGeom prst="rect">
                  <a:avLst/>
                </a:prstGeom>
              </p:spPr>
            </p:pic>
          </p:grpSp>
        </p:grpSp>
        <p:grpSp>
          <p:nvGrpSpPr>
            <p:cNvPr id="80" name="Group 79">
              <a:extLst>
                <a:ext uri="{FF2B5EF4-FFF2-40B4-BE49-F238E27FC236}">
                  <a16:creationId xmlns="" xmlns:a16="http://schemas.microsoft.com/office/drawing/2014/main" id="{D9DFF481-F2F6-4846-B82F-F926FB51A74E}"/>
                </a:ext>
              </a:extLst>
            </p:cNvPr>
            <p:cNvGrpSpPr/>
            <p:nvPr/>
          </p:nvGrpSpPr>
          <p:grpSpPr>
            <a:xfrm>
              <a:off x="3279653" y="5199267"/>
              <a:ext cx="895265" cy="941218"/>
              <a:chOff x="1817027" y="5512540"/>
              <a:chExt cx="895498" cy="941218"/>
            </a:xfrm>
          </p:grpSpPr>
          <p:sp>
            <p:nvSpPr>
              <p:cNvPr id="81" name="Oval 80">
                <a:extLst>
                  <a:ext uri="{FF2B5EF4-FFF2-40B4-BE49-F238E27FC236}">
                    <a16:creationId xmlns="" xmlns:a16="http://schemas.microsoft.com/office/drawing/2014/main" id="{E7E4A09B-3C62-2E47-BA6A-BB0F0915ACE8}"/>
                  </a:ext>
                </a:extLst>
              </p:cNvPr>
              <p:cNvSpPr/>
              <p:nvPr/>
            </p:nvSpPr>
            <p:spPr>
              <a:xfrm>
                <a:off x="1817027"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82" name="Group 81">
                <a:extLst>
                  <a:ext uri="{FF2B5EF4-FFF2-40B4-BE49-F238E27FC236}">
                    <a16:creationId xmlns="" xmlns:a16="http://schemas.microsoft.com/office/drawing/2014/main" id="{37D5226F-3A69-044D-AA6D-A8A8A91175BF}"/>
                  </a:ext>
                </a:extLst>
              </p:cNvPr>
              <p:cNvGrpSpPr/>
              <p:nvPr/>
            </p:nvGrpSpPr>
            <p:grpSpPr>
              <a:xfrm>
                <a:off x="1929629" y="5782502"/>
                <a:ext cx="670292" cy="583626"/>
                <a:chOff x="-3539452" y="2705100"/>
                <a:chExt cx="3183376" cy="2771775"/>
              </a:xfrm>
            </p:grpSpPr>
            <p:pic>
              <p:nvPicPr>
                <p:cNvPr id="84" name="Picture 83">
                  <a:extLst>
                    <a:ext uri="{FF2B5EF4-FFF2-40B4-BE49-F238E27FC236}">
                      <a16:creationId xmlns="" xmlns:a16="http://schemas.microsoft.com/office/drawing/2014/main" id="{FAE89483-E61A-9A43-BF0C-3BD3A8B71D2D}"/>
                    </a:ext>
                  </a:extLst>
                </p:cNvPr>
                <p:cNvPicPr>
                  <a:picLocks noChangeAspect="1"/>
                </p:cNvPicPr>
                <p:nvPr/>
              </p:nvPicPr>
              <p:blipFill rotWithShape="1">
                <a:blip r:embed="rId6"/>
                <a:srcRect l="3318" t="3883" r="2802" b="1941"/>
                <a:stretch/>
              </p:blipFill>
              <p:spPr>
                <a:xfrm>
                  <a:off x="-3539452" y="2705100"/>
                  <a:ext cx="3183376" cy="2771775"/>
                </a:xfrm>
                <a:prstGeom prst="flowChartMerge">
                  <a:avLst/>
                </a:prstGeom>
              </p:spPr>
            </p:pic>
            <p:pic>
              <p:nvPicPr>
                <p:cNvPr id="85" name="Picture 84">
                  <a:extLst>
                    <a:ext uri="{FF2B5EF4-FFF2-40B4-BE49-F238E27FC236}">
                      <a16:creationId xmlns="" xmlns:a16="http://schemas.microsoft.com/office/drawing/2014/main" id="{97761C83-C5F3-0748-9637-DC7F43DA1B4E}"/>
                    </a:ext>
                  </a:extLst>
                </p:cNvPr>
                <p:cNvPicPr>
                  <a:picLocks noChangeAspect="1"/>
                </p:cNvPicPr>
                <p:nvPr/>
              </p:nvPicPr>
              <p:blipFill rotWithShape="1">
                <a:blip r:embed="rId5"/>
                <a:srcRect l="23902" t="50494" r="26099" b="36541"/>
                <a:stretch/>
              </p:blipFill>
              <p:spPr>
                <a:xfrm>
                  <a:off x="-2893120" y="4090987"/>
                  <a:ext cx="1890713" cy="400111"/>
                </a:xfrm>
                <a:prstGeom prst="rect">
                  <a:avLst/>
                </a:prstGeom>
              </p:spPr>
            </p:pic>
          </p:grpSp>
          <p:sp>
            <p:nvSpPr>
              <p:cNvPr id="83" name="TextBox 82">
                <a:extLst>
                  <a:ext uri="{FF2B5EF4-FFF2-40B4-BE49-F238E27FC236}">
                    <a16:creationId xmlns="" xmlns:a16="http://schemas.microsoft.com/office/drawing/2014/main" id="{F280BE25-8219-284F-B3F6-FBEBCC180003}"/>
                  </a:ext>
                </a:extLst>
              </p:cNvPr>
              <p:cNvSpPr txBox="1"/>
              <p:nvPr/>
            </p:nvSpPr>
            <p:spPr>
              <a:xfrm>
                <a:off x="1878106" y="5512540"/>
                <a:ext cx="773340" cy="246221"/>
              </a:xfrm>
              <a:prstGeom prst="rect">
                <a:avLst/>
              </a:prstGeom>
              <a:noFill/>
            </p:spPr>
            <p:txBody>
              <a:bodyPr wrap="square" rtlCol="0">
                <a:spAutoFit/>
              </a:bodyPr>
              <a:lstStyle/>
              <a:p>
                <a:pPr algn="ctr"/>
                <a:r>
                  <a:rPr lang="en-US" sz="1000" b="1" dirty="0">
                    <a:solidFill>
                      <a:schemeClr val="bg1">
                        <a:lumMod val="95000"/>
                      </a:schemeClr>
                    </a:solidFill>
                  </a:rPr>
                  <a:t>WAF</a:t>
                </a:r>
              </a:p>
            </p:txBody>
          </p:sp>
        </p:grpSp>
        <p:grpSp>
          <p:nvGrpSpPr>
            <p:cNvPr id="86" name="Group 85">
              <a:extLst>
                <a:ext uri="{FF2B5EF4-FFF2-40B4-BE49-F238E27FC236}">
                  <a16:creationId xmlns="" xmlns:a16="http://schemas.microsoft.com/office/drawing/2014/main" id="{38C6F1BD-D424-274C-8FE6-96B4E05C986B}"/>
                </a:ext>
              </a:extLst>
            </p:cNvPr>
            <p:cNvGrpSpPr/>
            <p:nvPr/>
          </p:nvGrpSpPr>
          <p:grpSpPr>
            <a:xfrm>
              <a:off x="4151872" y="5199267"/>
              <a:ext cx="895265" cy="941218"/>
              <a:chOff x="2645643" y="5512540"/>
              <a:chExt cx="895498" cy="941218"/>
            </a:xfrm>
          </p:grpSpPr>
          <p:sp>
            <p:nvSpPr>
              <p:cNvPr id="87" name="Oval 86">
                <a:extLst>
                  <a:ext uri="{FF2B5EF4-FFF2-40B4-BE49-F238E27FC236}">
                    <a16:creationId xmlns="" xmlns:a16="http://schemas.microsoft.com/office/drawing/2014/main" id="{E59007AE-9121-B64D-B068-61543995C069}"/>
                  </a:ext>
                </a:extLst>
              </p:cNvPr>
              <p:cNvSpPr/>
              <p:nvPr/>
            </p:nvSpPr>
            <p:spPr>
              <a:xfrm>
                <a:off x="2645643"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88" name="Group 87">
                <a:extLst>
                  <a:ext uri="{FF2B5EF4-FFF2-40B4-BE49-F238E27FC236}">
                    <a16:creationId xmlns="" xmlns:a16="http://schemas.microsoft.com/office/drawing/2014/main" id="{B2AC55CA-5C81-B041-A0F1-9C7174AF90BB}"/>
                  </a:ext>
                </a:extLst>
              </p:cNvPr>
              <p:cNvGrpSpPr/>
              <p:nvPr/>
            </p:nvGrpSpPr>
            <p:grpSpPr>
              <a:xfrm>
                <a:off x="2756781" y="5782502"/>
                <a:ext cx="673221" cy="583626"/>
                <a:chOff x="3982174" y="2705100"/>
                <a:chExt cx="3197282" cy="2771775"/>
              </a:xfrm>
            </p:grpSpPr>
            <p:pic>
              <p:nvPicPr>
                <p:cNvPr id="90" name="Picture 89">
                  <a:extLst>
                    <a:ext uri="{FF2B5EF4-FFF2-40B4-BE49-F238E27FC236}">
                      <a16:creationId xmlns="" xmlns:a16="http://schemas.microsoft.com/office/drawing/2014/main" id="{24AE17C7-572C-4145-9341-6BCF934B9163}"/>
                    </a:ext>
                  </a:extLst>
                </p:cNvPr>
                <p:cNvPicPr>
                  <a:picLocks noChangeAspect="1"/>
                </p:cNvPicPr>
                <p:nvPr/>
              </p:nvPicPr>
              <p:blipFill rotWithShape="1">
                <a:blip r:embed="rId7"/>
                <a:srcRect l="2251" t="4894" r="3157" b="4773"/>
                <a:stretch/>
              </p:blipFill>
              <p:spPr>
                <a:xfrm>
                  <a:off x="3982174" y="2705100"/>
                  <a:ext cx="3197282" cy="2771775"/>
                </a:xfrm>
                <a:prstGeom prst="flowChartMerge">
                  <a:avLst/>
                </a:prstGeom>
              </p:spPr>
            </p:pic>
            <p:pic>
              <p:nvPicPr>
                <p:cNvPr id="91" name="Picture 90">
                  <a:extLst>
                    <a:ext uri="{FF2B5EF4-FFF2-40B4-BE49-F238E27FC236}">
                      <a16:creationId xmlns="" xmlns:a16="http://schemas.microsoft.com/office/drawing/2014/main" id="{FAB5266A-4C20-E04A-B505-0B98CA51253D}"/>
                    </a:ext>
                  </a:extLst>
                </p:cNvPr>
                <p:cNvPicPr>
                  <a:picLocks noChangeAspect="1"/>
                </p:cNvPicPr>
                <p:nvPr/>
              </p:nvPicPr>
              <p:blipFill rotWithShape="1">
                <a:blip r:embed="rId5"/>
                <a:srcRect l="23902" t="50494" r="26099" b="36541"/>
                <a:stretch/>
              </p:blipFill>
              <p:spPr>
                <a:xfrm>
                  <a:off x="4635458" y="4133849"/>
                  <a:ext cx="1890713" cy="400111"/>
                </a:xfrm>
                <a:prstGeom prst="rect">
                  <a:avLst/>
                </a:prstGeom>
              </p:spPr>
            </p:pic>
          </p:grpSp>
          <p:sp>
            <p:nvSpPr>
              <p:cNvPr id="89" name="TextBox 88">
                <a:extLst>
                  <a:ext uri="{FF2B5EF4-FFF2-40B4-BE49-F238E27FC236}">
                    <a16:creationId xmlns="" xmlns:a16="http://schemas.microsoft.com/office/drawing/2014/main" id="{424FF500-E639-834E-A734-290BD208DAA4}"/>
                  </a:ext>
                </a:extLst>
              </p:cNvPr>
              <p:cNvSpPr txBox="1"/>
              <p:nvPr/>
            </p:nvSpPr>
            <p:spPr>
              <a:xfrm>
                <a:off x="2779717" y="5512540"/>
                <a:ext cx="630016" cy="246221"/>
              </a:xfrm>
              <a:prstGeom prst="rect">
                <a:avLst/>
              </a:prstGeom>
              <a:noFill/>
            </p:spPr>
            <p:txBody>
              <a:bodyPr wrap="square" rtlCol="0">
                <a:spAutoFit/>
              </a:bodyPr>
              <a:lstStyle/>
              <a:p>
                <a:pPr algn="ctr"/>
                <a:r>
                  <a:rPr lang="en-US" sz="1000" b="1" dirty="0">
                    <a:solidFill>
                      <a:schemeClr val="bg1">
                        <a:lumMod val="95000"/>
                      </a:schemeClr>
                    </a:solidFill>
                  </a:rPr>
                  <a:t>NGFW</a:t>
                </a:r>
              </a:p>
            </p:txBody>
          </p:sp>
        </p:grpSp>
        <p:grpSp>
          <p:nvGrpSpPr>
            <p:cNvPr id="92" name="Group 91">
              <a:extLst>
                <a:ext uri="{FF2B5EF4-FFF2-40B4-BE49-F238E27FC236}">
                  <a16:creationId xmlns="" xmlns:a16="http://schemas.microsoft.com/office/drawing/2014/main" id="{8B6D2228-950E-1D4F-A3FA-1DE6619AEF32}"/>
                </a:ext>
              </a:extLst>
            </p:cNvPr>
            <p:cNvGrpSpPr/>
            <p:nvPr/>
          </p:nvGrpSpPr>
          <p:grpSpPr>
            <a:xfrm>
              <a:off x="5024092" y="5199267"/>
              <a:ext cx="895265" cy="941218"/>
              <a:chOff x="3474259" y="5512540"/>
              <a:chExt cx="895498" cy="941218"/>
            </a:xfrm>
          </p:grpSpPr>
          <p:sp>
            <p:nvSpPr>
              <p:cNvPr id="93" name="Oval 92">
                <a:extLst>
                  <a:ext uri="{FF2B5EF4-FFF2-40B4-BE49-F238E27FC236}">
                    <a16:creationId xmlns="" xmlns:a16="http://schemas.microsoft.com/office/drawing/2014/main" id="{ED49ECCB-474E-D347-B3A7-89028FA97E8D}"/>
                  </a:ext>
                </a:extLst>
              </p:cNvPr>
              <p:cNvSpPr/>
              <p:nvPr/>
            </p:nvSpPr>
            <p:spPr>
              <a:xfrm>
                <a:off x="3474259"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94" name="Group 93">
                <a:extLst>
                  <a:ext uri="{FF2B5EF4-FFF2-40B4-BE49-F238E27FC236}">
                    <a16:creationId xmlns="" xmlns:a16="http://schemas.microsoft.com/office/drawing/2014/main" id="{33A2BD04-9EF6-3E4C-9B9F-FF2D9FC882DB}"/>
                  </a:ext>
                </a:extLst>
              </p:cNvPr>
              <p:cNvGrpSpPr/>
              <p:nvPr/>
            </p:nvGrpSpPr>
            <p:grpSpPr>
              <a:xfrm>
                <a:off x="3586779" y="5782503"/>
                <a:ext cx="670460" cy="583626"/>
                <a:chOff x="7350483" y="2705100"/>
                <a:chExt cx="3184168" cy="2771774"/>
              </a:xfrm>
            </p:grpSpPr>
            <p:pic>
              <p:nvPicPr>
                <p:cNvPr id="96" name="Picture 95">
                  <a:extLst>
                    <a:ext uri="{FF2B5EF4-FFF2-40B4-BE49-F238E27FC236}">
                      <a16:creationId xmlns="" xmlns:a16="http://schemas.microsoft.com/office/drawing/2014/main" id="{8222772C-3522-7A45-AC35-6FF939778257}"/>
                    </a:ext>
                  </a:extLst>
                </p:cNvPr>
                <p:cNvPicPr>
                  <a:picLocks noChangeAspect="1"/>
                </p:cNvPicPr>
                <p:nvPr/>
              </p:nvPicPr>
              <p:blipFill rotWithShape="1">
                <a:blip r:embed="rId8"/>
                <a:srcRect l="6405" t="8016" r="6692" b="3054"/>
                <a:stretch/>
              </p:blipFill>
              <p:spPr>
                <a:xfrm>
                  <a:off x="7350483" y="2705100"/>
                  <a:ext cx="3184168" cy="2771774"/>
                </a:xfrm>
                <a:prstGeom prst="flowChartMerge">
                  <a:avLst/>
                </a:prstGeom>
              </p:spPr>
            </p:pic>
            <p:pic>
              <p:nvPicPr>
                <p:cNvPr id="97" name="Picture 96">
                  <a:extLst>
                    <a:ext uri="{FF2B5EF4-FFF2-40B4-BE49-F238E27FC236}">
                      <a16:creationId xmlns="" xmlns:a16="http://schemas.microsoft.com/office/drawing/2014/main" id="{076E4B16-373F-134C-AB20-D8E820450C49}"/>
                    </a:ext>
                  </a:extLst>
                </p:cNvPr>
                <p:cNvPicPr>
                  <a:picLocks noChangeAspect="1"/>
                </p:cNvPicPr>
                <p:nvPr/>
              </p:nvPicPr>
              <p:blipFill rotWithShape="1">
                <a:blip r:embed="rId5"/>
                <a:srcRect l="23902" t="50494" r="26099" b="36541"/>
                <a:stretch/>
              </p:blipFill>
              <p:spPr>
                <a:xfrm>
                  <a:off x="7997210" y="4139580"/>
                  <a:ext cx="1890713" cy="400111"/>
                </a:xfrm>
                <a:prstGeom prst="rect">
                  <a:avLst/>
                </a:prstGeom>
              </p:spPr>
            </p:pic>
          </p:grpSp>
          <p:sp>
            <p:nvSpPr>
              <p:cNvPr id="95" name="TextBox 94">
                <a:extLst>
                  <a:ext uri="{FF2B5EF4-FFF2-40B4-BE49-F238E27FC236}">
                    <a16:creationId xmlns="" xmlns:a16="http://schemas.microsoft.com/office/drawing/2014/main" id="{992E9833-3F8E-D640-8B23-D85B7C98C487}"/>
                  </a:ext>
                </a:extLst>
              </p:cNvPr>
              <p:cNvSpPr txBox="1"/>
              <p:nvPr/>
            </p:nvSpPr>
            <p:spPr>
              <a:xfrm>
                <a:off x="3607413" y="5512540"/>
                <a:ext cx="629192" cy="246221"/>
              </a:xfrm>
              <a:prstGeom prst="rect">
                <a:avLst/>
              </a:prstGeom>
              <a:noFill/>
            </p:spPr>
            <p:txBody>
              <a:bodyPr wrap="square" rtlCol="0">
                <a:spAutoFit/>
              </a:bodyPr>
              <a:lstStyle/>
              <a:p>
                <a:pPr algn="ctr"/>
                <a:r>
                  <a:rPr lang="en-US" sz="1000" b="1" dirty="0">
                    <a:solidFill>
                      <a:schemeClr val="bg1">
                        <a:lumMod val="95000"/>
                      </a:schemeClr>
                    </a:solidFill>
                  </a:rPr>
                  <a:t>NGFW</a:t>
                </a:r>
              </a:p>
            </p:txBody>
          </p:sp>
        </p:grpSp>
        <p:grpSp>
          <p:nvGrpSpPr>
            <p:cNvPr id="98" name="Group 97">
              <a:extLst>
                <a:ext uri="{FF2B5EF4-FFF2-40B4-BE49-F238E27FC236}">
                  <a16:creationId xmlns="" xmlns:a16="http://schemas.microsoft.com/office/drawing/2014/main" id="{85441DE7-FC92-FE4D-A259-B7C61C639462}"/>
                </a:ext>
              </a:extLst>
            </p:cNvPr>
            <p:cNvGrpSpPr/>
            <p:nvPr/>
          </p:nvGrpSpPr>
          <p:grpSpPr>
            <a:xfrm>
              <a:off x="5896312" y="5199107"/>
              <a:ext cx="895265" cy="941379"/>
              <a:chOff x="4282526" y="5512379"/>
              <a:chExt cx="895498" cy="941379"/>
            </a:xfrm>
          </p:grpSpPr>
          <p:sp>
            <p:nvSpPr>
              <p:cNvPr id="99" name="Oval 98">
                <a:extLst>
                  <a:ext uri="{FF2B5EF4-FFF2-40B4-BE49-F238E27FC236}">
                    <a16:creationId xmlns="" xmlns:a16="http://schemas.microsoft.com/office/drawing/2014/main" id="{98EDF183-79AC-A440-AEAC-CBAE05BE8B78}"/>
                  </a:ext>
                </a:extLst>
              </p:cNvPr>
              <p:cNvSpPr/>
              <p:nvPr/>
            </p:nvSpPr>
            <p:spPr>
              <a:xfrm>
                <a:off x="4282526"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00" name="Group 99">
                <a:extLst>
                  <a:ext uri="{FF2B5EF4-FFF2-40B4-BE49-F238E27FC236}">
                    <a16:creationId xmlns="" xmlns:a16="http://schemas.microsoft.com/office/drawing/2014/main" id="{233051DD-BA5D-6344-86C7-0D2C3AABEF52}"/>
                  </a:ext>
                </a:extLst>
              </p:cNvPr>
              <p:cNvGrpSpPr/>
              <p:nvPr/>
            </p:nvGrpSpPr>
            <p:grpSpPr>
              <a:xfrm>
                <a:off x="4395129" y="5782974"/>
                <a:ext cx="670293" cy="583314"/>
                <a:chOff x="-549712" y="2601807"/>
                <a:chExt cx="3183377" cy="2770293"/>
              </a:xfrm>
            </p:grpSpPr>
            <p:pic>
              <p:nvPicPr>
                <p:cNvPr id="104" name="Picture 103">
                  <a:extLst>
                    <a:ext uri="{FF2B5EF4-FFF2-40B4-BE49-F238E27FC236}">
                      <a16:creationId xmlns="" xmlns:a16="http://schemas.microsoft.com/office/drawing/2014/main" id="{33438C14-06DF-1946-9C0A-7152A92A0C93}"/>
                    </a:ext>
                  </a:extLst>
                </p:cNvPr>
                <p:cNvPicPr>
                  <a:picLocks noChangeAspect="1"/>
                </p:cNvPicPr>
                <p:nvPr/>
              </p:nvPicPr>
              <p:blipFill rotWithShape="1">
                <a:blip r:embed="rId9"/>
                <a:srcRect l="2922" t="5659" r="2922" b="3157"/>
                <a:stretch/>
              </p:blipFill>
              <p:spPr>
                <a:xfrm>
                  <a:off x="-549712" y="2601807"/>
                  <a:ext cx="3183377" cy="2770293"/>
                </a:xfrm>
                <a:prstGeom prst="flowChartMerge">
                  <a:avLst/>
                </a:prstGeom>
              </p:spPr>
            </p:pic>
            <p:pic>
              <p:nvPicPr>
                <p:cNvPr id="105" name="Picture 104">
                  <a:extLst>
                    <a:ext uri="{FF2B5EF4-FFF2-40B4-BE49-F238E27FC236}">
                      <a16:creationId xmlns="" xmlns:a16="http://schemas.microsoft.com/office/drawing/2014/main" id="{2E32F920-3242-944E-BC97-7D12AF4BB26F}"/>
                    </a:ext>
                  </a:extLst>
                </p:cNvPr>
                <p:cNvPicPr>
                  <a:picLocks noChangeAspect="1"/>
                </p:cNvPicPr>
                <p:nvPr/>
              </p:nvPicPr>
              <p:blipFill rotWithShape="1">
                <a:blip r:embed="rId5"/>
                <a:srcRect l="23902" t="50494" r="26099" b="36541"/>
                <a:stretch/>
              </p:blipFill>
              <p:spPr>
                <a:xfrm>
                  <a:off x="93192" y="3974639"/>
                  <a:ext cx="1890713" cy="400111"/>
                </a:xfrm>
                <a:prstGeom prst="rect">
                  <a:avLst/>
                </a:prstGeom>
              </p:spPr>
            </p:pic>
          </p:grpSp>
          <p:sp>
            <p:nvSpPr>
              <p:cNvPr id="103" name="TextBox 102">
                <a:extLst>
                  <a:ext uri="{FF2B5EF4-FFF2-40B4-BE49-F238E27FC236}">
                    <a16:creationId xmlns="" xmlns:a16="http://schemas.microsoft.com/office/drawing/2014/main" id="{C87E467E-351B-A546-A515-4A325A14B9D7}"/>
                  </a:ext>
                </a:extLst>
              </p:cNvPr>
              <p:cNvSpPr txBox="1"/>
              <p:nvPr/>
            </p:nvSpPr>
            <p:spPr>
              <a:xfrm>
                <a:off x="4496777" y="5512379"/>
                <a:ext cx="465554" cy="246221"/>
              </a:xfrm>
              <a:prstGeom prst="rect">
                <a:avLst/>
              </a:prstGeom>
              <a:noFill/>
            </p:spPr>
            <p:txBody>
              <a:bodyPr wrap="square" rtlCol="0">
                <a:spAutoFit/>
              </a:bodyPr>
              <a:lstStyle/>
              <a:p>
                <a:pPr algn="ctr"/>
                <a:r>
                  <a:rPr lang="en-US" sz="1000" b="1" dirty="0">
                    <a:solidFill>
                      <a:schemeClr val="bg1">
                        <a:lumMod val="95000"/>
                      </a:schemeClr>
                    </a:solidFill>
                  </a:rPr>
                  <a:t>BDS</a:t>
                </a:r>
              </a:p>
            </p:txBody>
          </p:sp>
        </p:grpSp>
        <p:grpSp>
          <p:nvGrpSpPr>
            <p:cNvPr id="149" name="Group 148">
              <a:extLst>
                <a:ext uri="{FF2B5EF4-FFF2-40B4-BE49-F238E27FC236}">
                  <a16:creationId xmlns="" xmlns:a16="http://schemas.microsoft.com/office/drawing/2014/main" id="{AEEB7CBB-F1C3-6545-A2DB-44FC4A3EBF2C}"/>
                </a:ext>
              </a:extLst>
            </p:cNvPr>
            <p:cNvGrpSpPr/>
            <p:nvPr/>
          </p:nvGrpSpPr>
          <p:grpSpPr>
            <a:xfrm>
              <a:off x="6768532" y="5199107"/>
              <a:ext cx="895265" cy="941379"/>
              <a:chOff x="5112095" y="5512379"/>
              <a:chExt cx="895498" cy="941379"/>
            </a:xfrm>
          </p:grpSpPr>
          <p:sp>
            <p:nvSpPr>
              <p:cNvPr id="150" name="Oval 149">
                <a:extLst>
                  <a:ext uri="{FF2B5EF4-FFF2-40B4-BE49-F238E27FC236}">
                    <a16:creationId xmlns="" xmlns:a16="http://schemas.microsoft.com/office/drawing/2014/main" id="{796B4147-6226-7645-BAC6-8EEC14BF5AAD}"/>
                  </a:ext>
                </a:extLst>
              </p:cNvPr>
              <p:cNvSpPr/>
              <p:nvPr/>
            </p:nvSpPr>
            <p:spPr>
              <a:xfrm>
                <a:off x="5112095"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51" name="Group 150">
                <a:extLst>
                  <a:ext uri="{FF2B5EF4-FFF2-40B4-BE49-F238E27FC236}">
                    <a16:creationId xmlns="" xmlns:a16="http://schemas.microsoft.com/office/drawing/2014/main" id="{0D9ED552-3D55-FE43-94A4-00DBC398583E}"/>
                  </a:ext>
                </a:extLst>
              </p:cNvPr>
              <p:cNvGrpSpPr/>
              <p:nvPr/>
            </p:nvGrpSpPr>
            <p:grpSpPr>
              <a:xfrm>
                <a:off x="5220835" y="5782974"/>
                <a:ext cx="678019" cy="583314"/>
                <a:chOff x="2890991" y="2590799"/>
                <a:chExt cx="3220069" cy="2770294"/>
              </a:xfrm>
            </p:grpSpPr>
            <p:pic>
              <p:nvPicPr>
                <p:cNvPr id="153" name="Picture 152">
                  <a:extLst>
                    <a:ext uri="{FF2B5EF4-FFF2-40B4-BE49-F238E27FC236}">
                      <a16:creationId xmlns="" xmlns:a16="http://schemas.microsoft.com/office/drawing/2014/main" id="{82ECA96E-D46A-8A46-8B2C-CCFBA315B26F}"/>
                    </a:ext>
                  </a:extLst>
                </p:cNvPr>
                <p:cNvPicPr>
                  <a:picLocks noChangeAspect="1"/>
                </p:cNvPicPr>
                <p:nvPr/>
              </p:nvPicPr>
              <p:blipFill rotWithShape="1">
                <a:blip r:embed="rId10"/>
                <a:srcRect l="4126" t="3855" r="3206" b="3343"/>
                <a:stretch/>
              </p:blipFill>
              <p:spPr>
                <a:xfrm>
                  <a:off x="2890991" y="2590799"/>
                  <a:ext cx="3220069" cy="2770294"/>
                </a:xfrm>
                <a:prstGeom prst="flowChartMerge">
                  <a:avLst/>
                </a:prstGeom>
              </p:spPr>
            </p:pic>
            <p:pic>
              <p:nvPicPr>
                <p:cNvPr id="154" name="Picture 153">
                  <a:extLst>
                    <a:ext uri="{FF2B5EF4-FFF2-40B4-BE49-F238E27FC236}">
                      <a16:creationId xmlns="" xmlns:a16="http://schemas.microsoft.com/office/drawing/2014/main" id="{A65FA86E-D06C-E643-9182-65A28F6A00F0}"/>
                    </a:ext>
                  </a:extLst>
                </p:cNvPr>
                <p:cNvPicPr>
                  <a:picLocks noChangeAspect="1"/>
                </p:cNvPicPr>
                <p:nvPr/>
              </p:nvPicPr>
              <p:blipFill rotWithShape="1">
                <a:blip r:embed="rId5"/>
                <a:srcRect l="23902" t="50494" r="26099" b="36541"/>
                <a:stretch/>
              </p:blipFill>
              <p:spPr>
                <a:xfrm>
                  <a:off x="3555668" y="4034201"/>
                  <a:ext cx="1890713" cy="400111"/>
                </a:xfrm>
                <a:prstGeom prst="rect">
                  <a:avLst/>
                </a:prstGeom>
              </p:spPr>
            </p:pic>
          </p:grpSp>
          <p:sp>
            <p:nvSpPr>
              <p:cNvPr id="152" name="TextBox 151">
                <a:extLst>
                  <a:ext uri="{FF2B5EF4-FFF2-40B4-BE49-F238E27FC236}">
                    <a16:creationId xmlns="" xmlns:a16="http://schemas.microsoft.com/office/drawing/2014/main" id="{2CA14B1D-2255-6F40-936A-FFD6CB7487B5}"/>
                  </a:ext>
                </a:extLst>
              </p:cNvPr>
              <p:cNvSpPr txBox="1"/>
              <p:nvPr/>
            </p:nvSpPr>
            <p:spPr>
              <a:xfrm>
                <a:off x="5238771" y="5512379"/>
                <a:ext cx="639104" cy="246221"/>
              </a:xfrm>
              <a:prstGeom prst="rect">
                <a:avLst/>
              </a:prstGeom>
              <a:noFill/>
            </p:spPr>
            <p:txBody>
              <a:bodyPr wrap="square" rtlCol="0">
                <a:spAutoFit/>
              </a:bodyPr>
              <a:lstStyle/>
              <a:p>
                <a:pPr algn="ctr"/>
                <a:r>
                  <a:rPr lang="en-US" sz="1000" b="1" dirty="0">
                    <a:solidFill>
                      <a:schemeClr val="bg1">
                        <a:lumMod val="95000"/>
                      </a:schemeClr>
                    </a:solidFill>
                  </a:rPr>
                  <a:t>NGIPS</a:t>
                </a:r>
              </a:p>
            </p:txBody>
          </p:sp>
        </p:grpSp>
        <p:grpSp>
          <p:nvGrpSpPr>
            <p:cNvPr id="155" name="Group 154">
              <a:extLst>
                <a:ext uri="{FF2B5EF4-FFF2-40B4-BE49-F238E27FC236}">
                  <a16:creationId xmlns="" xmlns:a16="http://schemas.microsoft.com/office/drawing/2014/main" id="{124E9BE2-EAB0-DA42-99EA-60E9D8153C7C}"/>
                </a:ext>
              </a:extLst>
            </p:cNvPr>
            <p:cNvGrpSpPr/>
            <p:nvPr/>
          </p:nvGrpSpPr>
          <p:grpSpPr>
            <a:xfrm>
              <a:off x="7640752" y="5197503"/>
              <a:ext cx="895265" cy="942983"/>
              <a:chOff x="5941664" y="5510775"/>
              <a:chExt cx="895498" cy="942983"/>
            </a:xfrm>
          </p:grpSpPr>
          <p:sp>
            <p:nvSpPr>
              <p:cNvPr id="156" name="Oval 155">
                <a:extLst>
                  <a:ext uri="{FF2B5EF4-FFF2-40B4-BE49-F238E27FC236}">
                    <a16:creationId xmlns="" xmlns:a16="http://schemas.microsoft.com/office/drawing/2014/main" id="{223B1F69-8A70-A744-A819-8BEF588F5E29}"/>
                  </a:ext>
                </a:extLst>
              </p:cNvPr>
              <p:cNvSpPr/>
              <p:nvPr/>
            </p:nvSpPr>
            <p:spPr>
              <a:xfrm>
                <a:off x="5941664"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57" name="Group 156">
                <a:extLst>
                  <a:ext uri="{FF2B5EF4-FFF2-40B4-BE49-F238E27FC236}">
                    <a16:creationId xmlns="" xmlns:a16="http://schemas.microsoft.com/office/drawing/2014/main" id="{D6001766-EF08-BB42-BE3D-CCC43A6CC56B}"/>
                  </a:ext>
                </a:extLst>
              </p:cNvPr>
              <p:cNvGrpSpPr/>
              <p:nvPr/>
            </p:nvGrpSpPr>
            <p:grpSpPr>
              <a:xfrm>
                <a:off x="6051852" y="5778160"/>
                <a:ext cx="675121" cy="589732"/>
                <a:chOff x="6262658" y="2588837"/>
                <a:chExt cx="3206308" cy="2800777"/>
              </a:xfrm>
            </p:grpSpPr>
            <p:pic>
              <p:nvPicPr>
                <p:cNvPr id="159" name="Picture 158">
                  <a:extLst>
                    <a:ext uri="{FF2B5EF4-FFF2-40B4-BE49-F238E27FC236}">
                      <a16:creationId xmlns="" xmlns:a16="http://schemas.microsoft.com/office/drawing/2014/main" id="{CFA4EC26-136A-1847-9654-DFD4F52A8C15}"/>
                    </a:ext>
                  </a:extLst>
                </p:cNvPr>
                <p:cNvPicPr>
                  <a:picLocks noChangeAspect="1"/>
                </p:cNvPicPr>
                <p:nvPr/>
              </p:nvPicPr>
              <p:blipFill rotWithShape="1">
                <a:blip r:embed="rId11"/>
                <a:srcRect l="2231" t="2856" r="1891" b="1379"/>
                <a:stretch/>
              </p:blipFill>
              <p:spPr>
                <a:xfrm>
                  <a:off x="6262658" y="2588837"/>
                  <a:ext cx="3206308" cy="2800777"/>
                </a:xfrm>
                <a:prstGeom prst="flowChartMerge">
                  <a:avLst/>
                </a:prstGeom>
              </p:spPr>
            </p:pic>
            <p:pic>
              <p:nvPicPr>
                <p:cNvPr id="160" name="Picture 159">
                  <a:extLst>
                    <a:ext uri="{FF2B5EF4-FFF2-40B4-BE49-F238E27FC236}">
                      <a16:creationId xmlns="" xmlns:a16="http://schemas.microsoft.com/office/drawing/2014/main" id="{2D44FF0D-CDF9-1849-8B5B-7889AC7AA7B3}"/>
                    </a:ext>
                  </a:extLst>
                </p:cNvPr>
                <p:cNvPicPr>
                  <a:picLocks noChangeAspect="1"/>
                </p:cNvPicPr>
                <p:nvPr/>
              </p:nvPicPr>
              <p:blipFill rotWithShape="1">
                <a:blip r:embed="rId5"/>
                <a:srcRect l="23902" t="50494" r="26099" b="36541"/>
                <a:stretch/>
              </p:blipFill>
              <p:spPr>
                <a:xfrm>
                  <a:off x="6920456" y="4039811"/>
                  <a:ext cx="1890713" cy="400111"/>
                </a:xfrm>
                <a:prstGeom prst="rect">
                  <a:avLst/>
                </a:prstGeom>
              </p:spPr>
            </p:pic>
          </p:grpSp>
          <p:sp>
            <p:nvSpPr>
              <p:cNvPr id="158" name="TextBox 157">
                <a:extLst>
                  <a:ext uri="{FF2B5EF4-FFF2-40B4-BE49-F238E27FC236}">
                    <a16:creationId xmlns="" xmlns:a16="http://schemas.microsoft.com/office/drawing/2014/main" id="{334A8BBD-0EE9-8249-BBA6-AC89807A9058}"/>
                  </a:ext>
                </a:extLst>
              </p:cNvPr>
              <p:cNvSpPr txBox="1"/>
              <p:nvPr/>
            </p:nvSpPr>
            <p:spPr>
              <a:xfrm>
                <a:off x="6157116" y="5510775"/>
                <a:ext cx="465554" cy="246221"/>
              </a:xfrm>
              <a:prstGeom prst="rect">
                <a:avLst/>
              </a:prstGeom>
              <a:noFill/>
            </p:spPr>
            <p:txBody>
              <a:bodyPr wrap="square" rtlCol="0">
                <a:spAutoFit/>
              </a:bodyPr>
              <a:lstStyle/>
              <a:p>
                <a:pPr algn="ctr"/>
                <a:r>
                  <a:rPr lang="en-US" sz="1000" b="1" dirty="0">
                    <a:solidFill>
                      <a:schemeClr val="bg1">
                        <a:lumMod val="95000"/>
                      </a:schemeClr>
                    </a:solidFill>
                  </a:rPr>
                  <a:t>BPS</a:t>
                </a:r>
              </a:p>
            </p:txBody>
          </p:sp>
        </p:grpSp>
        <p:grpSp>
          <p:nvGrpSpPr>
            <p:cNvPr id="161" name="Group 160">
              <a:extLst>
                <a:ext uri="{FF2B5EF4-FFF2-40B4-BE49-F238E27FC236}">
                  <a16:creationId xmlns="" xmlns:a16="http://schemas.microsoft.com/office/drawing/2014/main" id="{92202670-4996-1E43-B393-714024BB0324}"/>
                </a:ext>
              </a:extLst>
            </p:cNvPr>
            <p:cNvGrpSpPr/>
            <p:nvPr/>
          </p:nvGrpSpPr>
          <p:grpSpPr>
            <a:xfrm>
              <a:off x="8512971" y="5198153"/>
              <a:ext cx="895265" cy="942333"/>
              <a:chOff x="6771233" y="5511425"/>
              <a:chExt cx="895498" cy="942333"/>
            </a:xfrm>
          </p:grpSpPr>
          <p:sp>
            <p:nvSpPr>
              <p:cNvPr id="162" name="Oval 161">
                <a:extLst>
                  <a:ext uri="{FF2B5EF4-FFF2-40B4-BE49-F238E27FC236}">
                    <a16:creationId xmlns="" xmlns:a16="http://schemas.microsoft.com/office/drawing/2014/main" id="{51F63325-34AA-D94E-892C-577A4C1E7626}"/>
                  </a:ext>
                </a:extLst>
              </p:cNvPr>
              <p:cNvSpPr/>
              <p:nvPr/>
            </p:nvSpPr>
            <p:spPr>
              <a:xfrm>
                <a:off x="6771233"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63" name="Group 162">
                <a:extLst>
                  <a:ext uri="{FF2B5EF4-FFF2-40B4-BE49-F238E27FC236}">
                    <a16:creationId xmlns="" xmlns:a16="http://schemas.microsoft.com/office/drawing/2014/main" id="{9E11C553-3845-A84F-85DE-939CD66C3575}"/>
                  </a:ext>
                </a:extLst>
              </p:cNvPr>
              <p:cNvGrpSpPr/>
              <p:nvPr/>
            </p:nvGrpSpPr>
            <p:grpSpPr>
              <a:xfrm>
                <a:off x="6879973" y="5780110"/>
                <a:ext cx="678019" cy="587134"/>
                <a:chOff x="6753941" y="2501143"/>
                <a:chExt cx="3220069" cy="2788435"/>
              </a:xfrm>
            </p:grpSpPr>
            <p:pic>
              <p:nvPicPr>
                <p:cNvPr id="165" name="Picture 164">
                  <a:extLst>
                    <a:ext uri="{FF2B5EF4-FFF2-40B4-BE49-F238E27FC236}">
                      <a16:creationId xmlns="" xmlns:a16="http://schemas.microsoft.com/office/drawing/2014/main" id="{91BE649E-18C3-9A46-8B99-8B96DC721B79}"/>
                    </a:ext>
                  </a:extLst>
                </p:cNvPr>
                <p:cNvPicPr>
                  <a:picLocks noChangeAspect="1"/>
                </p:cNvPicPr>
                <p:nvPr/>
              </p:nvPicPr>
              <p:blipFill rotWithShape="1">
                <a:blip r:embed="rId12"/>
                <a:srcRect l="2561" t="3525" r="2561" b="3255"/>
                <a:stretch/>
              </p:blipFill>
              <p:spPr>
                <a:xfrm>
                  <a:off x="6753941" y="2501143"/>
                  <a:ext cx="3220069" cy="2788435"/>
                </a:xfrm>
                <a:prstGeom prst="flowChartMerge">
                  <a:avLst/>
                </a:prstGeom>
              </p:spPr>
            </p:pic>
            <p:pic>
              <p:nvPicPr>
                <p:cNvPr id="166" name="Picture 165">
                  <a:extLst>
                    <a:ext uri="{FF2B5EF4-FFF2-40B4-BE49-F238E27FC236}">
                      <a16:creationId xmlns="" xmlns:a16="http://schemas.microsoft.com/office/drawing/2014/main" id="{E3C00739-EDDB-504E-A163-36C0C501AACB}"/>
                    </a:ext>
                  </a:extLst>
                </p:cNvPr>
                <p:cNvPicPr>
                  <a:picLocks noChangeAspect="1"/>
                </p:cNvPicPr>
                <p:nvPr/>
              </p:nvPicPr>
              <p:blipFill rotWithShape="1">
                <a:blip r:embed="rId5"/>
                <a:srcRect l="23902" t="50494" r="26099" b="36541"/>
                <a:stretch/>
              </p:blipFill>
              <p:spPr>
                <a:xfrm>
                  <a:off x="7418619" y="3961110"/>
                  <a:ext cx="1890713" cy="400111"/>
                </a:xfrm>
                <a:prstGeom prst="rect">
                  <a:avLst/>
                </a:prstGeom>
              </p:spPr>
            </p:pic>
          </p:grpSp>
          <p:sp>
            <p:nvSpPr>
              <p:cNvPr id="164" name="TextBox 163">
                <a:extLst>
                  <a:ext uri="{FF2B5EF4-FFF2-40B4-BE49-F238E27FC236}">
                    <a16:creationId xmlns="" xmlns:a16="http://schemas.microsoft.com/office/drawing/2014/main" id="{66EF2753-352C-9A43-BBB9-4DE6C465FC57}"/>
                  </a:ext>
                </a:extLst>
              </p:cNvPr>
              <p:cNvSpPr txBox="1"/>
              <p:nvPr/>
            </p:nvSpPr>
            <p:spPr>
              <a:xfrm>
                <a:off x="6917970" y="5511425"/>
                <a:ext cx="601538" cy="246221"/>
              </a:xfrm>
              <a:prstGeom prst="rect">
                <a:avLst/>
              </a:prstGeom>
              <a:noFill/>
            </p:spPr>
            <p:txBody>
              <a:bodyPr wrap="square" rtlCol="0">
                <a:spAutoFit/>
              </a:bodyPr>
              <a:lstStyle/>
              <a:p>
                <a:pPr algn="ctr"/>
                <a:r>
                  <a:rPr lang="en-US" sz="1000" b="1" dirty="0">
                    <a:solidFill>
                      <a:schemeClr val="bg1">
                        <a:lumMod val="95000"/>
                      </a:schemeClr>
                    </a:solidFill>
                  </a:rPr>
                  <a:t>DCSG</a:t>
                </a:r>
              </a:p>
            </p:txBody>
          </p:sp>
        </p:grpSp>
        <p:grpSp>
          <p:nvGrpSpPr>
            <p:cNvPr id="167" name="Group 166">
              <a:extLst>
                <a:ext uri="{FF2B5EF4-FFF2-40B4-BE49-F238E27FC236}">
                  <a16:creationId xmlns="" xmlns:a16="http://schemas.microsoft.com/office/drawing/2014/main" id="{15F172FC-3110-9646-ADE8-9CDB2E951D9B}"/>
                </a:ext>
              </a:extLst>
            </p:cNvPr>
            <p:cNvGrpSpPr/>
            <p:nvPr/>
          </p:nvGrpSpPr>
          <p:grpSpPr>
            <a:xfrm>
              <a:off x="9385191" y="5197025"/>
              <a:ext cx="895265" cy="943460"/>
              <a:chOff x="7600802" y="5510298"/>
              <a:chExt cx="895498" cy="943460"/>
            </a:xfrm>
          </p:grpSpPr>
          <p:sp>
            <p:nvSpPr>
              <p:cNvPr id="168" name="Oval 167">
                <a:extLst>
                  <a:ext uri="{FF2B5EF4-FFF2-40B4-BE49-F238E27FC236}">
                    <a16:creationId xmlns="" xmlns:a16="http://schemas.microsoft.com/office/drawing/2014/main" id="{41C2A553-8775-EE41-88E9-BA21F237F494}"/>
                  </a:ext>
                </a:extLst>
              </p:cNvPr>
              <p:cNvSpPr/>
              <p:nvPr/>
            </p:nvSpPr>
            <p:spPr>
              <a:xfrm>
                <a:off x="7600802" y="5558260"/>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69" name="Group 168">
                <a:extLst>
                  <a:ext uri="{FF2B5EF4-FFF2-40B4-BE49-F238E27FC236}">
                    <a16:creationId xmlns="" xmlns:a16="http://schemas.microsoft.com/office/drawing/2014/main" id="{5039D184-BFE5-6F4A-801F-16E044A3E4AD}"/>
                  </a:ext>
                </a:extLst>
              </p:cNvPr>
              <p:cNvGrpSpPr/>
              <p:nvPr/>
            </p:nvGrpSpPr>
            <p:grpSpPr>
              <a:xfrm>
                <a:off x="7712652" y="5776730"/>
                <a:ext cx="671798" cy="591640"/>
                <a:chOff x="10014625" y="2501142"/>
                <a:chExt cx="3190528" cy="2809833"/>
              </a:xfrm>
            </p:grpSpPr>
            <p:pic>
              <p:nvPicPr>
                <p:cNvPr id="171" name="Picture 170">
                  <a:extLst>
                    <a:ext uri="{FF2B5EF4-FFF2-40B4-BE49-F238E27FC236}">
                      <a16:creationId xmlns="" xmlns:a16="http://schemas.microsoft.com/office/drawing/2014/main" id="{52DCBD1B-E965-F04F-87BF-686EC288D765}"/>
                    </a:ext>
                  </a:extLst>
                </p:cNvPr>
                <p:cNvPicPr>
                  <a:picLocks noChangeAspect="1"/>
                </p:cNvPicPr>
                <p:nvPr/>
              </p:nvPicPr>
              <p:blipFill rotWithShape="1">
                <a:blip r:embed="rId13"/>
                <a:srcRect l="2143" t="2311" r="2132" b="1063"/>
                <a:stretch/>
              </p:blipFill>
              <p:spPr>
                <a:xfrm>
                  <a:off x="10014625" y="2501142"/>
                  <a:ext cx="3190528" cy="2809833"/>
                </a:xfrm>
                <a:prstGeom prst="flowChartMerge">
                  <a:avLst/>
                </a:prstGeom>
              </p:spPr>
            </p:pic>
            <p:pic>
              <p:nvPicPr>
                <p:cNvPr id="172" name="Picture 171">
                  <a:extLst>
                    <a:ext uri="{FF2B5EF4-FFF2-40B4-BE49-F238E27FC236}">
                      <a16:creationId xmlns="" xmlns:a16="http://schemas.microsoft.com/office/drawing/2014/main" id="{3600E9F6-A2DA-8148-8F5B-BB4A5025117B}"/>
                    </a:ext>
                  </a:extLst>
                </p:cNvPr>
                <p:cNvPicPr>
                  <a:picLocks noChangeAspect="1"/>
                </p:cNvPicPr>
                <p:nvPr/>
              </p:nvPicPr>
              <p:blipFill rotWithShape="1">
                <a:blip r:embed="rId5"/>
                <a:srcRect l="23902" t="50494" r="26099" b="36541"/>
                <a:stretch/>
              </p:blipFill>
              <p:spPr>
                <a:xfrm>
                  <a:off x="10664533" y="3948410"/>
                  <a:ext cx="1890713" cy="400111"/>
                </a:xfrm>
                <a:prstGeom prst="rect">
                  <a:avLst/>
                </a:prstGeom>
              </p:spPr>
            </p:pic>
          </p:grpSp>
          <p:sp>
            <p:nvSpPr>
              <p:cNvPr id="170" name="TextBox 169">
                <a:extLst>
                  <a:ext uri="{FF2B5EF4-FFF2-40B4-BE49-F238E27FC236}">
                    <a16:creationId xmlns="" xmlns:a16="http://schemas.microsoft.com/office/drawing/2014/main" id="{E0A0C9F6-5D25-1048-9DC3-BF178A9BB1ED}"/>
                  </a:ext>
                </a:extLst>
              </p:cNvPr>
              <p:cNvSpPr txBox="1"/>
              <p:nvPr/>
            </p:nvSpPr>
            <p:spPr>
              <a:xfrm>
                <a:off x="7731423" y="5510298"/>
                <a:ext cx="634258" cy="246221"/>
              </a:xfrm>
              <a:prstGeom prst="rect">
                <a:avLst/>
              </a:prstGeom>
              <a:noFill/>
            </p:spPr>
            <p:txBody>
              <a:bodyPr wrap="square" rtlCol="0">
                <a:spAutoFit/>
              </a:bodyPr>
              <a:lstStyle/>
              <a:p>
                <a:pPr algn="ctr"/>
                <a:r>
                  <a:rPr lang="en-US" sz="1000" b="1" dirty="0">
                    <a:solidFill>
                      <a:schemeClr val="bg1">
                        <a:lumMod val="95000"/>
                      </a:schemeClr>
                    </a:solidFill>
                  </a:rPr>
                  <a:t>DCSG</a:t>
                </a:r>
              </a:p>
            </p:txBody>
          </p:sp>
        </p:grpSp>
        <p:grpSp>
          <p:nvGrpSpPr>
            <p:cNvPr id="173" name="Group 172">
              <a:extLst>
                <a:ext uri="{FF2B5EF4-FFF2-40B4-BE49-F238E27FC236}">
                  <a16:creationId xmlns="" xmlns:a16="http://schemas.microsoft.com/office/drawing/2014/main" id="{69C27459-B198-0B43-805A-7E135EF184E3}"/>
                </a:ext>
              </a:extLst>
            </p:cNvPr>
            <p:cNvGrpSpPr/>
            <p:nvPr/>
          </p:nvGrpSpPr>
          <p:grpSpPr>
            <a:xfrm>
              <a:off x="11129633" y="5198153"/>
              <a:ext cx="895265" cy="942333"/>
              <a:chOff x="2909964" y="5409827"/>
              <a:chExt cx="895498" cy="942333"/>
            </a:xfrm>
          </p:grpSpPr>
          <p:sp>
            <p:nvSpPr>
              <p:cNvPr id="174" name="Oval 173">
                <a:extLst>
                  <a:ext uri="{FF2B5EF4-FFF2-40B4-BE49-F238E27FC236}">
                    <a16:creationId xmlns="" xmlns:a16="http://schemas.microsoft.com/office/drawing/2014/main" id="{FC81DD8B-B2B1-C245-9682-395799A10A62}"/>
                  </a:ext>
                </a:extLst>
              </p:cNvPr>
              <p:cNvSpPr/>
              <p:nvPr/>
            </p:nvSpPr>
            <p:spPr>
              <a:xfrm>
                <a:off x="2909964" y="5456662"/>
                <a:ext cx="895498" cy="895498"/>
              </a:xfrm>
              <a:prstGeom prst="ellipse">
                <a:avLst/>
              </a:prstGeom>
              <a:gradFill flip="none" rotWithShape="1">
                <a:gsLst>
                  <a:gs pos="0">
                    <a:srgbClr val="3999D3">
                      <a:alpha val="60000"/>
                    </a:srgbClr>
                  </a:gs>
                  <a:gs pos="100000">
                    <a:srgbClr val="3999D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175" name="Group 174">
                <a:extLst>
                  <a:ext uri="{FF2B5EF4-FFF2-40B4-BE49-F238E27FC236}">
                    <a16:creationId xmlns="" xmlns:a16="http://schemas.microsoft.com/office/drawing/2014/main" id="{64D2A83C-3804-114B-86E3-D94A74BD8A2C}"/>
                  </a:ext>
                </a:extLst>
              </p:cNvPr>
              <p:cNvGrpSpPr/>
              <p:nvPr/>
            </p:nvGrpSpPr>
            <p:grpSpPr>
              <a:xfrm>
                <a:off x="3018704" y="5680430"/>
                <a:ext cx="676656" cy="585216"/>
                <a:chOff x="5137144" y="2584451"/>
                <a:chExt cx="6288436" cy="5538824"/>
              </a:xfrm>
            </p:grpSpPr>
            <p:sp>
              <p:nvSpPr>
                <p:cNvPr id="177" name="Triangle 187">
                  <a:extLst>
                    <a:ext uri="{FF2B5EF4-FFF2-40B4-BE49-F238E27FC236}">
                      <a16:creationId xmlns="" xmlns:a16="http://schemas.microsoft.com/office/drawing/2014/main" id="{7FBCBDFD-43AF-0F47-AC09-3D00A022AA9C}"/>
                    </a:ext>
                  </a:extLst>
                </p:cNvPr>
                <p:cNvSpPr/>
                <p:nvPr/>
              </p:nvSpPr>
              <p:spPr>
                <a:xfrm rot="10800000">
                  <a:off x="5287455" y="2690776"/>
                  <a:ext cx="6030356" cy="51985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8" name="Picture 177">
                  <a:extLst>
                    <a:ext uri="{FF2B5EF4-FFF2-40B4-BE49-F238E27FC236}">
                      <a16:creationId xmlns="" xmlns:a16="http://schemas.microsoft.com/office/drawing/2014/main" id="{CEF4A8B1-4DD0-2544-BD0C-482A77802D8B}"/>
                    </a:ext>
                  </a:extLst>
                </p:cNvPr>
                <p:cNvPicPr>
                  <a:picLocks noChangeAspect="1"/>
                </p:cNvPicPr>
                <p:nvPr/>
              </p:nvPicPr>
              <p:blipFill>
                <a:blip r:embed="rId4">
                  <a:lum bright="20000"/>
                </a:blip>
                <a:stretch>
                  <a:fillRect/>
                </a:stretch>
              </p:blipFill>
              <p:spPr>
                <a:xfrm>
                  <a:off x="5137144" y="2584451"/>
                  <a:ext cx="6288436" cy="5538824"/>
                </a:xfrm>
                <a:prstGeom prst="rect">
                  <a:avLst/>
                </a:prstGeom>
              </p:spPr>
            </p:pic>
          </p:grpSp>
          <p:sp>
            <p:nvSpPr>
              <p:cNvPr id="176" name="TextBox 175">
                <a:extLst>
                  <a:ext uri="{FF2B5EF4-FFF2-40B4-BE49-F238E27FC236}">
                    <a16:creationId xmlns="" xmlns:a16="http://schemas.microsoft.com/office/drawing/2014/main" id="{96A76D46-5E06-DF44-BD33-E613E9E5B87C}"/>
                  </a:ext>
                </a:extLst>
              </p:cNvPr>
              <p:cNvSpPr txBox="1"/>
              <p:nvPr/>
            </p:nvSpPr>
            <p:spPr>
              <a:xfrm>
                <a:off x="3056701" y="5409827"/>
                <a:ext cx="601538" cy="246221"/>
              </a:xfrm>
              <a:prstGeom prst="rect">
                <a:avLst/>
              </a:prstGeom>
              <a:noFill/>
            </p:spPr>
            <p:txBody>
              <a:bodyPr wrap="square" rtlCol="0">
                <a:spAutoFit/>
              </a:bodyPr>
              <a:lstStyle/>
              <a:p>
                <a:pPr algn="ctr"/>
                <a:r>
                  <a:rPr lang="en-US" sz="1000" b="1">
                    <a:solidFill>
                      <a:schemeClr val="bg1">
                        <a:lumMod val="95000"/>
                      </a:schemeClr>
                    </a:solidFill>
                  </a:rPr>
                  <a:t>DCIPS</a:t>
                </a:r>
              </a:p>
            </p:txBody>
          </p:sp>
        </p:grpSp>
        <p:grpSp>
          <p:nvGrpSpPr>
            <p:cNvPr id="179" name="Group 178">
              <a:extLst>
                <a:ext uri="{FF2B5EF4-FFF2-40B4-BE49-F238E27FC236}">
                  <a16:creationId xmlns="" xmlns:a16="http://schemas.microsoft.com/office/drawing/2014/main" id="{23C6C7D1-CFB7-41AD-8A10-4044FA1420BC}"/>
                </a:ext>
              </a:extLst>
            </p:cNvPr>
            <p:cNvGrpSpPr/>
            <p:nvPr/>
          </p:nvGrpSpPr>
          <p:grpSpPr>
            <a:xfrm>
              <a:off x="492863" y="1480301"/>
              <a:ext cx="6049365" cy="518260"/>
              <a:chOff x="533400" y="1861739"/>
              <a:chExt cx="6050940" cy="518260"/>
            </a:xfrm>
          </p:grpSpPr>
          <p:sp>
            <p:nvSpPr>
              <p:cNvPr id="180" name="TextBox 179">
                <a:extLst>
                  <a:ext uri="{FF2B5EF4-FFF2-40B4-BE49-F238E27FC236}">
                    <a16:creationId xmlns="" xmlns:a16="http://schemas.microsoft.com/office/drawing/2014/main" id="{6817B1F6-A604-41C4-A177-3AA679845A5C}"/>
                  </a:ext>
                </a:extLst>
              </p:cNvPr>
              <p:cNvSpPr txBox="1"/>
              <p:nvPr/>
            </p:nvSpPr>
            <p:spPr>
              <a:xfrm>
                <a:off x="533400" y="1861739"/>
                <a:ext cx="518260" cy="518260"/>
              </a:xfrm>
              <a:prstGeom prst="rect">
                <a:avLst/>
              </a:prstGeom>
              <a:solidFill>
                <a:schemeClr val="accent6"/>
              </a:solidFill>
            </p:spPr>
            <p:txBody>
              <a:bodyPr wrap="none" lIns="365760" tIns="182880" rIns="365760" bIns="182880" rtlCol="0" anchor="ctr">
                <a:noAutofit/>
              </a:bodyPr>
              <a:lstStyle/>
              <a:p>
                <a:pPr algn="ctr"/>
                <a:r>
                  <a:rPr lang="en-US" sz="2800" b="1" baseline="30000">
                    <a:solidFill>
                      <a:schemeClr val="bg1"/>
                    </a:solidFill>
                  </a:rPr>
                  <a:t>#</a:t>
                </a:r>
                <a:r>
                  <a:rPr lang="en-US" sz="2800" b="1">
                    <a:solidFill>
                      <a:schemeClr val="bg1"/>
                    </a:solidFill>
                  </a:rPr>
                  <a:t>1</a:t>
                </a:r>
              </a:p>
            </p:txBody>
          </p:sp>
          <p:sp>
            <p:nvSpPr>
              <p:cNvPr id="181" name="TextBox 180">
                <a:extLst>
                  <a:ext uri="{FF2B5EF4-FFF2-40B4-BE49-F238E27FC236}">
                    <a16:creationId xmlns="" xmlns:a16="http://schemas.microsoft.com/office/drawing/2014/main" id="{4A67BE4C-4237-4B3B-B30D-FE37BDED4944}"/>
                  </a:ext>
                </a:extLst>
              </p:cNvPr>
              <p:cNvSpPr txBox="1"/>
              <p:nvPr/>
            </p:nvSpPr>
            <p:spPr>
              <a:xfrm>
                <a:off x="1051377" y="1881685"/>
                <a:ext cx="5532963" cy="443198"/>
              </a:xfrm>
              <a:prstGeom prst="rect">
                <a:avLst/>
              </a:prstGeom>
              <a:noFill/>
            </p:spPr>
            <p:txBody>
              <a:bodyPr wrap="square" rtlCol="0" anchor="ctr">
                <a:spAutoFit/>
              </a:bodyPr>
              <a:lstStyle/>
              <a:p>
                <a:pPr>
                  <a:lnSpc>
                    <a:spcPct val="95000"/>
                  </a:lnSpc>
                </a:pPr>
                <a:r>
                  <a:rPr lang="ru-RU" sz="2400" smtClean="0"/>
                  <a:t>Сертифицированный производитель</a:t>
                </a:r>
                <a:endParaRPr lang="en-US" sz="2400" dirty="0"/>
              </a:p>
            </p:txBody>
          </p:sp>
        </p:grpSp>
      </p:grpSp>
    </p:spTree>
    <p:extLst>
      <p:ext uri="{BB962C8B-B14F-4D97-AF65-F5344CB8AC3E}">
        <p14:creationId xmlns:p14="http://schemas.microsoft.com/office/powerpoint/2010/main" val="156383494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215740"/>
            <a:ext cx="10835325" cy="729997"/>
          </a:xfrm>
        </p:spPr>
        <p:txBody>
          <a:bodyPr/>
          <a:lstStyle/>
          <a:p>
            <a:r>
              <a:rPr lang="ru-RU" dirty="0" smtClean="0"/>
              <a:t>Сертификация в России: </a:t>
            </a:r>
            <a:r>
              <a:rPr lang="ru-RU" dirty="0" smtClean="0"/>
              <a:t>ФСТЭК</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4100" y="178505"/>
            <a:ext cx="4337803" cy="6138538"/>
          </a:xfrm>
          <a:prstGeom prst="rect">
            <a:avLst/>
          </a:prstGeom>
        </p:spPr>
      </p:pic>
      <p:sp>
        <p:nvSpPr>
          <p:cNvPr id="5" name="TextBox 4"/>
          <p:cNvSpPr txBox="1"/>
          <p:nvPr/>
        </p:nvSpPr>
        <p:spPr>
          <a:xfrm>
            <a:off x="0" y="982973"/>
            <a:ext cx="7357730" cy="4922758"/>
          </a:xfrm>
          <a:prstGeom prst="rect">
            <a:avLst/>
          </a:prstGeom>
          <a:noFill/>
        </p:spPr>
        <p:txBody>
          <a:bodyPr wrap="square" rtlCol="0">
            <a:spAutoFit/>
          </a:bodyPr>
          <a:lstStyle/>
          <a:p>
            <a:pPr marL="285664" indent="-285664">
              <a:buFont typeface="Arial" charset="0"/>
              <a:buChar char="•"/>
            </a:pPr>
            <a:r>
              <a:rPr lang="ru-RU" sz="2000" b="1" dirty="0" smtClean="0"/>
              <a:t>Сертификат от </a:t>
            </a:r>
            <a:r>
              <a:rPr lang="ru-RU" sz="2000" b="1" dirty="0"/>
              <a:t>16-го марта </a:t>
            </a:r>
            <a:r>
              <a:rPr lang="ru-RU" sz="2000" b="1" dirty="0" smtClean="0"/>
              <a:t>2017 </a:t>
            </a:r>
            <a:r>
              <a:rPr lang="ru-RU" sz="2000" b="1" dirty="0"/>
              <a:t>и </a:t>
            </a:r>
            <a:r>
              <a:rPr lang="ru-RU" sz="2000" b="1" u="sng" dirty="0" smtClean="0"/>
              <a:t>единственный </a:t>
            </a:r>
            <a:r>
              <a:rPr lang="ru-RU" sz="2000" b="1" u="sng" dirty="0"/>
              <a:t>по новым требованиям </a:t>
            </a:r>
            <a:r>
              <a:rPr lang="ru-RU" sz="2000" b="1" dirty="0"/>
              <a:t>среди иностранных производителей, лидеров сегмента </a:t>
            </a:r>
            <a:r>
              <a:rPr lang="en-US" sz="2000" b="1" dirty="0"/>
              <a:t>Enterprise </a:t>
            </a:r>
            <a:r>
              <a:rPr lang="en-US" sz="2000" b="1" dirty="0" smtClean="0"/>
              <a:t>Firewall</a:t>
            </a:r>
            <a:r>
              <a:rPr lang="ru-RU" sz="2000" b="1" dirty="0" smtClean="0"/>
              <a:t> по версии </a:t>
            </a:r>
            <a:r>
              <a:rPr lang="en-US" sz="2000" b="1" dirty="0" smtClean="0"/>
              <a:t>Gartner</a:t>
            </a:r>
            <a:endParaRPr lang="ru-RU" sz="2000" b="1" dirty="0"/>
          </a:p>
          <a:p>
            <a:pPr marL="285664" indent="-285664">
              <a:buFont typeface="Arial" charset="0"/>
              <a:buChar char="•"/>
            </a:pPr>
            <a:r>
              <a:rPr lang="ru-RU" sz="1799" dirty="0"/>
              <a:t>Требования к межсетевым экранам </a:t>
            </a:r>
            <a:r>
              <a:rPr lang="en-US" sz="1799" dirty="0"/>
              <a:t>” </a:t>
            </a:r>
            <a:r>
              <a:rPr lang="ru-RU" sz="1799" dirty="0"/>
              <a:t>ФСТЭК России 2016</a:t>
            </a:r>
            <a:r>
              <a:rPr lang="en-US" sz="1799" dirty="0"/>
              <a:t>”</a:t>
            </a:r>
          </a:p>
          <a:p>
            <a:pPr marL="285664" indent="-285664">
              <a:buFont typeface="Arial" charset="0"/>
              <a:buChar char="•"/>
            </a:pPr>
            <a:r>
              <a:rPr lang="ru-RU" sz="1799" dirty="0"/>
              <a:t>Профиль защиты межсетевых экранов типа А четвёртого класса защиты (ФСТЭК России 2016)</a:t>
            </a:r>
          </a:p>
          <a:p>
            <a:pPr marL="285664" indent="-285664">
              <a:buFont typeface="Arial" charset="0"/>
              <a:buChar char="•"/>
            </a:pPr>
            <a:r>
              <a:rPr lang="ru-RU" sz="1799" dirty="0"/>
              <a:t>Профиль защиты межсетевых экранов типа Б четвёртого класса защиты (ФСТЭК России 2016)</a:t>
            </a:r>
          </a:p>
          <a:p>
            <a:pPr marL="285664" indent="-285664">
              <a:buFont typeface="Arial" charset="0"/>
              <a:buChar char="•"/>
            </a:pPr>
            <a:r>
              <a:rPr lang="ru-RU" sz="1799" dirty="0"/>
              <a:t>Профиль защиты систем систем обнаружения вторжений уровня сети четвертого класса защиты (ФСТЭК России 2012)</a:t>
            </a:r>
          </a:p>
          <a:p>
            <a:pPr marL="285664" indent="-285664">
              <a:buFont typeface="Arial" charset="0"/>
              <a:buChar char="•"/>
            </a:pPr>
            <a:r>
              <a:rPr lang="ru-RU" sz="1799" dirty="0"/>
              <a:t>Требования к системам обнаружения вторжений (ФСТЭК России 2011)</a:t>
            </a:r>
          </a:p>
          <a:p>
            <a:pPr marL="285664" indent="-285664">
              <a:buFont typeface="Arial" charset="0"/>
              <a:buChar char="•"/>
            </a:pPr>
            <a:r>
              <a:rPr lang="ru-RU" sz="1799" dirty="0"/>
              <a:t>Классификация по уровню контроля отсутствия </a:t>
            </a:r>
            <a:r>
              <a:rPr lang="ru-RU" sz="1799" dirty="0" err="1"/>
              <a:t>недекларированных</a:t>
            </a:r>
            <a:r>
              <a:rPr lang="ru-RU" sz="1799" dirty="0"/>
              <a:t> возможностей </a:t>
            </a:r>
            <a:r>
              <a:rPr lang="mr-IN" sz="1799" dirty="0"/>
              <a:t>–</a:t>
            </a:r>
            <a:r>
              <a:rPr lang="ru-RU" sz="1799" dirty="0"/>
              <a:t> по 4 уровню контроля (</a:t>
            </a:r>
            <a:r>
              <a:rPr lang="ru-RU" sz="1799" dirty="0" err="1"/>
              <a:t>Гостехкомиссия</a:t>
            </a:r>
            <a:r>
              <a:rPr lang="ru-RU" sz="1799" dirty="0"/>
              <a:t> России)</a:t>
            </a:r>
          </a:p>
          <a:p>
            <a:endParaRPr lang="en-US" sz="1799" dirty="0"/>
          </a:p>
        </p:txBody>
      </p:sp>
    </p:spTree>
    <p:extLst>
      <p:ext uri="{BB962C8B-B14F-4D97-AF65-F5344CB8AC3E}">
        <p14:creationId xmlns:p14="http://schemas.microsoft.com/office/powerpoint/2010/main" val="627019994"/>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 y="1786"/>
            <a:ext cx="12187237" cy="6855320"/>
          </a:xfrm>
          <a:prstGeom prst="rect">
            <a:avLst/>
          </a:prstGeom>
        </p:spPr>
      </p:pic>
      <p:sp>
        <p:nvSpPr>
          <p:cNvPr id="3" name="Rectangle 2"/>
          <p:cNvSpPr/>
          <p:nvPr/>
        </p:nvSpPr>
        <p:spPr bwMode="invGray">
          <a:xfrm>
            <a:off x="1589" y="383382"/>
            <a:ext cx="12185650" cy="6473726"/>
          </a:xfrm>
          <a:prstGeom prst="rect">
            <a:avLst/>
          </a:prstGeom>
          <a:gradFill>
            <a:gsLst>
              <a:gs pos="0">
                <a:schemeClr val="tx1">
                  <a:alpha val="0"/>
                </a:schemeClr>
              </a:gs>
              <a:gs pos="100000">
                <a:schemeClr val="tx1">
                  <a:alpha val="77000"/>
                </a:schemeClr>
              </a:gs>
            </a:gsLst>
            <a:lin ang="5400000" scaled="0"/>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8537" y="6606781"/>
            <a:ext cx="1023443" cy="121469"/>
          </a:xfrm>
          <a:prstGeom prst="rect">
            <a:avLst/>
          </a:prstGeom>
        </p:spPr>
      </p:pic>
      <p:sp>
        <p:nvSpPr>
          <p:cNvPr id="15" name="Rectangle 14"/>
          <p:cNvSpPr/>
          <p:nvPr/>
        </p:nvSpPr>
        <p:spPr bwMode="invGray">
          <a:xfrm>
            <a:off x="1590" y="3616"/>
            <a:ext cx="12187236" cy="71981"/>
          </a:xfrm>
          <a:prstGeom prst="rect">
            <a:avLst/>
          </a:prstGeom>
          <a:solidFill>
            <a:schemeClr val="accent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
        <p:nvSpPr>
          <p:cNvPr id="16" name="Title 4"/>
          <p:cNvSpPr txBox="1">
            <a:spLocks/>
          </p:cNvSpPr>
          <p:nvPr/>
        </p:nvSpPr>
        <p:spPr>
          <a:xfrm>
            <a:off x="272790" y="2986567"/>
            <a:ext cx="8013327" cy="755887"/>
          </a:xfrm>
          <a:prstGeom prst="rect">
            <a:avLst/>
          </a:prstGeom>
        </p:spPr>
        <p:txBody>
          <a:bodyPr>
            <a:noAutofit/>
          </a:bodyPr>
          <a:lstStyle>
            <a:lvl1pPr algn="ctr" defTabSz="1829166" rtl="0" eaLnBrk="1" latinLnBrk="0" hangingPunct="1">
              <a:spcBef>
                <a:spcPct val="0"/>
              </a:spcBef>
              <a:buNone/>
              <a:defRPr sz="8800" kern="1200">
                <a:solidFill>
                  <a:schemeClr val="tx1"/>
                </a:solidFill>
                <a:latin typeface="+mj-lt"/>
                <a:ea typeface="+mj-ea"/>
                <a:cs typeface="+mj-cs"/>
              </a:defRPr>
            </a:lvl1pPr>
          </a:lstStyle>
          <a:p>
            <a:pPr algn="l">
              <a:lnSpc>
                <a:spcPts val="4999"/>
              </a:lnSpc>
            </a:pPr>
            <a:r>
              <a:rPr lang="en-GB" sz="4599" dirty="0">
                <a:solidFill>
                  <a:srgbClr val="FFFFFF"/>
                </a:solidFill>
                <a:latin typeface="Arial Black" panose="020B0A04020102020204" pitchFamily="34" charset="0"/>
                <a:cs typeface="Arial" panose="020B0604020202020204" pitchFamily="34" charset="0"/>
              </a:rPr>
              <a:t>[Digital Transformation]</a:t>
            </a:r>
          </a:p>
        </p:txBody>
      </p:sp>
      <p:sp>
        <p:nvSpPr>
          <p:cNvPr id="17" name="Rectangle 16"/>
          <p:cNvSpPr/>
          <p:nvPr/>
        </p:nvSpPr>
        <p:spPr>
          <a:xfrm>
            <a:off x="52781" y="-196578"/>
            <a:ext cx="5478888" cy="3938514"/>
          </a:xfrm>
          <a:prstGeom prst="rect">
            <a:avLst/>
          </a:prstGeom>
        </p:spPr>
        <p:txBody>
          <a:bodyPr wrap="square">
            <a:spAutoFit/>
          </a:bodyPr>
          <a:lstStyle/>
          <a:p>
            <a:pPr defTabSz="913966"/>
            <a:r>
              <a:rPr lang="en-GB" sz="24993" dirty="0">
                <a:solidFill>
                  <a:srgbClr val="FFFFFF"/>
                </a:solidFill>
                <a:latin typeface="Arial Black" panose="020B0A04020102020204" pitchFamily="34" charset="0"/>
                <a:cs typeface="Arial" panose="020B0604020202020204" pitchFamily="34" charset="0"/>
              </a:rPr>
              <a:t>DX</a:t>
            </a:r>
            <a:endParaRPr lang="en-US" sz="24993" dirty="0">
              <a:solidFill>
                <a:srgbClr val="FFFFFF"/>
              </a:solidFill>
            </a:endParaRPr>
          </a:p>
        </p:txBody>
      </p:sp>
      <p:sp>
        <p:nvSpPr>
          <p:cNvPr id="2" name="Rectangle 1"/>
          <p:cNvSpPr/>
          <p:nvPr/>
        </p:nvSpPr>
        <p:spPr>
          <a:xfrm>
            <a:off x="287419" y="4821439"/>
            <a:ext cx="11431785" cy="1754135"/>
          </a:xfrm>
          <a:prstGeom prst="rect">
            <a:avLst/>
          </a:prstGeom>
        </p:spPr>
        <p:txBody>
          <a:bodyPr wrap="square">
            <a:spAutoFit/>
          </a:bodyPr>
          <a:lstStyle/>
          <a:p>
            <a:pPr defTabSz="913966">
              <a:lnSpc>
                <a:spcPct val="150000"/>
              </a:lnSpc>
            </a:pPr>
            <a:r>
              <a:rPr lang="ru-RU" sz="3599" baseline="30000" dirty="0" smtClean="0">
                <a:solidFill>
                  <a:srgbClr val="FFFFFF"/>
                </a:solidFill>
                <a:effectLst>
                  <a:outerShdw blurRad="114300" dist="63500" dir="5400000" algn="t" rotWithShape="0">
                    <a:prstClr val="black"/>
                  </a:outerShdw>
                </a:effectLst>
                <a:cs typeface="Arial" panose="020B0604020202020204" pitchFamily="34" charset="0"/>
              </a:rPr>
              <a:t>Интеграция информационных технологий во все аспекты бизнеса, фундаментально меняющие функционирование бизнеса и добавляющие ценность </a:t>
            </a:r>
            <a:r>
              <a:rPr lang="ru-RU" sz="3599" baseline="30000" smtClean="0">
                <a:solidFill>
                  <a:srgbClr val="FFFFFF"/>
                </a:solidFill>
                <a:effectLst>
                  <a:outerShdw blurRad="114300" dist="63500" dir="5400000" algn="t" rotWithShape="0">
                    <a:prstClr val="black"/>
                  </a:outerShdw>
                </a:effectLst>
                <a:cs typeface="Arial" panose="020B0604020202020204" pitchFamily="34" charset="0"/>
              </a:rPr>
              <a:t>для заказчиков</a:t>
            </a:r>
            <a:endParaRPr lang="en-US" sz="3599" baseline="30000" dirty="0">
              <a:solidFill>
                <a:srgbClr val="FFFFFF"/>
              </a:solidFill>
              <a:effectLst>
                <a:outerShdw blurRad="114300" dist="63500" dir="5400000" algn="t" rotWithShape="0">
                  <a:prstClr val="black"/>
                </a:outerShdw>
              </a:effectLst>
              <a:cs typeface="Arial" panose="020B0604020202020204" pitchFamily="34" charset="0"/>
            </a:endParaRPr>
          </a:p>
        </p:txBody>
      </p:sp>
    </p:spTree>
    <p:extLst>
      <p:ext uri="{BB962C8B-B14F-4D97-AF65-F5344CB8AC3E}">
        <p14:creationId xmlns:p14="http://schemas.microsoft.com/office/powerpoint/2010/main" val="107512480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Résultat de recherche d'images pour &quot;cyber security&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2679"/>
            <a:ext cx="12185651" cy="68544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invGray">
          <a:xfrm>
            <a:off x="1590" y="2283125"/>
            <a:ext cx="12187236" cy="4573984"/>
          </a:xfrm>
          <a:prstGeom prst="rect">
            <a:avLst/>
          </a:prstGeom>
          <a:gradFill>
            <a:gsLst>
              <a:gs pos="0">
                <a:schemeClr val="tx1">
                  <a:alpha val="0"/>
                </a:schemeClr>
              </a:gs>
              <a:gs pos="100000">
                <a:schemeClr val="tx1">
                  <a:alpha val="47000"/>
                </a:schemeClr>
              </a:gs>
            </a:gsLst>
            <a:lin ang="5400000" scaled="0"/>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8537" y="6606781"/>
            <a:ext cx="1023443" cy="121469"/>
          </a:xfrm>
          <a:prstGeom prst="rect">
            <a:avLst/>
          </a:prstGeom>
        </p:spPr>
      </p:pic>
      <p:sp>
        <p:nvSpPr>
          <p:cNvPr id="16" name="Title 4"/>
          <p:cNvSpPr txBox="1">
            <a:spLocks/>
          </p:cNvSpPr>
          <p:nvPr/>
        </p:nvSpPr>
        <p:spPr>
          <a:xfrm>
            <a:off x="272790" y="2986567"/>
            <a:ext cx="9067874" cy="755887"/>
          </a:xfrm>
          <a:prstGeom prst="rect">
            <a:avLst/>
          </a:prstGeom>
        </p:spPr>
        <p:txBody>
          <a:bodyPr>
            <a:noAutofit/>
          </a:bodyPr>
          <a:lstStyle>
            <a:lvl1pPr algn="ctr" defTabSz="1829166" rtl="0" eaLnBrk="1" latinLnBrk="0" hangingPunct="1">
              <a:spcBef>
                <a:spcPct val="0"/>
              </a:spcBef>
              <a:buNone/>
              <a:defRPr sz="8800" kern="1200">
                <a:solidFill>
                  <a:schemeClr val="tx1"/>
                </a:solidFill>
                <a:latin typeface="+mj-lt"/>
                <a:ea typeface="+mj-ea"/>
                <a:cs typeface="+mj-cs"/>
              </a:defRPr>
            </a:lvl1pPr>
          </a:lstStyle>
          <a:p>
            <a:pPr algn="l">
              <a:lnSpc>
                <a:spcPts val="4999"/>
              </a:lnSpc>
            </a:pPr>
            <a:r>
              <a:rPr lang="en-GB" sz="4599" dirty="0">
                <a:solidFill>
                  <a:srgbClr val="FFFFFF"/>
                </a:solidFill>
                <a:latin typeface="Arial Black" panose="020B0A04020102020204" pitchFamily="34" charset="0"/>
                <a:cs typeface="Arial" panose="020B0604020202020204" pitchFamily="34" charset="0"/>
              </a:rPr>
              <a:t>[Security Transformation]</a:t>
            </a:r>
          </a:p>
        </p:txBody>
      </p:sp>
      <p:sp>
        <p:nvSpPr>
          <p:cNvPr id="17" name="Rectangle 16"/>
          <p:cNvSpPr/>
          <p:nvPr/>
        </p:nvSpPr>
        <p:spPr>
          <a:xfrm>
            <a:off x="52781" y="-196578"/>
            <a:ext cx="5478888" cy="3938514"/>
          </a:xfrm>
          <a:prstGeom prst="rect">
            <a:avLst/>
          </a:prstGeom>
        </p:spPr>
        <p:txBody>
          <a:bodyPr wrap="square">
            <a:spAutoFit/>
          </a:bodyPr>
          <a:lstStyle/>
          <a:p>
            <a:pPr defTabSz="913966"/>
            <a:r>
              <a:rPr lang="en-GB" sz="24993" dirty="0">
                <a:solidFill>
                  <a:srgbClr val="FFFFFF"/>
                </a:solidFill>
                <a:latin typeface="Arial Black" panose="020B0A04020102020204" pitchFamily="34" charset="0"/>
                <a:cs typeface="Arial" panose="020B0604020202020204" pitchFamily="34" charset="0"/>
              </a:rPr>
              <a:t>SX</a:t>
            </a:r>
            <a:endParaRPr lang="en-US" sz="24993" dirty="0">
              <a:solidFill>
                <a:srgbClr val="FFFFFF"/>
              </a:solidFill>
            </a:endParaRPr>
          </a:p>
        </p:txBody>
      </p:sp>
      <p:sp>
        <p:nvSpPr>
          <p:cNvPr id="2" name="Rectangle 1"/>
          <p:cNvSpPr/>
          <p:nvPr/>
        </p:nvSpPr>
        <p:spPr>
          <a:xfrm>
            <a:off x="287419" y="4502466"/>
            <a:ext cx="11431785" cy="1754135"/>
          </a:xfrm>
          <a:prstGeom prst="rect">
            <a:avLst/>
          </a:prstGeom>
        </p:spPr>
        <p:txBody>
          <a:bodyPr wrap="square">
            <a:spAutoFit/>
          </a:bodyPr>
          <a:lstStyle/>
          <a:p>
            <a:pPr defTabSz="913966">
              <a:lnSpc>
                <a:spcPct val="150000"/>
              </a:lnSpc>
            </a:pPr>
            <a:r>
              <a:rPr lang="ru-RU" sz="3599" baseline="30000" dirty="0" smtClean="0">
                <a:solidFill>
                  <a:srgbClr val="FFFFFF"/>
                </a:solidFill>
                <a:cs typeface="Arial" panose="020B0604020202020204" pitchFamily="34" charset="0"/>
              </a:rPr>
              <a:t>Интеграция безопасности во все области информационных технологий, фундаментально меняющая архитектуру безопасность, её применение </a:t>
            </a:r>
            <a:r>
              <a:rPr lang="ru-RU" sz="3599" baseline="30000" smtClean="0">
                <a:solidFill>
                  <a:srgbClr val="FFFFFF"/>
                </a:solidFill>
                <a:cs typeface="Arial" panose="020B0604020202020204" pitchFamily="34" charset="0"/>
              </a:rPr>
              <a:t>и эксплуатацию</a:t>
            </a:r>
            <a:endParaRPr lang="en-US" sz="3599" baseline="30000" dirty="0">
              <a:solidFill>
                <a:srgbClr val="FFFFFF"/>
              </a:solidFill>
              <a:cs typeface="Arial" panose="020B0604020202020204" pitchFamily="34" charset="0"/>
            </a:endParaRPr>
          </a:p>
        </p:txBody>
      </p:sp>
      <p:sp>
        <p:nvSpPr>
          <p:cNvPr id="10" name="Rectangle 9"/>
          <p:cNvSpPr/>
          <p:nvPr/>
        </p:nvSpPr>
        <p:spPr bwMode="invGray">
          <a:xfrm>
            <a:off x="1590" y="895"/>
            <a:ext cx="12187236" cy="75633"/>
          </a:xfrm>
          <a:prstGeom prst="rect">
            <a:avLst/>
          </a:prstGeom>
          <a:solidFill>
            <a:schemeClr val="accent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Tree>
    <p:extLst>
      <p:ext uri="{BB962C8B-B14F-4D97-AF65-F5344CB8AC3E}">
        <p14:creationId xmlns:p14="http://schemas.microsoft.com/office/powerpoint/2010/main" val="121220586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b="7474"/>
          <a:stretch/>
        </p:blipFill>
        <p:spPr>
          <a:xfrm>
            <a:off x="2519" y="69405"/>
            <a:ext cx="12183786" cy="6344283"/>
          </a:xfrm>
          <a:prstGeom prst="rect">
            <a:avLst/>
          </a:prstGeom>
        </p:spPr>
      </p:pic>
      <p:sp>
        <p:nvSpPr>
          <p:cNvPr id="19" name="Rectangle 18"/>
          <p:cNvSpPr/>
          <p:nvPr/>
        </p:nvSpPr>
        <p:spPr bwMode="invGray">
          <a:xfrm>
            <a:off x="1588" y="74026"/>
            <a:ext cx="12185651" cy="6344283"/>
          </a:xfrm>
          <a:prstGeom prst="rect">
            <a:avLst/>
          </a:prstGeom>
          <a:gradFill>
            <a:gsLst>
              <a:gs pos="15000">
                <a:schemeClr val="accent1">
                  <a:lumMod val="5000"/>
                  <a:lumOff val="95000"/>
                  <a:alpha val="89000"/>
                </a:schemeClr>
              </a:gs>
              <a:gs pos="47000">
                <a:schemeClr val="accent1">
                  <a:lumMod val="5000"/>
                  <a:lumOff val="95000"/>
                  <a:alpha val="38000"/>
                </a:schemeClr>
              </a:gs>
              <a:gs pos="74000">
                <a:schemeClr val="accent1">
                  <a:lumMod val="5000"/>
                  <a:lumOff val="95000"/>
                  <a:alpha val="0"/>
                </a:schemeClr>
              </a:gs>
              <a:gs pos="100000">
                <a:schemeClr val="bg1">
                  <a:alpha val="56000"/>
                </a:schemeClr>
              </a:gs>
            </a:gsLst>
            <a:lin ang="5400000" scaled="1"/>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
        <p:nvSpPr>
          <p:cNvPr id="52" name="Rectangle 51"/>
          <p:cNvSpPr/>
          <p:nvPr/>
        </p:nvSpPr>
        <p:spPr bwMode="invGray">
          <a:xfrm>
            <a:off x="7584073" y="1883153"/>
            <a:ext cx="3991800" cy="3339018"/>
          </a:xfrm>
          <a:prstGeom prst="rect">
            <a:avLst/>
          </a:prstGeom>
          <a:solidFill>
            <a:schemeClr val="accent6">
              <a:alpha val="50000"/>
            </a:schemeClr>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3" name="Rectangle 32"/>
          <p:cNvSpPr/>
          <p:nvPr/>
        </p:nvSpPr>
        <p:spPr bwMode="invGray">
          <a:xfrm>
            <a:off x="600315" y="1884393"/>
            <a:ext cx="6868515" cy="636260"/>
          </a:xfrm>
          <a:prstGeom prst="rect">
            <a:avLst/>
          </a:prstGeom>
          <a:solidFill>
            <a:schemeClr val="accent6"/>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4" name="Rectangle 33"/>
          <p:cNvSpPr/>
          <p:nvPr/>
        </p:nvSpPr>
        <p:spPr bwMode="invGray">
          <a:xfrm>
            <a:off x="600316" y="2520654"/>
            <a:ext cx="6868515" cy="2701517"/>
          </a:xfrm>
          <a:prstGeom prst="rect">
            <a:avLst/>
          </a:prstGeom>
          <a:solidFill>
            <a:schemeClr val="bg1"/>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2" name="Title 1"/>
          <p:cNvSpPr txBox="1">
            <a:spLocks/>
          </p:cNvSpPr>
          <p:nvPr/>
        </p:nvSpPr>
        <p:spPr>
          <a:xfrm>
            <a:off x="743074" y="759583"/>
            <a:ext cx="11153394" cy="832274"/>
          </a:xfrm>
          <a:prstGeom prst="rect">
            <a:avLst/>
          </a:prstGeom>
        </p:spPr>
        <p:txBody>
          <a:bodyPr vert="horz" lIns="0" tIns="0" rIns="0" bIns="0" rtlCol="0" anchor="t" anchorCtr="0">
            <a:noAutofit/>
          </a:bodyPr>
          <a:lstStyle>
            <a:lvl1pPr algn="l" defTabSz="914240" rtl="0" eaLnBrk="1" latinLnBrk="0" hangingPunct="1">
              <a:lnSpc>
                <a:spcPct val="94000"/>
              </a:lnSpc>
              <a:spcBef>
                <a:spcPct val="0"/>
              </a:spcBef>
              <a:buNone/>
              <a:defRPr lang="en-US" sz="3200" kern="1200" dirty="0">
                <a:solidFill>
                  <a:srgbClr val="FFFFFF"/>
                </a:solidFill>
                <a:latin typeface="+mj-lt"/>
                <a:ea typeface="+mj-ea"/>
                <a:cs typeface="+mj-cs"/>
              </a:defRPr>
            </a:lvl1pPr>
          </a:lstStyle>
          <a:p>
            <a:r>
              <a:rPr lang="ru-RU" sz="2398">
                <a:solidFill>
                  <a:srgbClr val="A12D2D"/>
                </a:solidFill>
              </a:rPr>
              <a:t>Сетевая безопасность первого поколения</a:t>
            </a:r>
            <a:endParaRPr sz="2398" b="1">
              <a:solidFill>
                <a:srgbClr val="A12D2D"/>
              </a:solidFill>
            </a:endParaRPr>
          </a:p>
        </p:txBody>
      </p:sp>
      <p:sp>
        <p:nvSpPr>
          <p:cNvPr id="47" name="TextBox 46"/>
          <p:cNvSpPr txBox="1"/>
          <p:nvPr/>
        </p:nvSpPr>
        <p:spPr>
          <a:xfrm>
            <a:off x="7729880" y="2300589"/>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p>
            <a:pPr algn="ctr" defTabSz="913692"/>
            <a:r>
              <a:rPr lang="en-US" sz="1798" b="1" dirty="0">
                <a:solidFill>
                  <a:srgbClr val="FFFFFF"/>
                </a:solidFill>
              </a:rPr>
              <a:t>SOFTWARE</a:t>
            </a:r>
          </a:p>
        </p:txBody>
      </p:sp>
      <p:sp>
        <p:nvSpPr>
          <p:cNvPr id="51" name="TextBox 50"/>
          <p:cNvSpPr txBox="1"/>
          <p:nvPr/>
        </p:nvSpPr>
        <p:spPr>
          <a:xfrm>
            <a:off x="743075" y="1964363"/>
            <a:ext cx="6582998" cy="461425"/>
          </a:xfrm>
          <a:prstGeom prst="rect">
            <a:avLst/>
          </a:prstGeom>
          <a:noFill/>
        </p:spPr>
        <p:txBody>
          <a:bodyPr wrap="square" rtlCol="0">
            <a:spAutoFit/>
          </a:bodyPr>
          <a:lstStyle/>
          <a:p>
            <a:pPr defTabSz="913692"/>
            <a:r>
              <a:rPr lang="en-US" sz="2398" dirty="0">
                <a:solidFill>
                  <a:srgbClr val="FFFFFF"/>
                </a:solidFill>
              </a:rPr>
              <a:t>1995-2005          </a:t>
            </a:r>
            <a:r>
              <a:rPr lang="en-US" sz="2398" b="1" dirty="0">
                <a:solidFill>
                  <a:srgbClr val="FFFFFF"/>
                </a:solidFill>
              </a:rPr>
              <a:t>Connection</a:t>
            </a:r>
          </a:p>
        </p:txBody>
      </p:sp>
      <p:sp>
        <p:nvSpPr>
          <p:cNvPr id="56" name="Left-Right Arrow 55"/>
          <p:cNvSpPr/>
          <p:nvPr/>
        </p:nvSpPr>
        <p:spPr bwMode="invGray">
          <a:xfrm>
            <a:off x="1236423" y="3447680"/>
            <a:ext cx="1592836" cy="840426"/>
          </a:xfrm>
          <a:prstGeom prst="leftRightArrow">
            <a:avLst/>
          </a:prstGeom>
          <a:solidFill>
            <a:schemeClr val="tx1">
              <a:lumMod val="50000"/>
              <a:lumOff val="50000"/>
              <a:alpha val="51000"/>
            </a:schemeClr>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57" name="TextBox 56"/>
          <p:cNvSpPr txBox="1"/>
          <p:nvPr/>
        </p:nvSpPr>
        <p:spPr>
          <a:xfrm>
            <a:off x="3115839" y="2743557"/>
            <a:ext cx="1771399" cy="338378"/>
          </a:xfrm>
          <a:prstGeom prst="rect">
            <a:avLst/>
          </a:prstGeom>
          <a:noFill/>
        </p:spPr>
        <p:txBody>
          <a:bodyPr wrap="square" rtlCol="0">
            <a:spAutoFit/>
          </a:bodyPr>
          <a:lstStyle/>
          <a:p>
            <a:pPr algn="ctr" defTabSz="913692"/>
            <a:r>
              <a:rPr lang="en-US" sz="1600" dirty="0" err="1">
                <a:solidFill>
                  <a:srgbClr val="000000"/>
                </a:solidFill>
              </a:rPr>
              <a:t>Stateful</a:t>
            </a:r>
            <a:r>
              <a:rPr lang="en-US" sz="1600" dirty="0">
                <a:solidFill>
                  <a:srgbClr val="000000"/>
                </a:solidFill>
              </a:rPr>
              <a:t> Firewall </a:t>
            </a:r>
          </a:p>
        </p:txBody>
      </p:sp>
      <p:sp>
        <p:nvSpPr>
          <p:cNvPr id="4" name="Title 3"/>
          <p:cNvSpPr>
            <a:spLocks noGrp="1"/>
          </p:cNvSpPr>
          <p:nvPr>
            <p:ph type="title"/>
          </p:nvPr>
        </p:nvSpPr>
        <p:spPr>
          <a:xfrm>
            <a:off x="610871" y="69362"/>
            <a:ext cx="11285597" cy="719709"/>
          </a:xfrm>
        </p:spPr>
        <p:txBody>
          <a:bodyPr>
            <a:normAutofit/>
          </a:bodyPr>
          <a:lstStyle/>
          <a:p>
            <a:r>
              <a:rPr lang="ru-RU" sz="2799" dirty="0"/>
              <a:t>Безопасность требует нового подхода</a:t>
            </a:r>
            <a:endParaRPr lang="en-US" sz="2799" dirty="0"/>
          </a:p>
        </p:txBody>
      </p:sp>
      <p:grpSp>
        <p:nvGrpSpPr>
          <p:cNvPr id="6" name="Group 4"/>
          <p:cNvGrpSpPr>
            <a:grpSpLocks noChangeAspect="1"/>
          </p:cNvGrpSpPr>
          <p:nvPr/>
        </p:nvGrpSpPr>
        <p:grpSpPr bwMode="auto">
          <a:xfrm>
            <a:off x="3388430" y="3341711"/>
            <a:ext cx="1404572" cy="1091916"/>
            <a:chOff x="2134" y="2105"/>
            <a:chExt cx="885" cy="688"/>
          </a:xfrm>
          <a:solidFill>
            <a:schemeClr val="tx1">
              <a:lumMod val="50000"/>
              <a:lumOff val="50000"/>
            </a:schemeClr>
          </a:solidFill>
        </p:grpSpPr>
        <p:sp>
          <p:nvSpPr>
            <p:cNvPr id="8" name="Freeform 5"/>
            <p:cNvSpPr>
              <a:spLocks/>
            </p:cNvSpPr>
            <p:nvPr/>
          </p:nvSpPr>
          <p:spPr bwMode="auto">
            <a:xfrm>
              <a:off x="2134" y="2105"/>
              <a:ext cx="352" cy="198"/>
            </a:xfrm>
            <a:custGeom>
              <a:avLst/>
              <a:gdLst>
                <a:gd name="T0" fmla="*/ 0 w 352"/>
                <a:gd name="T1" fmla="*/ 0 h 198"/>
                <a:gd name="T2" fmla="*/ 352 w 352"/>
                <a:gd name="T3" fmla="*/ 0 h 198"/>
                <a:gd name="T4" fmla="*/ 352 w 352"/>
                <a:gd name="T5" fmla="*/ 198 h 198"/>
                <a:gd name="T6" fmla="*/ 0 w 352"/>
                <a:gd name="T7" fmla="*/ 198 h 198"/>
                <a:gd name="T8" fmla="*/ 0 w 352"/>
                <a:gd name="T9" fmla="*/ 0 h 198"/>
                <a:gd name="T10" fmla="*/ 0 w 352"/>
                <a:gd name="T11" fmla="*/ 0 h 198"/>
              </a:gdLst>
              <a:ahLst/>
              <a:cxnLst>
                <a:cxn ang="0">
                  <a:pos x="T0" y="T1"/>
                </a:cxn>
                <a:cxn ang="0">
                  <a:pos x="T2" y="T3"/>
                </a:cxn>
                <a:cxn ang="0">
                  <a:pos x="T4" y="T5"/>
                </a:cxn>
                <a:cxn ang="0">
                  <a:pos x="T6" y="T7"/>
                </a:cxn>
                <a:cxn ang="0">
                  <a:pos x="T8" y="T9"/>
                </a:cxn>
                <a:cxn ang="0">
                  <a:pos x="T10" y="T11"/>
                </a:cxn>
              </a:cxnLst>
              <a:rect l="0" t="0" r="r" b="b"/>
              <a:pathLst>
                <a:path w="352" h="198">
                  <a:moveTo>
                    <a:pt x="0" y="0"/>
                  </a:moveTo>
                  <a:lnTo>
                    <a:pt x="352" y="0"/>
                  </a:lnTo>
                  <a:lnTo>
                    <a:pt x="352"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9" name="Freeform 6"/>
            <p:cNvSpPr>
              <a:spLocks/>
            </p:cNvSpPr>
            <p:nvPr/>
          </p:nvSpPr>
          <p:spPr bwMode="auto">
            <a:xfrm>
              <a:off x="2544" y="2105"/>
              <a:ext cx="353" cy="198"/>
            </a:xfrm>
            <a:custGeom>
              <a:avLst/>
              <a:gdLst>
                <a:gd name="T0" fmla="*/ 0 w 212"/>
                <a:gd name="T1" fmla="*/ 0 h 119"/>
                <a:gd name="T2" fmla="*/ 212 w 212"/>
                <a:gd name="T3" fmla="*/ 0 h 119"/>
                <a:gd name="T4" fmla="*/ 212 w 212"/>
                <a:gd name="T5" fmla="*/ 119 h 119"/>
                <a:gd name="T6" fmla="*/ 162 w 212"/>
                <a:gd name="T7" fmla="*/ 119 h 119"/>
                <a:gd name="T8" fmla="*/ 114 w 212"/>
                <a:gd name="T9" fmla="*/ 79 h 119"/>
                <a:gd name="T10" fmla="*/ 112 w 212"/>
                <a:gd name="T11" fmla="*/ 119 h 119"/>
                <a:gd name="T12" fmla="*/ 0 w 212"/>
                <a:gd name="T13" fmla="*/ 119 h 119"/>
                <a:gd name="T14" fmla="*/ 0 w 212"/>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119">
                  <a:moveTo>
                    <a:pt x="0" y="0"/>
                  </a:moveTo>
                  <a:cubicBezTo>
                    <a:pt x="212" y="0"/>
                    <a:pt x="212" y="0"/>
                    <a:pt x="212" y="0"/>
                  </a:cubicBezTo>
                  <a:cubicBezTo>
                    <a:pt x="212" y="119"/>
                    <a:pt x="212" y="119"/>
                    <a:pt x="212" y="119"/>
                  </a:cubicBezTo>
                  <a:cubicBezTo>
                    <a:pt x="162" y="119"/>
                    <a:pt x="162" y="119"/>
                    <a:pt x="162" y="119"/>
                  </a:cubicBezTo>
                  <a:cubicBezTo>
                    <a:pt x="147" y="105"/>
                    <a:pt x="130" y="92"/>
                    <a:pt x="114" y="79"/>
                  </a:cubicBezTo>
                  <a:cubicBezTo>
                    <a:pt x="114" y="94"/>
                    <a:pt x="114" y="107"/>
                    <a:pt x="112" y="119"/>
                  </a:cubicBezTo>
                  <a:cubicBezTo>
                    <a:pt x="0" y="119"/>
                    <a:pt x="0" y="119"/>
                    <a:pt x="0" y="119"/>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0" name="Freeform 7"/>
            <p:cNvSpPr>
              <a:spLocks noEditPoints="1"/>
            </p:cNvSpPr>
            <p:nvPr/>
          </p:nvSpPr>
          <p:spPr bwMode="auto">
            <a:xfrm>
              <a:off x="2325" y="2351"/>
              <a:ext cx="572" cy="198"/>
            </a:xfrm>
            <a:custGeom>
              <a:avLst/>
              <a:gdLst>
                <a:gd name="T0" fmla="*/ 0 w 344"/>
                <a:gd name="T1" fmla="*/ 0 h 119"/>
                <a:gd name="T2" fmla="*/ 238 w 344"/>
                <a:gd name="T3" fmla="*/ 0 h 119"/>
                <a:gd name="T4" fmla="*/ 170 w 344"/>
                <a:gd name="T5" fmla="*/ 119 h 119"/>
                <a:gd name="T6" fmla="*/ 0 w 344"/>
                <a:gd name="T7" fmla="*/ 119 h 119"/>
                <a:gd name="T8" fmla="*/ 0 w 344"/>
                <a:gd name="T9" fmla="*/ 0 h 119"/>
                <a:gd name="T10" fmla="*/ 322 w 344"/>
                <a:gd name="T11" fmla="*/ 0 h 119"/>
                <a:gd name="T12" fmla="*/ 344 w 344"/>
                <a:gd name="T13" fmla="*/ 0 h 119"/>
                <a:gd name="T14" fmla="*/ 344 w 344"/>
                <a:gd name="T15" fmla="*/ 27 h 119"/>
                <a:gd name="T16" fmla="*/ 322 w 344"/>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4" h="119">
                  <a:moveTo>
                    <a:pt x="0" y="0"/>
                  </a:moveTo>
                  <a:cubicBezTo>
                    <a:pt x="238" y="0"/>
                    <a:pt x="238" y="0"/>
                    <a:pt x="238" y="0"/>
                  </a:cubicBezTo>
                  <a:cubicBezTo>
                    <a:pt x="222" y="52"/>
                    <a:pt x="188" y="74"/>
                    <a:pt x="170" y="119"/>
                  </a:cubicBezTo>
                  <a:cubicBezTo>
                    <a:pt x="0" y="119"/>
                    <a:pt x="0" y="119"/>
                    <a:pt x="0" y="119"/>
                  </a:cubicBezTo>
                  <a:lnTo>
                    <a:pt x="0" y="0"/>
                  </a:lnTo>
                  <a:close/>
                  <a:moveTo>
                    <a:pt x="322" y="0"/>
                  </a:moveTo>
                  <a:cubicBezTo>
                    <a:pt x="344" y="0"/>
                    <a:pt x="344" y="0"/>
                    <a:pt x="344" y="0"/>
                  </a:cubicBezTo>
                  <a:cubicBezTo>
                    <a:pt x="344" y="27"/>
                    <a:pt x="344" y="27"/>
                    <a:pt x="344" y="27"/>
                  </a:cubicBezTo>
                  <a:cubicBezTo>
                    <a:pt x="337" y="17"/>
                    <a:pt x="330" y="8"/>
                    <a:pt x="32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1" name="Freeform 8"/>
            <p:cNvSpPr>
              <a:spLocks/>
            </p:cNvSpPr>
            <p:nvPr/>
          </p:nvSpPr>
          <p:spPr bwMode="auto">
            <a:xfrm>
              <a:off x="2134" y="2351"/>
              <a:ext cx="136" cy="198"/>
            </a:xfrm>
            <a:custGeom>
              <a:avLst/>
              <a:gdLst>
                <a:gd name="T0" fmla="*/ 0 w 136"/>
                <a:gd name="T1" fmla="*/ 0 h 198"/>
                <a:gd name="T2" fmla="*/ 136 w 136"/>
                <a:gd name="T3" fmla="*/ 0 h 198"/>
                <a:gd name="T4" fmla="*/ 136 w 136"/>
                <a:gd name="T5" fmla="*/ 198 h 198"/>
                <a:gd name="T6" fmla="*/ 0 w 136"/>
                <a:gd name="T7" fmla="*/ 198 h 198"/>
                <a:gd name="T8" fmla="*/ 0 w 136"/>
                <a:gd name="T9" fmla="*/ 0 h 198"/>
                <a:gd name="T10" fmla="*/ 0 w 136"/>
                <a:gd name="T11" fmla="*/ 0 h 198"/>
              </a:gdLst>
              <a:ahLst/>
              <a:cxnLst>
                <a:cxn ang="0">
                  <a:pos x="T0" y="T1"/>
                </a:cxn>
                <a:cxn ang="0">
                  <a:pos x="T2" y="T3"/>
                </a:cxn>
                <a:cxn ang="0">
                  <a:pos x="T4" y="T5"/>
                </a:cxn>
                <a:cxn ang="0">
                  <a:pos x="T6" y="T7"/>
                </a:cxn>
                <a:cxn ang="0">
                  <a:pos x="T8" y="T9"/>
                </a:cxn>
                <a:cxn ang="0">
                  <a:pos x="T10" y="T11"/>
                </a:cxn>
              </a:cxnLst>
              <a:rect l="0" t="0" r="r" b="b"/>
              <a:pathLst>
                <a:path w="136" h="198">
                  <a:moveTo>
                    <a:pt x="0" y="0"/>
                  </a:moveTo>
                  <a:lnTo>
                    <a:pt x="136" y="0"/>
                  </a:lnTo>
                  <a:lnTo>
                    <a:pt x="136"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2" name="Freeform 9"/>
            <p:cNvSpPr>
              <a:spLocks/>
            </p:cNvSpPr>
            <p:nvPr/>
          </p:nvSpPr>
          <p:spPr bwMode="auto">
            <a:xfrm>
              <a:off x="2134" y="2595"/>
              <a:ext cx="352" cy="198"/>
            </a:xfrm>
            <a:custGeom>
              <a:avLst/>
              <a:gdLst>
                <a:gd name="T0" fmla="*/ 0 w 352"/>
                <a:gd name="T1" fmla="*/ 0 h 198"/>
                <a:gd name="T2" fmla="*/ 352 w 352"/>
                <a:gd name="T3" fmla="*/ 0 h 198"/>
                <a:gd name="T4" fmla="*/ 352 w 352"/>
                <a:gd name="T5" fmla="*/ 198 h 198"/>
                <a:gd name="T6" fmla="*/ 0 w 352"/>
                <a:gd name="T7" fmla="*/ 198 h 198"/>
                <a:gd name="T8" fmla="*/ 0 w 352"/>
                <a:gd name="T9" fmla="*/ 0 h 198"/>
                <a:gd name="T10" fmla="*/ 0 w 352"/>
                <a:gd name="T11" fmla="*/ 0 h 198"/>
              </a:gdLst>
              <a:ahLst/>
              <a:cxnLst>
                <a:cxn ang="0">
                  <a:pos x="T0" y="T1"/>
                </a:cxn>
                <a:cxn ang="0">
                  <a:pos x="T2" y="T3"/>
                </a:cxn>
                <a:cxn ang="0">
                  <a:pos x="T4" y="T5"/>
                </a:cxn>
                <a:cxn ang="0">
                  <a:pos x="T6" y="T7"/>
                </a:cxn>
                <a:cxn ang="0">
                  <a:pos x="T8" y="T9"/>
                </a:cxn>
                <a:cxn ang="0">
                  <a:pos x="T10" y="T11"/>
                </a:cxn>
              </a:cxnLst>
              <a:rect l="0" t="0" r="r" b="b"/>
              <a:pathLst>
                <a:path w="352" h="198">
                  <a:moveTo>
                    <a:pt x="0" y="0"/>
                  </a:moveTo>
                  <a:lnTo>
                    <a:pt x="352" y="0"/>
                  </a:lnTo>
                  <a:lnTo>
                    <a:pt x="352"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3" name="Freeform 10"/>
            <p:cNvSpPr>
              <a:spLocks/>
            </p:cNvSpPr>
            <p:nvPr/>
          </p:nvSpPr>
          <p:spPr bwMode="auto">
            <a:xfrm>
              <a:off x="2544" y="2595"/>
              <a:ext cx="152" cy="198"/>
            </a:xfrm>
            <a:custGeom>
              <a:avLst/>
              <a:gdLst>
                <a:gd name="T0" fmla="*/ 0 w 91"/>
                <a:gd name="T1" fmla="*/ 0 h 119"/>
                <a:gd name="T2" fmla="*/ 30 w 91"/>
                <a:gd name="T3" fmla="*/ 0 h 119"/>
                <a:gd name="T4" fmla="*/ 29 w 91"/>
                <a:gd name="T5" fmla="*/ 2 h 119"/>
                <a:gd name="T6" fmla="*/ 91 w 91"/>
                <a:gd name="T7" fmla="*/ 119 h 119"/>
                <a:gd name="T8" fmla="*/ 0 w 91"/>
                <a:gd name="T9" fmla="*/ 119 h 119"/>
                <a:gd name="T10" fmla="*/ 0 w 91"/>
                <a:gd name="T11" fmla="*/ 0 h 119"/>
              </a:gdLst>
              <a:ahLst/>
              <a:cxnLst>
                <a:cxn ang="0">
                  <a:pos x="T0" y="T1"/>
                </a:cxn>
                <a:cxn ang="0">
                  <a:pos x="T2" y="T3"/>
                </a:cxn>
                <a:cxn ang="0">
                  <a:pos x="T4" y="T5"/>
                </a:cxn>
                <a:cxn ang="0">
                  <a:pos x="T6" y="T7"/>
                </a:cxn>
                <a:cxn ang="0">
                  <a:pos x="T8" y="T9"/>
                </a:cxn>
                <a:cxn ang="0">
                  <a:pos x="T10" y="T11"/>
                </a:cxn>
              </a:cxnLst>
              <a:rect l="0" t="0" r="r" b="b"/>
              <a:pathLst>
                <a:path w="91" h="119">
                  <a:moveTo>
                    <a:pt x="0" y="0"/>
                  </a:moveTo>
                  <a:cubicBezTo>
                    <a:pt x="30" y="0"/>
                    <a:pt x="30" y="0"/>
                    <a:pt x="30" y="0"/>
                  </a:cubicBezTo>
                  <a:cubicBezTo>
                    <a:pt x="29" y="2"/>
                    <a:pt x="29" y="2"/>
                    <a:pt x="29" y="2"/>
                  </a:cubicBezTo>
                  <a:cubicBezTo>
                    <a:pt x="21" y="56"/>
                    <a:pt x="46" y="97"/>
                    <a:pt x="91" y="119"/>
                  </a:cubicBezTo>
                  <a:cubicBezTo>
                    <a:pt x="0" y="119"/>
                    <a:pt x="0" y="119"/>
                    <a:pt x="0" y="119"/>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5" name="Freeform 11"/>
            <p:cNvSpPr>
              <a:spLocks/>
            </p:cNvSpPr>
            <p:nvPr/>
          </p:nvSpPr>
          <p:spPr bwMode="auto">
            <a:xfrm>
              <a:off x="2589" y="2273"/>
              <a:ext cx="430" cy="517"/>
            </a:xfrm>
            <a:custGeom>
              <a:avLst/>
              <a:gdLst>
                <a:gd name="T0" fmla="*/ 98 w 259"/>
                <a:gd name="T1" fmla="*/ 0 h 311"/>
                <a:gd name="T2" fmla="*/ 13 w 259"/>
                <a:gd name="T3" fmla="*/ 198 h 311"/>
                <a:gd name="T4" fmla="*/ 86 w 259"/>
                <a:gd name="T5" fmla="*/ 309 h 311"/>
                <a:gd name="T6" fmla="*/ 56 w 259"/>
                <a:gd name="T7" fmla="*/ 247 h 311"/>
                <a:gd name="T8" fmla="*/ 84 w 259"/>
                <a:gd name="T9" fmla="*/ 170 h 311"/>
                <a:gd name="T10" fmla="*/ 109 w 259"/>
                <a:gd name="T11" fmla="*/ 218 h 311"/>
                <a:gd name="T12" fmla="*/ 133 w 259"/>
                <a:gd name="T13" fmla="*/ 110 h 311"/>
                <a:gd name="T14" fmla="*/ 153 w 259"/>
                <a:gd name="T15" fmla="*/ 311 h 311"/>
                <a:gd name="T16" fmla="*/ 228 w 259"/>
                <a:gd name="T17" fmla="*/ 182 h 311"/>
                <a:gd name="T18" fmla="*/ 98 w 259"/>
                <a:gd name="T1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311">
                  <a:moveTo>
                    <a:pt x="98" y="0"/>
                  </a:moveTo>
                  <a:cubicBezTo>
                    <a:pt x="100" y="89"/>
                    <a:pt x="25" y="128"/>
                    <a:pt x="13" y="198"/>
                  </a:cubicBezTo>
                  <a:cubicBezTo>
                    <a:pt x="0" y="288"/>
                    <a:pt x="86" y="309"/>
                    <a:pt x="86" y="309"/>
                  </a:cubicBezTo>
                  <a:cubicBezTo>
                    <a:pt x="86" y="309"/>
                    <a:pt x="55" y="287"/>
                    <a:pt x="56" y="247"/>
                  </a:cubicBezTo>
                  <a:cubicBezTo>
                    <a:pt x="57" y="217"/>
                    <a:pt x="81" y="203"/>
                    <a:pt x="84" y="170"/>
                  </a:cubicBezTo>
                  <a:cubicBezTo>
                    <a:pt x="109" y="188"/>
                    <a:pt x="109" y="218"/>
                    <a:pt x="109" y="218"/>
                  </a:cubicBezTo>
                  <a:cubicBezTo>
                    <a:pt x="155" y="163"/>
                    <a:pt x="133" y="110"/>
                    <a:pt x="133" y="110"/>
                  </a:cubicBezTo>
                  <a:cubicBezTo>
                    <a:pt x="259" y="226"/>
                    <a:pt x="153" y="311"/>
                    <a:pt x="153" y="311"/>
                  </a:cubicBezTo>
                  <a:cubicBezTo>
                    <a:pt x="153" y="311"/>
                    <a:pt x="250" y="289"/>
                    <a:pt x="228" y="182"/>
                  </a:cubicBezTo>
                  <a:cubicBezTo>
                    <a:pt x="201" y="77"/>
                    <a:pt x="98" y="0"/>
                    <a:pt x="9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sp>
        <p:nvSpPr>
          <p:cNvPr id="17" name="Rectangle 16"/>
          <p:cNvSpPr/>
          <p:nvPr/>
        </p:nvSpPr>
        <p:spPr bwMode="invGray">
          <a:xfrm>
            <a:off x="1587" y="895"/>
            <a:ext cx="330420" cy="340156"/>
          </a:xfrm>
          <a:prstGeom prst="rect">
            <a:avLst/>
          </a:prstGeom>
          <a:no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Tree>
    <p:extLst>
      <p:ext uri="{BB962C8B-B14F-4D97-AF65-F5344CB8AC3E}">
        <p14:creationId xmlns:p14="http://schemas.microsoft.com/office/powerpoint/2010/main" val="1567925970"/>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7474"/>
          <a:stretch/>
        </p:blipFill>
        <p:spPr>
          <a:xfrm>
            <a:off x="2519" y="71164"/>
            <a:ext cx="12183786" cy="6344283"/>
          </a:xfrm>
          <a:prstGeom prst="rect">
            <a:avLst/>
          </a:prstGeom>
        </p:spPr>
      </p:pic>
      <p:sp>
        <p:nvSpPr>
          <p:cNvPr id="19" name="Rectangle 18"/>
          <p:cNvSpPr/>
          <p:nvPr/>
        </p:nvSpPr>
        <p:spPr bwMode="invGray">
          <a:xfrm>
            <a:off x="1589" y="74026"/>
            <a:ext cx="12184717" cy="6344283"/>
          </a:xfrm>
          <a:prstGeom prst="rect">
            <a:avLst/>
          </a:prstGeom>
          <a:gradFill>
            <a:gsLst>
              <a:gs pos="15000">
                <a:schemeClr val="accent1">
                  <a:lumMod val="5000"/>
                  <a:lumOff val="95000"/>
                  <a:alpha val="89000"/>
                </a:schemeClr>
              </a:gs>
              <a:gs pos="47000">
                <a:schemeClr val="accent1">
                  <a:lumMod val="5000"/>
                  <a:lumOff val="95000"/>
                  <a:alpha val="38000"/>
                </a:schemeClr>
              </a:gs>
              <a:gs pos="74000">
                <a:schemeClr val="accent1">
                  <a:lumMod val="5000"/>
                  <a:lumOff val="95000"/>
                  <a:alpha val="0"/>
                </a:schemeClr>
              </a:gs>
              <a:gs pos="100000">
                <a:schemeClr val="bg1">
                  <a:alpha val="56000"/>
                </a:schemeClr>
              </a:gs>
            </a:gsLst>
            <a:lin ang="5400000" scaled="1"/>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
        <p:nvSpPr>
          <p:cNvPr id="52" name="Rectangle 51"/>
          <p:cNvSpPr/>
          <p:nvPr/>
        </p:nvSpPr>
        <p:spPr bwMode="invGray">
          <a:xfrm>
            <a:off x="7584073" y="1883153"/>
            <a:ext cx="3991800" cy="3339018"/>
          </a:xfrm>
          <a:prstGeom prst="rect">
            <a:avLst/>
          </a:prstGeom>
          <a:solidFill>
            <a:schemeClr val="accent6">
              <a:alpha val="50000"/>
            </a:schemeClr>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3" name="Rectangle 32"/>
          <p:cNvSpPr/>
          <p:nvPr/>
        </p:nvSpPr>
        <p:spPr bwMode="invGray">
          <a:xfrm>
            <a:off x="600315" y="1884393"/>
            <a:ext cx="6868515" cy="636260"/>
          </a:xfrm>
          <a:prstGeom prst="rect">
            <a:avLst/>
          </a:prstGeom>
          <a:solidFill>
            <a:schemeClr val="accent6"/>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4" name="Rectangle 33"/>
          <p:cNvSpPr/>
          <p:nvPr/>
        </p:nvSpPr>
        <p:spPr bwMode="invGray">
          <a:xfrm>
            <a:off x="600316" y="2520654"/>
            <a:ext cx="6868515" cy="2701517"/>
          </a:xfrm>
          <a:prstGeom prst="rect">
            <a:avLst/>
          </a:prstGeom>
          <a:solidFill>
            <a:schemeClr val="bg1"/>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2" name="Title 1"/>
          <p:cNvSpPr txBox="1">
            <a:spLocks/>
          </p:cNvSpPr>
          <p:nvPr/>
        </p:nvSpPr>
        <p:spPr>
          <a:xfrm>
            <a:off x="743074" y="759583"/>
            <a:ext cx="11153394" cy="832274"/>
          </a:xfrm>
          <a:prstGeom prst="rect">
            <a:avLst/>
          </a:prstGeom>
        </p:spPr>
        <p:txBody>
          <a:bodyPr vert="horz" lIns="0" tIns="0" rIns="0" bIns="0" rtlCol="0" anchor="t" anchorCtr="0">
            <a:noAutofit/>
          </a:bodyPr>
          <a:lstStyle>
            <a:lvl1pPr algn="l" defTabSz="914240" rtl="0" eaLnBrk="1" latinLnBrk="0" hangingPunct="1">
              <a:lnSpc>
                <a:spcPct val="94000"/>
              </a:lnSpc>
              <a:spcBef>
                <a:spcPct val="0"/>
              </a:spcBef>
              <a:buNone/>
              <a:defRPr lang="en-US" sz="3200" kern="1200" dirty="0">
                <a:solidFill>
                  <a:srgbClr val="FFFFFF"/>
                </a:solidFill>
                <a:latin typeface="+mj-lt"/>
                <a:ea typeface="+mj-ea"/>
                <a:cs typeface="+mj-cs"/>
              </a:defRPr>
            </a:lvl1pPr>
          </a:lstStyle>
          <a:p>
            <a:endParaRPr sz="2398">
              <a:solidFill>
                <a:srgbClr val="A12D2D"/>
              </a:solidFill>
            </a:endParaRPr>
          </a:p>
        </p:txBody>
      </p:sp>
      <p:sp>
        <p:nvSpPr>
          <p:cNvPr id="47" name="TextBox 46"/>
          <p:cNvSpPr txBox="1"/>
          <p:nvPr/>
        </p:nvSpPr>
        <p:spPr>
          <a:xfrm>
            <a:off x="7729880" y="2300589"/>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p>
            <a:pPr algn="ctr" defTabSz="913692"/>
            <a:r>
              <a:rPr lang="en-US" sz="1798" b="1" dirty="0">
                <a:solidFill>
                  <a:srgbClr val="FFFFFF"/>
                </a:solidFill>
              </a:rPr>
              <a:t>SOFTWARE</a:t>
            </a:r>
          </a:p>
        </p:txBody>
      </p:sp>
      <p:sp>
        <p:nvSpPr>
          <p:cNvPr id="4" name="Title 3"/>
          <p:cNvSpPr>
            <a:spLocks noGrp="1"/>
          </p:cNvSpPr>
          <p:nvPr>
            <p:ph type="title"/>
          </p:nvPr>
        </p:nvSpPr>
        <p:spPr>
          <a:xfrm>
            <a:off x="610871" y="69362"/>
            <a:ext cx="11285597" cy="719709"/>
          </a:xfrm>
        </p:spPr>
        <p:txBody>
          <a:bodyPr>
            <a:normAutofit/>
          </a:bodyPr>
          <a:lstStyle/>
          <a:p>
            <a:r>
              <a:rPr lang="ru-RU" sz="2799" dirty="0"/>
              <a:t>Безопасность требует нового подхода</a:t>
            </a:r>
            <a:endParaRPr lang="en-US" sz="2799" dirty="0"/>
          </a:p>
        </p:txBody>
      </p:sp>
      <p:sp>
        <p:nvSpPr>
          <p:cNvPr id="21" name="TextBox 20"/>
          <p:cNvSpPr txBox="1"/>
          <p:nvPr/>
        </p:nvSpPr>
        <p:spPr>
          <a:xfrm>
            <a:off x="7729880" y="3377419"/>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defPPr>
              <a:defRPr lang="en-US"/>
            </a:defPPr>
            <a:lvl1pPr algn="ctr" defTabSz="913966">
              <a:defRPr sz="1799" b="1">
                <a:solidFill>
                  <a:schemeClr val="bg1"/>
                </a:solidFill>
              </a:defRPr>
            </a:lvl1pPr>
          </a:lstStyle>
          <a:p>
            <a:r>
              <a:rPr lang="en-US" sz="1798" dirty="0">
                <a:solidFill>
                  <a:srgbClr val="FFFFFF"/>
                </a:solidFill>
              </a:rPr>
              <a:t>SECURITY PROCESSORS </a:t>
            </a:r>
          </a:p>
        </p:txBody>
      </p:sp>
      <p:sp>
        <p:nvSpPr>
          <p:cNvPr id="22" name="Cross 21"/>
          <p:cNvSpPr/>
          <p:nvPr/>
        </p:nvSpPr>
        <p:spPr bwMode="invGray">
          <a:xfrm>
            <a:off x="9432090" y="2956608"/>
            <a:ext cx="267414" cy="267414"/>
          </a:xfrm>
          <a:prstGeom prst="plus">
            <a:avLst>
              <a:gd name="adj" fmla="val 38042"/>
            </a:avLst>
          </a:prstGeom>
          <a:solidFill>
            <a:schemeClr val="accent6"/>
          </a:solidFill>
          <a:ln w="9525">
            <a:noFill/>
            <a:round/>
            <a:headEnd/>
            <a:tailEnd/>
          </a:ln>
          <a:extLst/>
        </p:spPr>
        <p:txBody>
          <a:bodyPr wrap="square" rtlCol="0" anchor="ctr"/>
          <a:lstStyle/>
          <a:p>
            <a:pPr algn="ctr" defTabSz="342673"/>
            <a:endParaRPr lang="en-US" sz="1998" dirty="0">
              <a:solidFill>
                <a:srgbClr val="A12D2D"/>
              </a:solidFill>
            </a:endParaRPr>
          </a:p>
        </p:txBody>
      </p:sp>
      <p:sp>
        <p:nvSpPr>
          <p:cNvPr id="23" name="TextBox 22"/>
          <p:cNvSpPr txBox="1"/>
          <p:nvPr/>
        </p:nvSpPr>
        <p:spPr>
          <a:xfrm>
            <a:off x="743075" y="1964363"/>
            <a:ext cx="6582998" cy="461425"/>
          </a:xfrm>
          <a:prstGeom prst="rect">
            <a:avLst/>
          </a:prstGeom>
          <a:noFill/>
        </p:spPr>
        <p:txBody>
          <a:bodyPr wrap="square" rtlCol="0">
            <a:spAutoFit/>
          </a:bodyPr>
          <a:lstStyle/>
          <a:p>
            <a:pPr defTabSz="913692"/>
            <a:r>
              <a:rPr lang="en-US" sz="2398" dirty="0">
                <a:solidFill>
                  <a:srgbClr val="FFFFFF"/>
                </a:solidFill>
              </a:rPr>
              <a:t>2005-2015              </a:t>
            </a:r>
            <a:r>
              <a:rPr lang="en-US" sz="2398" b="1" dirty="0">
                <a:solidFill>
                  <a:srgbClr val="FFFFFF"/>
                </a:solidFill>
              </a:rPr>
              <a:t>Content</a:t>
            </a:r>
          </a:p>
        </p:txBody>
      </p:sp>
      <p:sp>
        <p:nvSpPr>
          <p:cNvPr id="24" name="TextBox 23"/>
          <p:cNvSpPr txBox="1"/>
          <p:nvPr/>
        </p:nvSpPr>
        <p:spPr>
          <a:xfrm>
            <a:off x="3374031" y="2743557"/>
            <a:ext cx="1312195" cy="338378"/>
          </a:xfrm>
          <a:prstGeom prst="rect">
            <a:avLst/>
          </a:prstGeom>
          <a:noFill/>
        </p:spPr>
        <p:txBody>
          <a:bodyPr wrap="none" rtlCol="0">
            <a:spAutoFit/>
          </a:bodyPr>
          <a:lstStyle/>
          <a:p>
            <a:pPr algn="ctr" defTabSz="913692"/>
            <a:r>
              <a:rPr lang="en-US" sz="1600" dirty="0">
                <a:solidFill>
                  <a:srgbClr val="000000"/>
                </a:solidFill>
              </a:rPr>
              <a:t>NGFW/UTM</a:t>
            </a:r>
          </a:p>
        </p:txBody>
      </p:sp>
      <p:sp>
        <p:nvSpPr>
          <p:cNvPr id="25" name="Trapezoid 24"/>
          <p:cNvSpPr/>
          <p:nvPr/>
        </p:nvSpPr>
        <p:spPr bwMode="invGray">
          <a:xfrm rot="5400000">
            <a:off x="633868" y="2483322"/>
            <a:ext cx="2701519" cy="2768622"/>
          </a:xfrm>
          <a:prstGeom prst="trapezoid">
            <a:avLst>
              <a:gd name="adj" fmla="val 30282"/>
            </a:avLst>
          </a:prstGeom>
          <a:gradFill>
            <a:gsLst>
              <a:gs pos="98000">
                <a:schemeClr val="tx2">
                  <a:alpha val="43000"/>
                </a:schemeClr>
              </a:gs>
              <a:gs pos="15000">
                <a:schemeClr val="tx2">
                  <a:alpha val="15000"/>
                </a:schemeClr>
              </a:gs>
            </a:gsLst>
            <a:lin ang="16200000" scaled="1"/>
          </a:gradFill>
          <a:ln w="9525">
            <a:noFill/>
            <a:round/>
            <a:headEnd/>
            <a:tailEnd/>
          </a:ln>
          <a:extLst/>
        </p:spPr>
        <p:txBody>
          <a:bodyPr wrap="square" rtlCol="0" anchor="ctr"/>
          <a:lstStyle/>
          <a:p>
            <a:pPr algn="ctr" defTabSz="342673"/>
            <a:endParaRPr lang="en-US" sz="1998" dirty="0">
              <a:solidFill>
                <a:srgbClr val="000000"/>
              </a:solidFill>
            </a:endParaRPr>
          </a:p>
        </p:txBody>
      </p:sp>
      <p:grpSp>
        <p:nvGrpSpPr>
          <p:cNvPr id="26" name="Group 25"/>
          <p:cNvGrpSpPr/>
          <p:nvPr/>
        </p:nvGrpSpPr>
        <p:grpSpPr>
          <a:xfrm>
            <a:off x="1854171" y="3149113"/>
            <a:ext cx="1060041" cy="1492072"/>
            <a:chOff x="2110276" y="3180977"/>
            <a:chExt cx="1060593" cy="1492850"/>
          </a:xfrm>
        </p:grpSpPr>
        <p:pic>
          <p:nvPicPr>
            <p:cNvPr id="27" name="Picture 1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8541" y="3711769"/>
              <a:ext cx="378115" cy="376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12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0276" y="4331673"/>
              <a:ext cx="471756" cy="342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12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37482" y="4026679"/>
              <a:ext cx="433387"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12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2853" y="3180977"/>
              <a:ext cx="312737"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9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72494" y="3469166"/>
              <a:ext cx="366448" cy="365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5" name="Picture 9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90724" y="3328672"/>
            <a:ext cx="1346247" cy="1105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itle 1"/>
          <p:cNvSpPr txBox="1">
            <a:spLocks/>
          </p:cNvSpPr>
          <p:nvPr/>
        </p:nvSpPr>
        <p:spPr>
          <a:xfrm>
            <a:off x="729226" y="762355"/>
            <a:ext cx="11153394" cy="832274"/>
          </a:xfrm>
          <a:prstGeom prst="rect">
            <a:avLst/>
          </a:prstGeom>
        </p:spPr>
        <p:txBody>
          <a:bodyPr vert="horz" lIns="0" tIns="0" rIns="0" bIns="0" rtlCol="0" anchor="t" anchorCtr="0">
            <a:noAutofit/>
          </a:bodyPr>
          <a:lstStyle>
            <a:lvl1pPr algn="l" defTabSz="914240" rtl="0" eaLnBrk="1" latinLnBrk="0" hangingPunct="1">
              <a:lnSpc>
                <a:spcPct val="94000"/>
              </a:lnSpc>
              <a:spcBef>
                <a:spcPct val="0"/>
              </a:spcBef>
              <a:buNone/>
              <a:defRPr lang="en-US" sz="3200" kern="1200" dirty="0">
                <a:solidFill>
                  <a:srgbClr val="FFFFFF"/>
                </a:solidFill>
                <a:latin typeface="+mj-lt"/>
                <a:ea typeface="+mj-ea"/>
                <a:cs typeface="+mj-cs"/>
              </a:defRPr>
            </a:lvl1pPr>
          </a:lstStyle>
          <a:p>
            <a:r>
              <a:rPr lang="ru-RU" sz="2398">
                <a:solidFill>
                  <a:srgbClr val="A12D2D"/>
                </a:solidFill>
              </a:rPr>
              <a:t>Сетевая безопасность второго поколения</a:t>
            </a:r>
            <a:endParaRPr sz="2398" b="1">
              <a:solidFill>
                <a:srgbClr val="A12D2D"/>
              </a:solidFill>
            </a:endParaRPr>
          </a:p>
        </p:txBody>
      </p:sp>
    </p:spTree>
    <p:extLst>
      <p:ext uri="{BB962C8B-B14F-4D97-AF65-F5344CB8AC3E}">
        <p14:creationId xmlns:p14="http://schemas.microsoft.com/office/powerpoint/2010/main" val="14179497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b="7474"/>
          <a:stretch/>
        </p:blipFill>
        <p:spPr>
          <a:xfrm>
            <a:off x="2519" y="69362"/>
            <a:ext cx="12183786" cy="6344283"/>
          </a:xfrm>
          <a:prstGeom prst="rect">
            <a:avLst/>
          </a:prstGeom>
        </p:spPr>
      </p:pic>
      <p:sp>
        <p:nvSpPr>
          <p:cNvPr id="19" name="Rectangle 18"/>
          <p:cNvSpPr/>
          <p:nvPr/>
        </p:nvSpPr>
        <p:spPr bwMode="invGray">
          <a:xfrm>
            <a:off x="1589" y="74026"/>
            <a:ext cx="12184717" cy="6344283"/>
          </a:xfrm>
          <a:prstGeom prst="rect">
            <a:avLst/>
          </a:prstGeom>
          <a:gradFill>
            <a:gsLst>
              <a:gs pos="15000">
                <a:schemeClr val="accent1">
                  <a:lumMod val="5000"/>
                  <a:lumOff val="95000"/>
                  <a:alpha val="89000"/>
                </a:schemeClr>
              </a:gs>
              <a:gs pos="47000">
                <a:schemeClr val="accent1">
                  <a:lumMod val="5000"/>
                  <a:lumOff val="95000"/>
                  <a:alpha val="38000"/>
                </a:schemeClr>
              </a:gs>
              <a:gs pos="74000">
                <a:schemeClr val="accent1">
                  <a:lumMod val="5000"/>
                  <a:lumOff val="95000"/>
                  <a:alpha val="0"/>
                </a:schemeClr>
              </a:gs>
              <a:gs pos="100000">
                <a:schemeClr val="bg1">
                  <a:alpha val="56000"/>
                </a:schemeClr>
              </a:gs>
            </a:gsLst>
            <a:lin ang="5400000" scaled="1"/>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
        <p:nvSpPr>
          <p:cNvPr id="52" name="Rectangle 51"/>
          <p:cNvSpPr/>
          <p:nvPr/>
        </p:nvSpPr>
        <p:spPr bwMode="invGray">
          <a:xfrm>
            <a:off x="7584073" y="1883153"/>
            <a:ext cx="3991800" cy="3339018"/>
          </a:xfrm>
          <a:prstGeom prst="rect">
            <a:avLst/>
          </a:prstGeom>
          <a:solidFill>
            <a:schemeClr val="accent6">
              <a:alpha val="50000"/>
            </a:schemeClr>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3" name="Rectangle 32"/>
          <p:cNvSpPr/>
          <p:nvPr/>
        </p:nvSpPr>
        <p:spPr bwMode="invGray">
          <a:xfrm>
            <a:off x="600315" y="1884393"/>
            <a:ext cx="6868515" cy="636260"/>
          </a:xfrm>
          <a:prstGeom prst="rect">
            <a:avLst/>
          </a:prstGeom>
          <a:solidFill>
            <a:schemeClr val="accent6"/>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4" name="Rectangle 33"/>
          <p:cNvSpPr/>
          <p:nvPr/>
        </p:nvSpPr>
        <p:spPr bwMode="invGray">
          <a:xfrm>
            <a:off x="600316" y="2520654"/>
            <a:ext cx="6868515" cy="2701517"/>
          </a:xfrm>
          <a:prstGeom prst="rect">
            <a:avLst/>
          </a:prstGeom>
          <a:solidFill>
            <a:schemeClr val="bg1"/>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32" name="Title 1"/>
          <p:cNvSpPr txBox="1">
            <a:spLocks/>
          </p:cNvSpPr>
          <p:nvPr/>
        </p:nvSpPr>
        <p:spPr>
          <a:xfrm>
            <a:off x="743074" y="759583"/>
            <a:ext cx="11153394" cy="832274"/>
          </a:xfrm>
          <a:prstGeom prst="rect">
            <a:avLst/>
          </a:prstGeom>
        </p:spPr>
        <p:txBody>
          <a:bodyPr vert="horz" lIns="0" tIns="0" rIns="0" bIns="0" rtlCol="0" anchor="t" anchorCtr="0">
            <a:noAutofit/>
          </a:bodyPr>
          <a:lstStyle>
            <a:lvl1pPr algn="l" defTabSz="914240" rtl="0" eaLnBrk="1" latinLnBrk="0" hangingPunct="1">
              <a:lnSpc>
                <a:spcPct val="94000"/>
              </a:lnSpc>
              <a:spcBef>
                <a:spcPct val="0"/>
              </a:spcBef>
              <a:buNone/>
              <a:defRPr lang="en-US" sz="3200" kern="1200" dirty="0">
                <a:solidFill>
                  <a:srgbClr val="FFFFFF"/>
                </a:solidFill>
                <a:latin typeface="+mj-lt"/>
                <a:ea typeface="+mj-ea"/>
                <a:cs typeface="+mj-cs"/>
              </a:defRPr>
            </a:lvl1pPr>
          </a:lstStyle>
          <a:p>
            <a:r>
              <a:rPr lang="ru-RU" sz="2398">
                <a:solidFill>
                  <a:srgbClr val="A12D2D"/>
                </a:solidFill>
              </a:rPr>
              <a:t>Сетевая безопасность третьего поколения</a:t>
            </a:r>
            <a:endParaRPr sz="2398">
              <a:solidFill>
                <a:srgbClr val="A12D2D"/>
              </a:solidFill>
            </a:endParaRPr>
          </a:p>
        </p:txBody>
      </p:sp>
      <p:sp>
        <p:nvSpPr>
          <p:cNvPr id="47" name="TextBox 46"/>
          <p:cNvSpPr txBox="1"/>
          <p:nvPr/>
        </p:nvSpPr>
        <p:spPr>
          <a:xfrm>
            <a:off x="7729880" y="2300589"/>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p>
            <a:pPr algn="ctr" defTabSz="913692"/>
            <a:r>
              <a:rPr lang="en-US" sz="1798" b="1" dirty="0">
                <a:solidFill>
                  <a:srgbClr val="FFFFFF"/>
                </a:solidFill>
              </a:rPr>
              <a:t>SOFTWARE</a:t>
            </a:r>
          </a:p>
        </p:txBody>
      </p:sp>
      <p:sp>
        <p:nvSpPr>
          <p:cNvPr id="4" name="Title 3"/>
          <p:cNvSpPr>
            <a:spLocks noGrp="1"/>
          </p:cNvSpPr>
          <p:nvPr>
            <p:ph type="title"/>
          </p:nvPr>
        </p:nvSpPr>
        <p:spPr>
          <a:xfrm>
            <a:off x="610871" y="69362"/>
            <a:ext cx="11285597" cy="719709"/>
          </a:xfrm>
        </p:spPr>
        <p:txBody>
          <a:bodyPr>
            <a:normAutofit/>
          </a:bodyPr>
          <a:lstStyle/>
          <a:p>
            <a:r>
              <a:rPr lang="ru-RU" sz="2799" dirty="0"/>
              <a:t>Безопасность требует нового подхода</a:t>
            </a:r>
            <a:endParaRPr lang="en-US" sz="2799" dirty="0"/>
          </a:p>
        </p:txBody>
      </p:sp>
      <p:sp>
        <p:nvSpPr>
          <p:cNvPr id="21" name="TextBox 20"/>
          <p:cNvSpPr txBox="1"/>
          <p:nvPr/>
        </p:nvSpPr>
        <p:spPr>
          <a:xfrm>
            <a:off x="7729880" y="3377419"/>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defPPr>
              <a:defRPr lang="en-US"/>
            </a:defPPr>
            <a:lvl1pPr algn="ctr" defTabSz="913966">
              <a:defRPr sz="1799" b="1">
                <a:solidFill>
                  <a:schemeClr val="bg1"/>
                </a:solidFill>
              </a:defRPr>
            </a:lvl1pPr>
          </a:lstStyle>
          <a:p>
            <a:r>
              <a:rPr lang="en-US" sz="1798" dirty="0">
                <a:solidFill>
                  <a:srgbClr val="FFFFFF"/>
                </a:solidFill>
              </a:rPr>
              <a:t>SECURITY PROCESSORS </a:t>
            </a:r>
          </a:p>
        </p:txBody>
      </p:sp>
      <p:sp>
        <p:nvSpPr>
          <p:cNvPr id="22" name="Cross 21"/>
          <p:cNvSpPr/>
          <p:nvPr/>
        </p:nvSpPr>
        <p:spPr bwMode="invGray">
          <a:xfrm>
            <a:off x="9432090" y="2956608"/>
            <a:ext cx="267414" cy="267414"/>
          </a:xfrm>
          <a:prstGeom prst="plus">
            <a:avLst>
              <a:gd name="adj" fmla="val 38042"/>
            </a:avLst>
          </a:prstGeom>
          <a:solidFill>
            <a:schemeClr val="accent6"/>
          </a:solidFill>
          <a:ln w="9525">
            <a:noFill/>
            <a:round/>
            <a:headEnd/>
            <a:tailEnd/>
          </a:ln>
          <a:extLst/>
        </p:spPr>
        <p:txBody>
          <a:bodyPr wrap="square" rtlCol="0" anchor="ctr"/>
          <a:lstStyle/>
          <a:p>
            <a:pPr algn="ctr" defTabSz="342673"/>
            <a:endParaRPr lang="en-US" sz="1998" dirty="0">
              <a:solidFill>
                <a:srgbClr val="A12D2D"/>
              </a:solidFill>
            </a:endParaRPr>
          </a:p>
        </p:txBody>
      </p:sp>
      <p:sp>
        <p:nvSpPr>
          <p:cNvPr id="25" name="Trapezoid 24"/>
          <p:cNvSpPr/>
          <p:nvPr/>
        </p:nvSpPr>
        <p:spPr bwMode="invGray">
          <a:xfrm rot="5400000">
            <a:off x="633868" y="2483322"/>
            <a:ext cx="2701519" cy="2768622"/>
          </a:xfrm>
          <a:prstGeom prst="trapezoid">
            <a:avLst>
              <a:gd name="adj" fmla="val 30282"/>
            </a:avLst>
          </a:prstGeom>
          <a:gradFill>
            <a:gsLst>
              <a:gs pos="98000">
                <a:schemeClr val="tx2">
                  <a:alpha val="43000"/>
                </a:schemeClr>
              </a:gs>
              <a:gs pos="15000">
                <a:schemeClr val="tx2">
                  <a:alpha val="15000"/>
                </a:schemeClr>
              </a:gs>
            </a:gsLst>
            <a:lin ang="16200000" scaled="1"/>
          </a:gradFill>
          <a:ln w="9525">
            <a:noFill/>
            <a:round/>
            <a:headEnd/>
            <a:tailEnd/>
          </a:ln>
          <a:extLst/>
        </p:spPr>
        <p:txBody>
          <a:bodyPr wrap="square" rtlCol="0" anchor="ctr"/>
          <a:lstStyle/>
          <a:p>
            <a:pPr algn="ctr" defTabSz="342673"/>
            <a:endParaRPr lang="en-US" sz="1998" dirty="0">
              <a:solidFill>
                <a:srgbClr val="000000"/>
              </a:solidFill>
            </a:endParaRPr>
          </a:p>
        </p:txBody>
      </p:sp>
      <p:grpSp>
        <p:nvGrpSpPr>
          <p:cNvPr id="26" name="Group 25"/>
          <p:cNvGrpSpPr/>
          <p:nvPr/>
        </p:nvGrpSpPr>
        <p:grpSpPr>
          <a:xfrm>
            <a:off x="1854171" y="3149113"/>
            <a:ext cx="1060041" cy="1492072"/>
            <a:chOff x="2110276" y="3180977"/>
            <a:chExt cx="1060593" cy="1492850"/>
          </a:xfrm>
        </p:grpSpPr>
        <p:pic>
          <p:nvPicPr>
            <p:cNvPr id="27" name="Picture 1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8541" y="3711769"/>
              <a:ext cx="378115" cy="376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12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0276" y="4331673"/>
              <a:ext cx="471756" cy="342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12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37482" y="4026679"/>
              <a:ext cx="433387"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12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2853" y="3180977"/>
              <a:ext cx="312737"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9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72494" y="3469166"/>
              <a:ext cx="366448" cy="365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6" name="TextBox 35"/>
          <p:cNvSpPr txBox="1"/>
          <p:nvPr/>
        </p:nvSpPr>
        <p:spPr>
          <a:xfrm>
            <a:off x="3387702" y="2627764"/>
            <a:ext cx="1392704" cy="584472"/>
          </a:xfrm>
          <a:prstGeom prst="rect">
            <a:avLst/>
          </a:prstGeom>
          <a:noFill/>
        </p:spPr>
        <p:txBody>
          <a:bodyPr wrap="none" rtlCol="0">
            <a:spAutoFit/>
          </a:bodyPr>
          <a:lstStyle/>
          <a:p>
            <a:pPr algn="ctr" defTabSz="913692"/>
            <a:r>
              <a:rPr lang="en-US" sz="1600" dirty="0">
                <a:solidFill>
                  <a:srgbClr val="000000"/>
                </a:solidFill>
              </a:rPr>
              <a:t>Fabric</a:t>
            </a:r>
          </a:p>
          <a:p>
            <a:pPr algn="ctr" defTabSz="913692"/>
            <a:r>
              <a:rPr lang="en-US" sz="1600" dirty="0">
                <a:solidFill>
                  <a:srgbClr val="000000"/>
                </a:solidFill>
              </a:rPr>
              <a:t>Infrastructure</a:t>
            </a:r>
          </a:p>
        </p:txBody>
      </p:sp>
      <p:sp>
        <p:nvSpPr>
          <p:cNvPr id="37" name="Left Brace 36"/>
          <p:cNvSpPr/>
          <p:nvPr/>
        </p:nvSpPr>
        <p:spPr>
          <a:xfrm>
            <a:off x="4852360" y="2777395"/>
            <a:ext cx="274178" cy="2193418"/>
          </a:xfrm>
          <a:prstGeom prst="leftBrace">
            <a:avLst>
              <a:gd name="adj1" fmla="val 0"/>
              <a:gd name="adj2" fmla="val 50000"/>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913692"/>
            <a:endParaRPr lang="en-US" sz="1798">
              <a:solidFill>
                <a:srgbClr val="000000"/>
              </a:solidFill>
            </a:endParaRPr>
          </a:p>
        </p:txBody>
      </p:sp>
      <p:sp>
        <p:nvSpPr>
          <p:cNvPr id="38" name="TextBox 37"/>
          <p:cNvSpPr txBox="1"/>
          <p:nvPr/>
        </p:nvSpPr>
        <p:spPr>
          <a:xfrm>
            <a:off x="5701450" y="3169483"/>
            <a:ext cx="1435600" cy="261474"/>
          </a:xfrm>
          <a:prstGeom prst="rect">
            <a:avLst/>
          </a:prstGeom>
          <a:noFill/>
        </p:spPr>
        <p:txBody>
          <a:bodyPr wrap="none" rtlCol="0">
            <a:spAutoFit/>
          </a:bodyPr>
          <a:lstStyle/>
          <a:p>
            <a:pPr defTabSz="913692"/>
            <a:r>
              <a:rPr lang="en-US" sz="1100" dirty="0">
                <a:solidFill>
                  <a:srgbClr val="000000"/>
                </a:solidFill>
              </a:rPr>
              <a:t>Application Security</a:t>
            </a:r>
          </a:p>
        </p:txBody>
      </p:sp>
      <p:sp>
        <p:nvSpPr>
          <p:cNvPr id="39" name="TextBox 38"/>
          <p:cNvSpPr txBox="1"/>
          <p:nvPr/>
        </p:nvSpPr>
        <p:spPr>
          <a:xfrm>
            <a:off x="5701452" y="2645108"/>
            <a:ext cx="1101423" cy="261474"/>
          </a:xfrm>
          <a:prstGeom prst="rect">
            <a:avLst/>
          </a:prstGeom>
          <a:noFill/>
        </p:spPr>
        <p:txBody>
          <a:bodyPr wrap="none" rtlCol="0">
            <a:spAutoFit/>
          </a:bodyPr>
          <a:lstStyle/>
          <a:p>
            <a:pPr defTabSz="913692"/>
            <a:r>
              <a:rPr lang="en-US" sz="1100" dirty="0">
                <a:solidFill>
                  <a:srgbClr val="000000"/>
                </a:solidFill>
              </a:rPr>
              <a:t>Cloud Security</a:t>
            </a:r>
          </a:p>
        </p:txBody>
      </p:sp>
      <p:sp>
        <p:nvSpPr>
          <p:cNvPr id="40" name="TextBox 39"/>
          <p:cNvSpPr txBox="1"/>
          <p:nvPr/>
        </p:nvSpPr>
        <p:spPr>
          <a:xfrm>
            <a:off x="5701450" y="4779154"/>
            <a:ext cx="1336530" cy="261474"/>
          </a:xfrm>
          <a:prstGeom prst="rect">
            <a:avLst/>
          </a:prstGeom>
          <a:noFill/>
        </p:spPr>
        <p:txBody>
          <a:bodyPr wrap="none" rtlCol="0">
            <a:spAutoFit/>
          </a:bodyPr>
          <a:lstStyle/>
          <a:p>
            <a:pPr defTabSz="913692"/>
            <a:r>
              <a:rPr lang="en-US" sz="1100" dirty="0">
                <a:solidFill>
                  <a:srgbClr val="000000"/>
                </a:solidFill>
              </a:rPr>
              <a:t>Client/</a:t>
            </a:r>
            <a:r>
              <a:rPr lang="en-US" sz="1100" dirty="0" err="1">
                <a:solidFill>
                  <a:srgbClr val="000000"/>
                </a:solidFill>
              </a:rPr>
              <a:t>IoT</a:t>
            </a:r>
            <a:r>
              <a:rPr lang="en-US" sz="1100" dirty="0">
                <a:solidFill>
                  <a:srgbClr val="000000"/>
                </a:solidFill>
              </a:rPr>
              <a:t> Security</a:t>
            </a:r>
          </a:p>
        </p:txBody>
      </p:sp>
      <p:sp>
        <p:nvSpPr>
          <p:cNvPr id="41" name="TextBox 40"/>
          <p:cNvSpPr txBox="1"/>
          <p:nvPr/>
        </p:nvSpPr>
        <p:spPr>
          <a:xfrm>
            <a:off x="5701452" y="4258404"/>
            <a:ext cx="1225980" cy="261474"/>
          </a:xfrm>
          <a:prstGeom prst="rect">
            <a:avLst/>
          </a:prstGeom>
          <a:noFill/>
        </p:spPr>
        <p:txBody>
          <a:bodyPr wrap="none" rtlCol="0">
            <a:spAutoFit/>
          </a:bodyPr>
          <a:lstStyle/>
          <a:p>
            <a:pPr defTabSz="913692"/>
            <a:r>
              <a:rPr lang="en-US" sz="1100" dirty="0">
                <a:solidFill>
                  <a:srgbClr val="000000"/>
                </a:solidFill>
              </a:rPr>
              <a:t>Access Security</a:t>
            </a:r>
          </a:p>
        </p:txBody>
      </p:sp>
      <p:sp>
        <p:nvSpPr>
          <p:cNvPr id="42" name="TextBox 41"/>
          <p:cNvSpPr txBox="1"/>
          <p:nvPr/>
        </p:nvSpPr>
        <p:spPr>
          <a:xfrm>
            <a:off x="7729880" y="4450361"/>
            <a:ext cx="3671835" cy="461425"/>
          </a:xfrm>
          <a:prstGeom prst="rect">
            <a:avLst/>
          </a:prstGeom>
          <a:solidFill>
            <a:schemeClr val="accent6">
              <a:alpha val="50000"/>
            </a:schemeClr>
          </a:solidFill>
          <a:ln w="31750">
            <a:solidFill>
              <a:schemeClr val="accent6"/>
            </a:solidFill>
          </a:ln>
        </p:spPr>
        <p:txBody>
          <a:bodyPr wrap="square" lIns="91392" tIns="91392" rIns="91392" bIns="91392" rtlCol="0" anchor="ctr" anchorCtr="0">
            <a:spAutoFit/>
          </a:bodyPr>
          <a:lstStyle>
            <a:defPPr>
              <a:defRPr lang="en-US"/>
            </a:defPPr>
            <a:lvl1pPr algn="ctr" defTabSz="913966">
              <a:defRPr sz="1799" b="1">
                <a:solidFill>
                  <a:schemeClr val="bg1"/>
                </a:solidFill>
              </a:defRPr>
            </a:lvl1pPr>
          </a:lstStyle>
          <a:p>
            <a:r>
              <a:rPr lang="en-US" sz="1798" dirty="0">
                <a:solidFill>
                  <a:srgbClr val="FFFFFF"/>
                </a:solidFill>
              </a:rPr>
              <a:t>FABRIC INFRASTRUCTURE</a:t>
            </a:r>
          </a:p>
        </p:txBody>
      </p:sp>
      <p:sp>
        <p:nvSpPr>
          <p:cNvPr id="43" name="Cross 42"/>
          <p:cNvSpPr/>
          <p:nvPr/>
        </p:nvSpPr>
        <p:spPr bwMode="invGray">
          <a:xfrm>
            <a:off x="9432090" y="4010893"/>
            <a:ext cx="267414" cy="267414"/>
          </a:xfrm>
          <a:prstGeom prst="plus">
            <a:avLst>
              <a:gd name="adj" fmla="val 38042"/>
            </a:avLst>
          </a:prstGeom>
          <a:solidFill>
            <a:schemeClr val="accent6"/>
          </a:solidFill>
          <a:ln w="9525">
            <a:noFill/>
            <a:round/>
            <a:headEnd/>
            <a:tailEnd/>
          </a:ln>
          <a:extLst/>
        </p:spPr>
        <p:txBody>
          <a:bodyPr wrap="square" rtlCol="0" anchor="ctr"/>
          <a:lstStyle/>
          <a:p>
            <a:pPr algn="ctr" defTabSz="342673"/>
            <a:endParaRPr lang="en-US" sz="1998" dirty="0">
              <a:solidFill>
                <a:srgbClr val="000000"/>
              </a:solidFill>
            </a:endParaRPr>
          </a:p>
        </p:txBody>
      </p:sp>
      <p:sp>
        <p:nvSpPr>
          <p:cNvPr id="44" name="TextBox 43"/>
          <p:cNvSpPr txBox="1"/>
          <p:nvPr/>
        </p:nvSpPr>
        <p:spPr>
          <a:xfrm>
            <a:off x="743075" y="1964363"/>
            <a:ext cx="6582998" cy="461425"/>
          </a:xfrm>
          <a:prstGeom prst="rect">
            <a:avLst/>
          </a:prstGeom>
          <a:noFill/>
        </p:spPr>
        <p:txBody>
          <a:bodyPr wrap="square" rtlCol="0">
            <a:spAutoFit/>
          </a:bodyPr>
          <a:lstStyle/>
          <a:p>
            <a:pPr defTabSz="913692"/>
            <a:r>
              <a:rPr lang="en-US" sz="2398" dirty="0">
                <a:solidFill>
                  <a:srgbClr val="FFFFFF"/>
                </a:solidFill>
              </a:rPr>
              <a:t>2015+                   </a:t>
            </a:r>
            <a:r>
              <a:rPr lang="en-US" sz="2398" b="1" dirty="0">
                <a:solidFill>
                  <a:srgbClr val="FFFFFF"/>
                </a:solidFill>
              </a:rPr>
              <a:t>Borderless</a:t>
            </a:r>
          </a:p>
        </p:txBody>
      </p:sp>
      <p:sp>
        <p:nvSpPr>
          <p:cNvPr id="50" name="TextBox 49"/>
          <p:cNvSpPr txBox="1"/>
          <p:nvPr/>
        </p:nvSpPr>
        <p:spPr>
          <a:xfrm>
            <a:off x="5701452" y="3743874"/>
            <a:ext cx="1250124" cy="261474"/>
          </a:xfrm>
          <a:prstGeom prst="rect">
            <a:avLst/>
          </a:prstGeom>
          <a:noFill/>
        </p:spPr>
        <p:txBody>
          <a:bodyPr wrap="none" rtlCol="0">
            <a:spAutoFit/>
          </a:bodyPr>
          <a:lstStyle/>
          <a:p>
            <a:pPr defTabSz="913692"/>
            <a:r>
              <a:rPr lang="en-US" sz="1100" dirty="0">
                <a:solidFill>
                  <a:srgbClr val="000000"/>
                </a:solidFill>
              </a:rPr>
              <a:t>Network Security</a:t>
            </a:r>
          </a:p>
        </p:txBody>
      </p:sp>
      <p:grpSp>
        <p:nvGrpSpPr>
          <p:cNvPr id="55" name="Group 54"/>
          <p:cNvGrpSpPr/>
          <p:nvPr/>
        </p:nvGrpSpPr>
        <p:grpSpPr>
          <a:xfrm>
            <a:off x="5320139" y="3149691"/>
            <a:ext cx="336014" cy="298408"/>
            <a:chOff x="5706767" y="2568556"/>
            <a:chExt cx="235418" cy="209070"/>
          </a:xfrm>
          <a:solidFill>
            <a:schemeClr val="tx1">
              <a:lumMod val="50000"/>
              <a:lumOff val="50000"/>
            </a:schemeClr>
          </a:solidFill>
        </p:grpSpPr>
        <p:sp>
          <p:nvSpPr>
            <p:cNvPr id="56" name="Freeform 5"/>
            <p:cNvSpPr>
              <a:spLocks noEditPoints="1"/>
            </p:cNvSpPr>
            <p:nvPr/>
          </p:nvSpPr>
          <p:spPr bwMode="auto">
            <a:xfrm>
              <a:off x="5706767" y="2568556"/>
              <a:ext cx="235418" cy="20907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grpSp>
          <p:nvGrpSpPr>
            <p:cNvPr id="57" name="Group 56"/>
            <p:cNvGrpSpPr/>
            <p:nvPr/>
          </p:nvGrpSpPr>
          <p:grpSpPr>
            <a:xfrm>
              <a:off x="5780894" y="2647296"/>
              <a:ext cx="88622" cy="89703"/>
              <a:chOff x="8037513" y="4464050"/>
              <a:chExt cx="260350" cy="263526"/>
            </a:xfrm>
            <a:grpFill/>
          </p:grpSpPr>
          <p:sp>
            <p:nvSpPr>
              <p:cNvPr id="58" name="Freeform 6"/>
              <p:cNvSpPr>
                <a:spLocks/>
              </p:cNvSpPr>
              <p:nvPr/>
            </p:nvSpPr>
            <p:spPr bwMode="auto">
              <a:xfrm>
                <a:off x="8132763" y="4464050"/>
                <a:ext cx="61912" cy="50800"/>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59" name="Freeform 7"/>
              <p:cNvSpPr>
                <a:spLocks/>
              </p:cNvSpPr>
              <p:nvPr/>
            </p:nvSpPr>
            <p:spPr bwMode="auto">
              <a:xfrm>
                <a:off x="8037513" y="4510088"/>
                <a:ext cx="69850" cy="73025"/>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60" name="Freeform 8"/>
              <p:cNvSpPr>
                <a:spLocks/>
              </p:cNvSpPr>
              <p:nvPr/>
            </p:nvSpPr>
            <p:spPr bwMode="auto">
              <a:xfrm>
                <a:off x="8042275" y="4613275"/>
                <a:ext cx="68262" cy="76200"/>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61" name="Freeform 9"/>
              <p:cNvSpPr>
                <a:spLocks/>
              </p:cNvSpPr>
              <p:nvPr/>
            </p:nvSpPr>
            <p:spPr bwMode="auto">
              <a:xfrm>
                <a:off x="8140700" y="4678363"/>
                <a:ext cx="61912" cy="492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62" name="Freeform 10"/>
              <p:cNvSpPr>
                <a:spLocks/>
              </p:cNvSpPr>
              <p:nvPr/>
            </p:nvSpPr>
            <p:spPr bwMode="auto">
              <a:xfrm>
                <a:off x="8224838" y="4610100"/>
                <a:ext cx="73025" cy="71438"/>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63" name="Freeform 11"/>
              <p:cNvSpPr>
                <a:spLocks/>
              </p:cNvSpPr>
              <p:nvPr/>
            </p:nvSpPr>
            <p:spPr bwMode="auto">
              <a:xfrm>
                <a:off x="8221663" y="4502150"/>
                <a:ext cx="71437" cy="73025"/>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sp>
            <p:nvSpPr>
              <p:cNvPr id="64" name="Freeform 12"/>
              <p:cNvSpPr>
                <a:spLocks noEditPoints="1"/>
              </p:cNvSpPr>
              <p:nvPr/>
            </p:nvSpPr>
            <p:spPr bwMode="auto">
              <a:xfrm>
                <a:off x="8072438" y="4498975"/>
                <a:ext cx="190500" cy="190500"/>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68" tIns="45684" rIns="91368" bIns="45684" numCol="1" anchor="t" anchorCtr="0" compatLnSpc="1">
                <a:prstTxWarp prst="textNoShape">
                  <a:avLst/>
                </a:prstTxWarp>
              </a:bodyPr>
              <a:lstStyle/>
              <a:p>
                <a:pPr defTabSz="913692"/>
                <a:endParaRPr lang="en-US" sz="1797">
                  <a:solidFill>
                    <a:srgbClr val="000000"/>
                  </a:solidFill>
                </a:endParaRPr>
              </a:p>
            </p:txBody>
          </p:sp>
        </p:grpSp>
      </p:grpSp>
      <p:grpSp>
        <p:nvGrpSpPr>
          <p:cNvPr id="76" name="Group 75"/>
          <p:cNvGrpSpPr/>
          <p:nvPr/>
        </p:nvGrpSpPr>
        <p:grpSpPr>
          <a:xfrm>
            <a:off x="3464105" y="3226130"/>
            <a:ext cx="1239900" cy="1255153"/>
            <a:chOff x="3463418" y="3226077"/>
            <a:chExt cx="1240223" cy="1255480"/>
          </a:xfrm>
        </p:grpSpPr>
        <p:pic>
          <p:nvPicPr>
            <p:cNvPr id="46" name="Picture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63418" y="3226077"/>
              <a:ext cx="1240223" cy="1255480"/>
            </a:xfrm>
            <a:prstGeom prst="rect">
              <a:avLst/>
            </a:prstGeom>
          </p:spPr>
        </p:pic>
        <p:pic>
          <p:nvPicPr>
            <p:cNvPr id="49" name="Picture 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89276" y="3568282"/>
              <a:ext cx="588507" cy="571069"/>
            </a:xfrm>
            <a:prstGeom prst="rect">
              <a:avLst/>
            </a:prstGeom>
          </p:spPr>
        </p:pic>
        <p:pic>
          <p:nvPicPr>
            <p:cNvPr id="6" name="Picture 5"/>
            <p:cNvPicPr>
              <a:picLocks noChangeAspect="1"/>
            </p:cNvPicPr>
            <p:nvPr/>
          </p:nvPicPr>
          <p:blipFill>
            <a:blip r:embed="rId11"/>
            <a:stretch>
              <a:fillRect/>
            </a:stretch>
          </p:blipFill>
          <p:spPr>
            <a:xfrm>
              <a:off x="3625401" y="3392626"/>
              <a:ext cx="916256" cy="922827"/>
            </a:xfrm>
            <a:prstGeom prst="rect">
              <a:avLst/>
            </a:prstGeom>
          </p:spPr>
        </p:pic>
      </p:grpSp>
      <p:sp>
        <p:nvSpPr>
          <p:cNvPr id="9" name="Freeform 5"/>
          <p:cNvSpPr>
            <a:spLocks/>
          </p:cNvSpPr>
          <p:nvPr/>
        </p:nvSpPr>
        <p:spPr bwMode="auto">
          <a:xfrm>
            <a:off x="5284999" y="2617998"/>
            <a:ext cx="406294" cy="272979"/>
          </a:xfrm>
          <a:custGeom>
            <a:avLst/>
            <a:gdLst>
              <a:gd name="T0" fmla="*/ 80 w 171"/>
              <a:gd name="T1" fmla="*/ 0 h 114"/>
              <a:gd name="T2" fmla="*/ 129 w 171"/>
              <a:gd name="T3" fmla="*/ 33 h 114"/>
              <a:gd name="T4" fmla="*/ 131 w 171"/>
              <a:gd name="T5" fmla="*/ 33 h 114"/>
              <a:gd name="T6" fmla="*/ 171 w 171"/>
              <a:gd name="T7" fmla="*/ 73 h 114"/>
              <a:gd name="T8" fmla="*/ 131 w 171"/>
              <a:gd name="T9" fmla="*/ 114 h 114"/>
              <a:gd name="T10" fmla="*/ 34 w 171"/>
              <a:gd name="T11" fmla="*/ 114 h 114"/>
              <a:gd name="T12" fmla="*/ 0 w 171"/>
              <a:gd name="T13" fmla="*/ 80 h 114"/>
              <a:gd name="T14" fmla="*/ 29 w 171"/>
              <a:gd name="T15" fmla="*/ 47 h 114"/>
              <a:gd name="T16" fmla="*/ 80 w 171"/>
              <a:gd name="T1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14">
                <a:moveTo>
                  <a:pt x="80" y="0"/>
                </a:moveTo>
                <a:cubicBezTo>
                  <a:pt x="102" y="0"/>
                  <a:pt x="121" y="14"/>
                  <a:pt x="129" y="33"/>
                </a:cubicBezTo>
                <a:cubicBezTo>
                  <a:pt x="129" y="33"/>
                  <a:pt x="130" y="33"/>
                  <a:pt x="131" y="33"/>
                </a:cubicBezTo>
                <a:cubicBezTo>
                  <a:pt x="153" y="33"/>
                  <a:pt x="171" y="51"/>
                  <a:pt x="171" y="73"/>
                </a:cubicBezTo>
                <a:cubicBezTo>
                  <a:pt x="171" y="96"/>
                  <a:pt x="153" y="114"/>
                  <a:pt x="131" y="114"/>
                </a:cubicBezTo>
                <a:cubicBezTo>
                  <a:pt x="34" y="114"/>
                  <a:pt x="34" y="114"/>
                  <a:pt x="34" y="114"/>
                </a:cubicBezTo>
                <a:cubicBezTo>
                  <a:pt x="15" y="114"/>
                  <a:pt x="0" y="99"/>
                  <a:pt x="0" y="80"/>
                </a:cubicBezTo>
                <a:cubicBezTo>
                  <a:pt x="0" y="63"/>
                  <a:pt x="13" y="49"/>
                  <a:pt x="29" y="47"/>
                </a:cubicBezTo>
                <a:cubicBezTo>
                  <a:pt x="31" y="21"/>
                  <a:pt x="54" y="0"/>
                  <a:pt x="80" y="0"/>
                </a:cubicBez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nvGrpSpPr>
          <p:cNvPr id="10" name="Group 8"/>
          <p:cNvGrpSpPr>
            <a:grpSpLocks noChangeAspect="1"/>
          </p:cNvGrpSpPr>
          <p:nvPr/>
        </p:nvGrpSpPr>
        <p:grpSpPr bwMode="auto">
          <a:xfrm>
            <a:off x="5259605" y="4793896"/>
            <a:ext cx="457081" cy="303134"/>
            <a:chOff x="3313" y="3020"/>
            <a:chExt cx="288" cy="191"/>
          </a:xfrm>
          <a:solidFill>
            <a:schemeClr val="tx1">
              <a:lumMod val="50000"/>
              <a:lumOff val="50000"/>
            </a:schemeClr>
          </a:solidFill>
        </p:grpSpPr>
        <p:sp>
          <p:nvSpPr>
            <p:cNvPr id="12" name="Freeform 9"/>
            <p:cNvSpPr>
              <a:spLocks/>
            </p:cNvSpPr>
            <p:nvPr/>
          </p:nvSpPr>
          <p:spPr bwMode="auto">
            <a:xfrm>
              <a:off x="3313" y="3187"/>
              <a:ext cx="288" cy="24"/>
            </a:xfrm>
            <a:custGeom>
              <a:avLst/>
              <a:gdLst>
                <a:gd name="T0" fmla="*/ 1145 w 1792"/>
                <a:gd name="T1" fmla="*/ 0 h 150"/>
                <a:gd name="T2" fmla="*/ 1101 w 1792"/>
                <a:gd name="T3" fmla="*/ 44 h 150"/>
                <a:gd name="T4" fmla="*/ 692 w 1792"/>
                <a:gd name="T5" fmla="*/ 44 h 150"/>
                <a:gd name="T6" fmla="*/ 648 w 1792"/>
                <a:gd name="T7" fmla="*/ 0 h 150"/>
                <a:gd name="T8" fmla="*/ 0 w 1792"/>
                <a:gd name="T9" fmla="*/ 0 h 150"/>
                <a:gd name="T10" fmla="*/ 0 w 1792"/>
                <a:gd name="T11" fmla="*/ 67 h 150"/>
                <a:gd name="T12" fmla="*/ 100 w 1792"/>
                <a:gd name="T13" fmla="*/ 150 h 150"/>
                <a:gd name="T14" fmla="*/ 1692 w 1792"/>
                <a:gd name="T15" fmla="*/ 150 h 150"/>
                <a:gd name="T16" fmla="*/ 1792 w 1792"/>
                <a:gd name="T17" fmla="*/ 67 h 150"/>
                <a:gd name="T18" fmla="*/ 1792 w 1792"/>
                <a:gd name="T19" fmla="*/ 0 h 150"/>
                <a:gd name="T20" fmla="*/ 1145 w 1792"/>
                <a:gd name="T2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 h="150">
                  <a:moveTo>
                    <a:pt x="1145" y="0"/>
                  </a:moveTo>
                  <a:cubicBezTo>
                    <a:pt x="1145" y="25"/>
                    <a:pt x="1125" y="44"/>
                    <a:pt x="1101" y="44"/>
                  </a:cubicBezTo>
                  <a:cubicBezTo>
                    <a:pt x="692" y="44"/>
                    <a:pt x="692" y="44"/>
                    <a:pt x="692" y="44"/>
                  </a:cubicBezTo>
                  <a:cubicBezTo>
                    <a:pt x="668" y="44"/>
                    <a:pt x="648" y="25"/>
                    <a:pt x="648" y="0"/>
                  </a:cubicBezTo>
                  <a:cubicBezTo>
                    <a:pt x="0" y="0"/>
                    <a:pt x="0" y="0"/>
                    <a:pt x="0" y="0"/>
                  </a:cubicBezTo>
                  <a:cubicBezTo>
                    <a:pt x="0" y="67"/>
                    <a:pt x="0" y="67"/>
                    <a:pt x="0" y="67"/>
                  </a:cubicBezTo>
                  <a:cubicBezTo>
                    <a:pt x="0" y="113"/>
                    <a:pt x="45" y="150"/>
                    <a:pt x="100" y="150"/>
                  </a:cubicBezTo>
                  <a:cubicBezTo>
                    <a:pt x="1692" y="150"/>
                    <a:pt x="1692" y="150"/>
                    <a:pt x="1692" y="150"/>
                  </a:cubicBezTo>
                  <a:cubicBezTo>
                    <a:pt x="1748" y="150"/>
                    <a:pt x="1792" y="113"/>
                    <a:pt x="1792" y="67"/>
                  </a:cubicBezTo>
                  <a:cubicBezTo>
                    <a:pt x="1792" y="21"/>
                    <a:pt x="1792" y="0"/>
                    <a:pt x="1792" y="0"/>
                  </a:cubicBezTo>
                  <a:lnTo>
                    <a:pt x="114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3" name="Freeform 10"/>
            <p:cNvSpPr>
              <a:spLocks noEditPoints="1"/>
            </p:cNvSpPr>
            <p:nvPr/>
          </p:nvSpPr>
          <p:spPr bwMode="auto">
            <a:xfrm>
              <a:off x="3341" y="3020"/>
              <a:ext cx="232" cy="160"/>
            </a:xfrm>
            <a:custGeom>
              <a:avLst/>
              <a:gdLst>
                <a:gd name="T0" fmla="*/ 1324 w 1440"/>
                <a:gd name="T1" fmla="*/ 0 h 996"/>
                <a:gd name="T2" fmla="*/ 116 w 1440"/>
                <a:gd name="T3" fmla="*/ 0 h 996"/>
                <a:gd name="T4" fmla="*/ 0 w 1440"/>
                <a:gd name="T5" fmla="*/ 116 h 996"/>
                <a:gd name="T6" fmla="*/ 0 w 1440"/>
                <a:gd name="T7" fmla="*/ 996 h 996"/>
                <a:gd name="T8" fmla="*/ 1440 w 1440"/>
                <a:gd name="T9" fmla="*/ 996 h 996"/>
                <a:gd name="T10" fmla="*/ 1440 w 1440"/>
                <a:gd name="T11" fmla="*/ 116 h 996"/>
                <a:gd name="T12" fmla="*/ 1324 w 1440"/>
                <a:gd name="T13" fmla="*/ 0 h 996"/>
                <a:gd name="T14" fmla="*/ 1315 w 1440"/>
                <a:gd name="T15" fmla="*/ 887 h 996"/>
                <a:gd name="T16" fmla="*/ 126 w 1440"/>
                <a:gd name="T17" fmla="*/ 887 h 996"/>
                <a:gd name="T18" fmla="*/ 126 w 1440"/>
                <a:gd name="T19" fmla="*/ 125 h 996"/>
                <a:gd name="T20" fmla="*/ 1315 w 1440"/>
                <a:gd name="T21" fmla="*/ 125 h 996"/>
                <a:gd name="T22" fmla="*/ 1315 w 1440"/>
                <a:gd name="T23" fmla="*/ 887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0" h="996">
                  <a:moveTo>
                    <a:pt x="1324" y="0"/>
                  </a:moveTo>
                  <a:cubicBezTo>
                    <a:pt x="116" y="0"/>
                    <a:pt x="116" y="0"/>
                    <a:pt x="116" y="0"/>
                  </a:cubicBezTo>
                  <a:cubicBezTo>
                    <a:pt x="52" y="0"/>
                    <a:pt x="0" y="52"/>
                    <a:pt x="0" y="116"/>
                  </a:cubicBezTo>
                  <a:cubicBezTo>
                    <a:pt x="0" y="996"/>
                    <a:pt x="0" y="996"/>
                    <a:pt x="0" y="996"/>
                  </a:cubicBezTo>
                  <a:cubicBezTo>
                    <a:pt x="1440" y="996"/>
                    <a:pt x="1440" y="996"/>
                    <a:pt x="1440" y="996"/>
                  </a:cubicBezTo>
                  <a:cubicBezTo>
                    <a:pt x="1440" y="116"/>
                    <a:pt x="1440" y="116"/>
                    <a:pt x="1440" y="116"/>
                  </a:cubicBezTo>
                  <a:cubicBezTo>
                    <a:pt x="1440" y="52"/>
                    <a:pt x="1389" y="0"/>
                    <a:pt x="1324" y="0"/>
                  </a:cubicBezTo>
                  <a:close/>
                  <a:moveTo>
                    <a:pt x="1315" y="887"/>
                  </a:moveTo>
                  <a:cubicBezTo>
                    <a:pt x="126" y="887"/>
                    <a:pt x="126" y="887"/>
                    <a:pt x="126" y="887"/>
                  </a:cubicBezTo>
                  <a:cubicBezTo>
                    <a:pt x="126" y="125"/>
                    <a:pt x="126" y="125"/>
                    <a:pt x="126" y="125"/>
                  </a:cubicBezTo>
                  <a:cubicBezTo>
                    <a:pt x="1315" y="125"/>
                    <a:pt x="1315" y="125"/>
                    <a:pt x="1315" y="125"/>
                  </a:cubicBezTo>
                  <a:lnTo>
                    <a:pt x="1315" y="88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grpSp>
        <p:nvGrpSpPr>
          <p:cNvPr id="14" name="Group 13"/>
          <p:cNvGrpSpPr>
            <a:grpSpLocks noChangeAspect="1"/>
          </p:cNvGrpSpPr>
          <p:nvPr/>
        </p:nvGrpSpPr>
        <p:grpSpPr bwMode="auto">
          <a:xfrm>
            <a:off x="5279446" y="4268569"/>
            <a:ext cx="417404" cy="322178"/>
            <a:chOff x="3328" y="2689"/>
            <a:chExt cx="263" cy="203"/>
          </a:xfrm>
          <a:solidFill>
            <a:schemeClr val="tx1">
              <a:lumMod val="50000"/>
              <a:lumOff val="50000"/>
            </a:schemeClr>
          </a:solidFill>
        </p:grpSpPr>
        <p:sp>
          <p:nvSpPr>
            <p:cNvPr id="16" name="Freeform 14"/>
            <p:cNvSpPr>
              <a:spLocks/>
            </p:cNvSpPr>
            <p:nvPr/>
          </p:nvSpPr>
          <p:spPr bwMode="auto">
            <a:xfrm>
              <a:off x="3328" y="2689"/>
              <a:ext cx="263" cy="82"/>
            </a:xfrm>
            <a:custGeom>
              <a:avLst/>
              <a:gdLst>
                <a:gd name="T0" fmla="*/ 151 w 156"/>
                <a:gd name="T1" fmla="*/ 30 h 48"/>
                <a:gd name="T2" fmla="*/ 150 w 156"/>
                <a:gd name="T3" fmla="*/ 29 h 48"/>
                <a:gd name="T4" fmla="*/ 79 w 156"/>
                <a:gd name="T5" fmla="*/ 2 h 48"/>
                <a:gd name="T6" fmla="*/ 5 w 156"/>
                <a:gd name="T7" fmla="*/ 30 h 48"/>
                <a:gd name="T8" fmla="*/ 3 w 156"/>
                <a:gd name="T9" fmla="*/ 44 h 48"/>
                <a:gd name="T10" fmla="*/ 17 w 156"/>
                <a:gd name="T11" fmla="*/ 45 h 48"/>
                <a:gd name="T12" fmla="*/ 78 w 156"/>
                <a:gd name="T13" fmla="*/ 21 h 48"/>
                <a:gd name="T14" fmla="*/ 137 w 156"/>
                <a:gd name="T15" fmla="*/ 43 h 48"/>
                <a:gd name="T16" fmla="*/ 139 w 156"/>
                <a:gd name="T17" fmla="*/ 45 h 48"/>
                <a:gd name="T18" fmla="*/ 145 w 156"/>
                <a:gd name="T19" fmla="*/ 47 h 48"/>
                <a:gd name="T20" fmla="*/ 152 w 156"/>
                <a:gd name="T21" fmla="*/ 44 h 48"/>
                <a:gd name="T22" fmla="*/ 151 w 156"/>
                <a:gd name="T23"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48">
                  <a:moveTo>
                    <a:pt x="151" y="30"/>
                  </a:moveTo>
                  <a:cubicBezTo>
                    <a:pt x="151" y="30"/>
                    <a:pt x="150" y="30"/>
                    <a:pt x="150" y="29"/>
                  </a:cubicBezTo>
                  <a:cubicBezTo>
                    <a:pt x="142" y="23"/>
                    <a:pt x="121" y="3"/>
                    <a:pt x="79" y="2"/>
                  </a:cubicBezTo>
                  <a:cubicBezTo>
                    <a:pt x="40" y="0"/>
                    <a:pt x="6" y="29"/>
                    <a:pt x="5" y="30"/>
                  </a:cubicBezTo>
                  <a:cubicBezTo>
                    <a:pt x="1" y="34"/>
                    <a:pt x="0" y="40"/>
                    <a:pt x="3" y="44"/>
                  </a:cubicBezTo>
                  <a:cubicBezTo>
                    <a:pt x="7" y="48"/>
                    <a:pt x="13" y="48"/>
                    <a:pt x="17" y="45"/>
                  </a:cubicBezTo>
                  <a:cubicBezTo>
                    <a:pt x="17" y="45"/>
                    <a:pt x="47" y="19"/>
                    <a:pt x="78" y="21"/>
                  </a:cubicBezTo>
                  <a:cubicBezTo>
                    <a:pt x="113" y="22"/>
                    <a:pt x="131" y="38"/>
                    <a:pt x="137" y="43"/>
                  </a:cubicBezTo>
                  <a:cubicBezTo>
                    <a:pt x="138" y="44"/>
                    <a:pt x="138" y="45"/>
                    <a:pt x="139" y="45"/>
                  </a:cubicBezTo>
                  <a:cubicBezTo>
                    <a:pt x="141" y="46"/>
                    <a:pt x="143" y="47"/>
                    <a:pt x="145" y="47"/>
                  </a:cubicBezTo>
                  <a:cubicBezTo>
                    <a:pt x="148" y="47"/>
                    <a:pt x="150" y="46"/>
                    <a:pt x="152" y="44"/>
                  </a:cubicBezTo>
                  <a:cubicBezTo>
                    <a:pt x="156" y="39"/>
                    <a:pt x="155" y="34"/>
                    <a:pt x="151"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7" name="Freeform 15"/>
            <p:cNvSpPr>
              <a:spLocks/>
            </p:cNvSpPr>
            <p:nvPr/>
          </p:nvSpPr>
          <p:spPr bwMode="auto">
            <a:xfrm>
              <a:off x="3365" y="2745"/>
              <a:ext cx="191" cy="64"/>
            </a:xfrm>
            <a:custGeom>
              <a:avLst/>
              <a:gdLst>
                <a:gd name="T0" fmla="*/ 109 w 113"/>
                <a:gd name="T1" fmla="*/ 21 h 38"/>
                <a:gd name="T2" fmla="*/ 56 w 113"/>
                <a:gd name="T3" fmla="*/ 0 h 38"/>
                <a:gd name="T4" fmla="*/ 56 w 113"/>
                <a:gd name="T5" fmla="*/ 0 h 38"/>
                <a:gd name="T6" fmla="*/ 4 w 113"/>
                <a:gd name="T7" fmla="*/ 21 h 38"/>
                <a:gd name="T8" fmla="*/ 3 w 113"/>
                <a:gd name="T9" fmla="*/ 34 h 38"/>
                <a:gd name="T10" fmla="*/ 10 w 113"/>
                <a:gd name="T11" fmla="*/ 37 h 38"/>
                <a:gd name="T12" fmla="*/ 17 w 113"/>
                <a:gd name="T13" fmla="*/ 35 h 38"/>
                <a:gd name="T14" fmla="*/ 56 w 113"/>
                <a:gd name="T15" fmla="*/ 19 h 38"/>
                <a:gd name="T16" fmla="*/ 56 w 113"/>
                <a:gd name="T17" fmla="*/ 19 h 38"/>
                <a:gd name="T18" fmla="*/ 96 w 113"/>
                <a:gd name="T19" fmla="*/ 35 h 38"/>
                <a:gd name="T20" fmla="*/ 110 w 113"/>
                <a:gd name="T21" fmla="*/ 34 h 38"/>
                <a:gd name="T22" fmla="*/ 109 w 113"/>
                <a:gd name="T2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38">
                  <a:moveTo>
                    <a:pt x="109" y="21"/>
                  </a:moveTo>
                  <a:cubicBezTo>
                    <a:pt x="108" y="20"/>
                    <a:pt x="85" y="0"/>
                    <a:pt x="56" y="0"/>
                  </a:cubicBezTo>
                  <a:cubicBezTo>
                    <a:pt x="56" y="0"/>
                    <a:pt x="56" y="0"/>
                    <a:pt x="56" y="0"/>
                  </a:cubicBezTo>
                  <a:cubicBezTo>
                    <a:pt x="26" y="0"/>
                    <a:pt x="5" y="20"/>
                    <a:pt x="4" y="21"/>
                  </a:cubicBezTo>
                  <a:cubicBezTo>
                    <a:pt x="0" y="24"/>
                    <a:pt x="0" y="30"/>
                    <a:pt x="3" y="34"/>
                  </a:cubicBezTo>
                  <a:cubicBezTo>
                    <a:pt x="5" y="36"/>
                    <a:pt x="8" y="37"/>
                    <a:pt x="10" y="37"/>
                  </a:cubicBezTo>
                  <a:cubicBezTo>
                    <a:pt x="13" y="37"/>
                    <a:pt x="15" y="36"/>
                    <a:pt x="17" y="35"/>
                  </a:cubicBezTo>
                  <a:cubicBezTo>
                    <a:pt x="17" y="35"/>
                    <a:pt x="34" y="19"/>
                    <a:pt x="56" y="19"/>
                  </a:cubicBezTo>
                  <a:cubicBezTo>
                    <a:pt x="56" y="19"/>
                    <a:pt x="56" y="19"/>
                    <a:pt x="56" y="19"/>
                  </a:cubicBezTo>
                  <a:cubicBezTo>
                    <a:pt x="78" y="19"/>
                    <a:pt x="96" y="35"/>
                    <a:pt x="96" y="35"/>
                  </a:cubicBezTo>
                  <a:cubicBezTo>
                    <a:pt x="100" y="38"/>
                    <a:pt x="106" y="38"/>
                    <a:pt x="110" y="34"/>
                  </a:cubicBezTo>
                  <a:cubicBezTo>
                    <a:pt x="113" y="30"/>
                    <a:pt x="113" y="24"/>
                    <a:pt x="109"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8" name="Freeform 16"/>
            <p:cNvSpPr>
              <a:spLocks/>
            </p:cNvSpPr>
            <p:nvPr/>
          </p:nvSpPr>
          <p:spPr bwMode="auto">
            <a:xfrm>
              <a:off x="3395" y="2793"/>
              <a:ext cx="127" cy="57"/>
            </a:xfrm>
            <a:custGeom>
              <a:avLst/>
              <a:gdLst>
                <a:gd name="T0" fmla="*/ 24 w 75"/>
                <a:gd name="T1" fmla="*/ 5 h 34"/>
                <a:gd name="T2" fmla="*/ 4 w 75"/>
                <a:gd name="T3" fmla="*/ 17 h 34"/>
                <a:gd name="T4" fmla="*/ 4 w 75"/>
                <a:gd name="T5" fmla="*/ 30 h 34"/>
                <a:gd name="T6" fmla="*/ 10 w 75"/>
                <a:gd name="T7" fmla="*/ 33 h 34"/>
                <a:gd name="T8" fmla="*/ 17 w 75"/>
                <a:gd name="T9" fmla="*/ 30 h 34"/>
                <a:gd name="T10" fmla="*/ 30 w 75"/>
                <a:gd name="T11" fmla="*/ 23 h 34"/>
                <a:gd name="T12" fmla="*/ 58 w 75"/>
                <a:gd name="T13" fmla="*/ 30 h 34"/>
                <a:gd name="T14" fmla="*/ 71 w 75"/>
                <a:gd name="T15" fmla="*/ 30 h 34"/>
                <a:gd name="T16" fmla="*/ 71 w 75"/>
                <a:gd name="T17" fmla="*/ 17 h 34"/>
                <a:gd name="T18" fmla="*/ 24 w 75"/>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34">
                  <a:moveTo>
                    <a:pt x="24" y="5"/>
                  </a:moveTo>
                  <a:cubicBezTo>
                    <a:pt x="12" y="9"/>
                    <a:pt x="4" y="16"/>
                    <a:pt x="4" y="17"/>
                  </a:cubicBezTo>
                  <a:cubicBezTo>
                    <a:pt x="0" y="21"/>
                    <a:pt x="0" y="27"/>
                    <a:pt x="4" y="30"/>
                  </a:cubicBezTo>
                  <a:cubicBezTo>
                    <a:pt x="5" y="32"/>
                    <a:pt x="8" y="33"/>
                    <a:pt x="10" y="33"/>
                  </a:cubicBezTo>
                  <a:cubicBezTo>
                    <a:pt x="13" y="33"/>
                    <a:pt x="15" y="32"/>
                    <a:pt x="17" y="30"/>
                  </a:cubicBezTo>
                  <a:cubicBezTo>
                    <a:pt x="17" y="30"/>
                    <a:pt x="23" y="25"/>
                    <a:pt x="30" y="23"/>
                  </a:cubicBezTo>
                  <a:cubicBezTo>
                    <a:pt x="40" y="20"/>
                    <a:pt x="49" y="22"/>
                    <a:pt x="58" y="30"/>
                  </a:cubicBezTo>
                  <a:cubicBezTo>
                    <a:pt x="61" y="34"/>
                    <a:pt x="67" y="34"/>
                    <a:pt x="71" y="30"/>
                  </a:cubicBezTo>
                  <a:cubicBezTo>
                    <a:pt x="75" y="27"/>
                    <a:pt x="74" y="21"/>
                    <a:pt x="71" y="17"/>
                  </a:cubicBezTo>
                  <a:cubicBezTo>
                    <a:pt x="53" y="0"/>
                    <a:pt x="36" y="1"/>
                    <a:pt x="24"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20" name="Oval 17"/>
            <p:cNvSpPr>
              <a:spLocks noChangeArrowheads="1"/>
            </p:cNvSpPr>
            <p:nvPr/>
          </p:nvSpPr>
          <p:spPr bwMode="auto">
            <a:xfrm>
              <a:off x="3438" y="2850"/>
              <a:ext cx="42" cy="42"/>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grpSp>
        <p:nvGrpSpPr>
          <p:cNvPr id="67" name="Group 20"/>
          <p:cNvGrpSpPr>
            <a:grpSpLocks noChangeAspect="1"/>
          </p:cNvGrpSpPr>
          <p:nvPr/>
        </p:nvGrpSpPr>
        <p:grpSpPr bwMode="auto">
          <a:xfrm>
            <a:off x="5306424" y="3728968"/>
            <a:ext cx="363443" cy="320591"/>
            <a:chOff x="3346" y="2349"/>
            <a:chExt cx="229" cy="202"/>
          </a:xfrm>
          <a:solidFill>
            <a:schemeClr val="tx1">
              <a:lumMod val="50000"/>
              <a:lumOff val="50000"/>
            </a:schemeClr>
          </a:solidFill>
        </p:grpSpPr>
        <p:sp>
          <p:nvSpPr>
            <p:cNvPr id="69" name="Rectangle 21"/>
            <p:cNvSpPr>
              <a:spLocks noChangeArrowheads="1"/>
            </p:cNvSpPr>
            <p:nvPr/>
          </p:nvSpPr>
          <p:spPr bwMode="auto">
            <a:xfrm>
              <a:off x="3468" y="2349"/>
              <a:ext cx="107" cy="6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0" name="Rectangle 22"/>
            <p:cNvSpPr>
              <a:spLocks noChangeArrowheads="1"/>
            </p:cNvSpPr>
            <p:nvPr/>
          </p:nvSpPr>
          <p:spPr bwMode="auto">
            <a:xfrm>
              <a:off x="3346" y="2349"/>
              <a:ext cx="107" cy="6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1" name="Rectangle 23"/>
            <p:cNvSpPr>
              <a:spLocks noChangeArrowheads="1"/>
            </p:cNvSpPr>
            <p:nvPr/>
          </p:nvSpPr>
          <p:spPr bwMode="auto">
            <a:xfrm>
              <a:off x="3346" y="2421"/>
              <a:ext cx="40" cy="5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2" name="Rectangle 24"/>
            <p:cNvSpPr>
              <a:spLocks noChangeArrowheads="1"/>
            </p:cNvSpPr>
            <p:nvPr/>
          </p:nvSpPr>
          <p:spPr bwMode="auto">
            <a:xfrm>
              <a:off x="3534" y="2421"/>
              <a:ext cx="39" cy="5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3" name="Rectangle 25"/>
            <p:cNvSpPr>
              <a:spLocks noChangeArrowheads="1"/>
            </p:cNvSpPr>
            <p:nvPr/>
          </p:nvSpPr>
          <p:spPr bwMode="auto">
            <a:xfrm>
              <a:off x="3346" y="2492"/>
              <a:ext cx="108" cy="5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4" name="Rectangle 26"/>
            <p:cNvSpPr>
              <a:spLocks noChangeArrowheads="1"/>
            </p:cNvSpPr>
            <p:nvPr/>
          </p:nvSpPr>
          <p:spPr bwMode="auto">
            <a:xfrm>
              <a:off x="3399" y="2421"/>
              <a:ext cx="121" cy="5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75" name="Rectangle 27"/>
            <p:cNvSpPr>
              <a:spLocks noChangeArrowheads="1"/>
            </p:cNvSpPr>
            <p:nvPr/>
          </p:nvSpPr>
          <p:spPr bwMode="auto">
            <a:xfrm>
              <a:off x="3468" y="2491"/>
              <a:ext cx="107" cy="6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spTree>
    <p:extLst>
      <p:ext uri="{BB962C8B-B14F-4D97-AF65-F5344CB8AC3E}">
        <p14:creationId xmlns:p14="http://schemas.microsoft.com/office/powerpoint/2010/main" val="2118926816"/>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159"/>
          <p:cNvPicPr>
            <a:picLocks noChangeAspect="1"/>
          </p:cNvPicPr>
          <p:nvPr/>
        </p:nvPicPr>
        <p:blipFill rotWithShape="1">
          <a:blip r:embed="rId3"/>
          <a:srcRect b="7474"/>
          <a:stretch/>
        </p:blipFill>
        <p:spPr>
          <a:xfrm>
            <a:off x="2519" y="74026"/>
            <a:ext cx="12183786" cy="6344283"/>
          </a:xfrm>
          <a:prstGeom prst="rect">
            <a:avLst/>
          </a:prstGeom>
        </p:spPr>
      </p:pic>
      <p:sp>
        <p:nvSpPr>
          <p:cNvPr id="161" name="Rectangle 160"/>
          <p:cNvSpPr/>
          <p:nvPr/>
        </p:nvSpPr>
        <p:spPr bwMode="invGray">
          <a:xfrm>
            <a:off x="1588" y="74026"/>
            <a:ext cx="12185650" cy="6344283"/>
          </a:xfrm>
          <a:prstGeom prst="rect">
            <a:avLst/>
          </a:prstGeom>
          <a:gradFill>
            <a:gsLst>
              <a:gs pos="15000">
                <a:schemeClr val="accent1">
                  <a:lumMod val="5000"/>
                  <a:lumOff val="95000"/>
                  <a:alpha val="89000"/>
                </a:schemeClr>
              </a:gs>
              <a:gs pos="47000">
                <a:schemeClr val="accent1">
                  <a:lumMod val="5000"/>
                  <a:lumOff val="95000"/>
                  <a:alpha val="86000"/>
                </a:schemeClr>
              </a:gs>
              <a:gs pos="74000">
                <a:schemeClr val="accent1">
                  <a:lumMod val="5000"/>
                  <a:lumOff val="95000"/>
                  <a:alpha val="84000"/>
                </a:schemeClr>
              </a:gs>
              <a:gs pos="100000">
                <a:schemeClr val="bg1">
                  <a:alpha val="56000"/>
                </a:schemeClr>
              </a:gs>
            </a:gsLst>
            <a:lin ang="5400000" scaled="1"/>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799">
              <a:solidFill>
                <a:srgbClr val="000000"/>
              </a:solidFill>
            </a:endParaRPr>
          </a:p>
        </p:txBody>
      </p:sp>
      <p:sp>
        <p:nvSpPr>
          <p:cNvPr id="106" name="Rectangle 105"/>
          <p:cNvSpPr/>
          <p:nvPr/>
        </p:nvSpPr>
        <p:spPr>
          <a:xfrm>
            <a:off x="1064180" y="1540488"/>
            <a:ext cx="5664930" cy="3302524"/>
          </a:xfrm>
          <a:prstGeom prst="rect">
            <a:avLst/>
          </a:prstGeom>
          <a:solidFill>
            <a:schemeClr val="accent6">
              <a:alpha val="12000"/>
            </a:schemeClr>
          </a:solidFill>
          <a:ln w="25400" cap="flat">
            <a:no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noAutofit/>
          </a:bodyPr>
          <a:lstStyle/>
          <a:p>
            <a:pPr algn="ctr" defTabSz="412194" hangingPunct="0"/>
            <a:endParaRPr lang="en-US" sz="2498" dirty="0">
              <a:solidFill>
                <a:srgbClr val="FFFFFF"/>
              </a:solidFill>
              <a:latin typeface="Helvetica Light"/>
              <a:ea typeface="Helvetica Light"/>
              <a:cs typeface="Helvetica Light"/>
              <a:sym typeface="Helvetica Light"/>
            </a:endParaRPr>
          </a:p>
        </p:txBody>
      </p:sp>
      <p:sp>
        <p:nvSpPr>
          <p:cNvPr id="104" name="Rectangle 103"/>
          <p:cNvSpPr/>
          <p:nvPr/>
        </p:nvSpPr>
        <p:spPr>
          <a:xfrm>
            <a:off x="967700" y="5329570"/>
            <a:ext cx="5761411" cy="551942"/>
          </a:xfrm>
          <a:prstGeom prst="rect">
            <a:avLst/>
          </a:prstGeom>
          <a:solidFill>
            <a:schemeClr val="accent6">
              <a:alpha val="40000"/>
            </a:schemeClr>
          </a:solidFill>
          <a:ln w="25400" cap="flat">
            <a:no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noAutofit/>
          </a:bodyPr>
          <a:lstStyle/>
          <a:p>
            <a:pPr algn="ctr" defTabSz="412194" hangingPunct="0"/>
            <a:endParaRPr lang="en-US" sz="2498" dirty="0">
              <a:solidFill>
                <a:srgbClr val="FFFFFF"/>
              </a:solidFill>
              <a:latin typeface="Helvetica Light"/>
              <a:ea typeface="Helvetica Light"/>
              <a:cs typeface="Helvetica Light"/>
              <a:sym typeface="Helvetica Light"/>
            </a:endParaRPr>
          </a:p>
        </p:txBody>
      </p:sp>
      <p:sp>
        <p:nvSpPr>
          <p:cNvPr id="105" name="Rectangle 104"/>
          <p:cNvSpPr/>
          <p:nvPr/>
        </p:nvSpPr>
        <p:spPr>
          <a:xfrm>
            <a:off x="967700" y="4843013"/>
            <a:ext cx="5761411" cy="486557"/>
          </a:xfrm>
          <a:prstGeom prst="rect">
            <a:avLst/>
          </a:prstGeom>
          <a:solidFill>
            <a:schemeClr val="accent6">
              <a:alpha val="28000"/>
            </a:schemeClr>
          </a:solidFill>
          <a:ln w="25400" cap="flat">
            <a:no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noAutofit/>
          </a:bodyPr>
          <a:lstStyle/>
          <a:p>
            <a:pPr algn="ctr" defTabSz="412194" hangingPunct="0"/>
            <a:endParaRPr lang="en-US" sz="2498" dirty="0">
              <a:solidFill>
                <a:srgbClr val="FFFFFF"/>
              </a:solidFill>
              <a:latin typeface="Helvetica Light"/>
              <a:ea typeface="Helvetica Light"/>
              <a:cs typeface="Helvetica Light"/>
              <a:sym typeface="Helvetica Light"/>
            </a:endParaRPr>
          </a:p>
        </p:txBody>
      </p:sp>
      <p:sp>
        <p:nvSpPr>
          <p:cNvPr id="48" name="Rectangle 47"/>
          <p:cNvSpPr/>
          <p:nvPr/>
        </p:nvSpPr>
        <p:spPr>
          <a:xfrm>
            <a:off x="889127" y="6018841"/>
            <a:ext cx="617725" cy="276845"/>
          </a:xfrm>
          <a:prstGeom prst="rect">
            <a:avLst/>
          </a:prstGeom>
        </p:spPr>
        <p:txBody>
          <a:bodyPr wrap="none" lIns="45661" tIns="22843" rIns="45661" bIns="22843">
            <a:spAutoFit/>
          </a:bodyPr>
          <a:lstStyle/>
          <a:p>
            <a:pPr algn="r" defTabSz="913692"/>
            <a:r>
              <a:rPr lang="en-US" sz="1500" dirty="0">
                <a:solidFill>
                  <a:srgbClr val="000000"/>
                </a:solidFill>
                <a:cs typeface="Arial"/>
              </a:rPr>
              <a:t>1980s</a:t>
            </a:r>
          </a:p>
        </p:txBody>
      </p:sp>
      <p:sp>
        <p:nvSpPr>
          <p:cNvPr id="79" name="Rectangle 78"/>
          <p:cNvSpPr/>
          <p:nvPr/>
        </p:nvSpPr>
        <p:spPr>
          <a:xfrm>
            <a:off x="1279493" y="5493582"/>
            <a:ext cx="1117602" cy="215321"/>
          </a:xfrm>
          <a:prstGeom prst="rect">
            <a:avLst/>
          </a:prstGeom>
        </p:spPr>
        <p:txBody>
          <a:bodyPr wrap="none" lIns="45661" tIns="22843" rIns="45661" bIns="22843">
            <a:spAutoFit/>
          </a:bodyPr>
          <a:lstStyle/>
          <a:p>
            <a:pPr algn="r" defTabSz="913692"/>
            <a:r>
              <a:rPr lang="en-US" sz="1100" b="1" dirty="0">
                <a:solidFill>
                  <a:srgbClr val="000000"/>
                </a:solidFill>
                <a:cs typeface="Arial"/>
              </a:rPr>
              <a:t>Hardware Theft</a:t>
            </a:r>
          </a:p>
        </p:txBody>
      </p:sp>
      <p:grpSp>
        <p:nvGrpSpPr>
          <p:cNvPr id="103" name="Group 102"/>
          <p:cNvGrpSpPr/>
          <p:nvPr/>
        </p:nvGrpSpPr>
        <p:grpSpPr>
          <a:xfrm>
            <a:off x="6880067" y="2027560"/>
            <a:ext cx="1760863" cy="3690194"/>
            <a:chOff x="19324400" y="2527997"/>
            <a:chExt cx="4470400" cy="8586461"/>
          </a:xfrm>
        </p:grpSpPr>
        <p:sp>
          <p:nvSpPr>
            <p:cNvPr id="18" name="TextBox 17"/>
            <p:cNvSpPr txBox="1"/>
            <p:nvPr/>
          </p:nvSpPr>
          <p:spPr>
            <a:xfrm>
              <a:off x="19324400" y="2527997"/>
              <a:ext cx="4470400" cy="10259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Advanced Threat Protection</a:t>
              </a:r>
            </a:p>
          </p:txBody>
        </p:sp>
        <p:sp>
          <p:nvSpPr>
            <p:cNvPr id="45" name="TextBox 44"/>
            <p:cNvSpPr txBox="1"/>
            <p:nvPr/>
          </p:nvSpPr>
          <p:spPr>
            <a:xfrm>
              <a:off x="19324400" y="3857952"/>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Application Control</a:t>
              </a:r>
            </a:p>
          </p:txBody>
        </p:sp>
        <p:sp>
          <p:nvSpPr>
            <p:cNvPr id="50" name="TextBox 49"/>
            <p:cNvSpPr txBox="1"/>
            <p:nvPr/>
          </p:nvSpPr>
          <p:spPr>
            <a:xfrm>
              <a:off x="19324400" y="4962043"/>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Web Filter</a:t>
              </a:r>
            </a:p>
          </p:txBody>
        </p:sp>
        <p:sp>
          <p:nvSpPr>
            <p:cNvPr id="51" name="TextBox 50"/>
            <p:cNvSpPr txBox="1"/>
            <p:nvPr/>
          </p:nvSpPr>
          <p:spPr>
            <a:xfrm>
              <a:off x="19324400" y="6039361"/>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Anti-spam</a:t>
              </a:r>
            </a:p>
          </p:txBody>
        </p:sp>
        <p:sp>
          <p:nvSpPr>
            <p:cNvPr id="52" name="TextBox 51"/>
            <p:cNvSpPr txBox="1"/>
            <p:nvPr/>
          </p:nvSpPr>
          <p:spPr>
            <a:xfrm>
              <a:off x="19324400" y="7158443"/>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Antivirus</a:t>
              </a:r>
            </a:p>
          </p:txBody>
        </p:sp>
        <p:sp>
          <p:nvSpPr>
            <p:cNvPr id="53" name="TextBox 52"/>
            <p:cNvSpPr txBox="1"/>
            <p:nvPr/>
          </p:nvSpPr>
          <p:spPr>
            <a:xfrm>
              <a:off x="19324400" y="8226396"/>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IPS</a:t>
              </a:r>
            </a:p>
          </p:txBody>
        </p:sp>
        <p:sp>
          <p:nvSpPr>
            <p:cNvPr id="64" name="TextBox 63"/>
            <p:cNvSpPr txBox="1"/>
            <p:nvPr/>
          </p:nvSpPr>
          <p:spPr>
            <a:xfrm>
              <a:off x="19324400" y="9355359"/>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Firewall/VPN</a:t>
              </a:r>
            </a:p>
          </p:txBody>
        </p:sp>
        <p:sp>
          <p:nvSpPr>
            <p:cNvPr id="77" name="TextBox 76"/>
            <p:cNvSpPr txBox="1"/>
            <p:nvPr/>
          </p:nvSpPr>
          <p:spPr>
            <a:xfrm>
              <a:off x="19324400" y="10482194"/>
              <a:ext cx="4470400" cy="632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Lock &amp; Key</a:t>
              </a:r>
            </a:p>
          </p:txBody>
        </p:sp>
      </p:grpSp>
      <p:sp>
        <p:nvSpPr>
          <p:cNvPr id="46" name="Rectangle 45"/>
          <p:cNvSpPr/>
          <p:nvPr/>
        </p:nvSpPr>
        <p:spPr>
          <a:xfrm rot="16200000">
            <a:off x="-460506" y="3411151"/>
            <a:ext cx="2423318" cy="276845"/>
          </a:xfrm>
          <a:prstGeom prst="rect">
            <a:avLst/>
          </a:prstGeom>
        </p:spPr>
        <p:txBody>
          <a:bodyPr wrap="square" lIns="45661" tIns="22843" rIns="45661" bIns="22843">
            <a:spAutoFit/>
          </a:bodyPr>
          <a:lstStyle/>
          <a:p>
            <a:pPr algn="r" defTabSz="913692"/>
            <a:r>
              <a:rPr lang="en-US" sz="1500" dirty="0">
                <a:solidFill>
                  <a:srgbClr val="000000"/>
                </a:solidFill>
                <a:cs typeface="Arial"/>
              </a:rPr>
              <a:t>Performance Degradation</a:t>
            </a:r>
          </a:p>
        </p:txBody>
      </p:sp>
      <p:grpSp>
        <p:nvGrpSpPr>
          <p:cNvPr id="113" name="Group 112"/>
          <p:cNvGrpSpPr/>
          <p:nvPr/>
        </p:nvGrpSpPr>
        <p:grpSpPr>
          <a:xfrm>
            <a:off x="1092605" y="2020043"/>
            <a:ext cx="7443880" cy="3863177"/>
            <a:chOff x="1304640" y="1507274"/>
            <a:chExt cx="7447759" cy="4321901"/>
          </a:xfrm>
        </p:grpSpPr>
        <p:cxnSp>
          <p:nvCxnSpPr>
            <p:cNvPr id="112" name="Straight Connector 111"/>
            <p:cNvCxnSpPr/>
            <p:nvPr/>
          </p:nvCxnSpPr>
          <p:spPr>
            <a:xfrm>
              <a:off x="1304640" y="5829175"/>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grpSp>
          <p:nvGrpSpPr>
            <p:cNvPr id="110" name="Group 109"/>
            <p:cNvGrpSpPr/>
            <p:nvPr/>
          </p:nvGrpSpPr>
          <p:grpSpPr>
            <a:xfrm>
              <a:off x="1304640" y="2028075"/>
              <a:ext cx="7447759" cy="3182621"/>
              <a:chOff x="1304640" y="2028075"/>
              <a:chExt cx="7447759" cy="3182621"/>
            </a:xfrm>
          </p:grpSpPr>
          <p:cxnSp>
            <p:nvCxnSpPr>
              <p:cNvPr id="28" name="Straight Connector 27"/>
              <p:cNvCxnSpPr/>
              <p:nvPr/>
            </p:nvCxnSpPr>
            <p:spPr>
              <a:xfrm>
                <a:off x="1304640" y="2028075"/>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cxnSp>
            <p:nvCxnSpPr>
              <p:cNvPr id="72" name="Straight Connector 71"/>
              <p:cNvCxnSpPr/>
              <p:nvPr/>
            </p:nvCxnSpPr>
            <p:spPr>
              <a:xfrm>
                <a:off x="1304640" y="2570485"/>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cxnSp>
            <p:nvCxnSpPr>
              <p:cNvPr id="73" name="Straight Connector 72"/>
              <p:cNvCxnSpPr/>
              <p:nvPr/>
            </p:nvCxnSpPr>
            <p:spPr>
              <a:xfrm>
                <a:off x="1304640" y="3097208"/>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cxnSp>
            <p:nvCxnSpPr>
              <p:cNvPr id="74" name="Straight Connector 73"/>
              <p:cNvCxnSpPr/>
              <p:nvPr/>
            </p:nvCxnSpPr>
            <p:spPr>
              <a:xfrm>
                <a:off x="1304640" y="3614687"/>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cxnSp>
            <p:nvCxnSpPr>
              <p:cNvPr id="75" name="Straight Connector 74"/>
              <p:cNvCxnSpPr/>
              <p:nvPr/>
            </p:nvCxnSpPr>
            <p:spPr>
              <a:xfrm>
                <a:off x="1304640" y="4145536"/>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cxnSp>
            <p:nvCxnSpPr>
              <p:cNvPr id="89" name="Straight Connector 88"/>
              <p:cNvCxnSpPr/>
              <p:nvPr/>
            </p:nvCxnSpPr>
            <p:spPr>
              <a:xfrm>
                <a:off x="1304640" y="5210696"/>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grpSp>
        <p:cxnSp>
          <p:nvCxnSpPr>
            <p:cNvPr id="111" name="Straight Connector 110"/>
            <p:cNvCxnSpPr/>
            <p:nvPr/>
          </p:nvCxnSpPr>
          <p:spPr>
            <a:xfrm>
              <a:off x="1304640" y="1507274"/>
              <a:ext cx="7447759" cy="0"/>
            </a:xfrm>
            <a:prstGeom prst="line">
              <a:avLst/>
            </a:prstGeom>
            <a:noFill/>
            <a:ln w="9525" cap="flat" cmpd="sng">
              <a:gradFill flip="none" rotWithShape="1">
                <a:gsLst>
                  <a:gs pos="100000">
                    <a:schemeClr val="bg1">
                      <a:alpha val="0"/>
                    </a:schemeClr>
                  </a:gs>
                  <a:gs pos="76000">
                    <a:schemeClr val="tx1">
                      <a:lumMod val="50000"/>
                      <a:lumOff val="50000"/>
                    </a:schemeClr>
                  </a:gs>
                  <a:gs pos="30000">
                    <a:srgbClr val="FFFFFF">
                      <a:alpha val="0"/>
                    </a:srgbClr>
                  </a:gs>
                </a:gsLst>
                <a:lin ang="0" scaled="1"/>
                <a:tileRect/>
              </a:gradFill>
              <a:prstDash val="solid"/>
              <a:bevel/>
            </a:ln>
            <a:effectLst/>
            <a:sp3d/>
          </p:spPr>
          <p:style>
            <a:lnRef idx="0">
              <a:scrgbClr r="0" g="0" b="0"/>
            </a:lnRef>
            <a:fillRef idx="0">
              <a:scrgbClr r="0" g="0" b="0"/>
            </a:fillRef>
            <a:effectRef idx="0">
              <a:scrgbClr r="0" g="0" b="0"/>
            </a:effectRef>
            <a:fontRef idx="none"/>
          </p:style>
        </p:cxnSp>
      </p:grpSp>
      <p:sp>
        <p:nvSpPr>
          <p:cNvPr id="71" name="Right Arrow 70"/>
          <p:cNvSpPr/>
          <p:nvPr/>
        </p:nvSpPr>
        <p:spPr>
          <a:xfrm rot="16200000">
            <a:off x="-1261869" y="3480365"/>
            <a:ext cx="4614583" cy="330923"/>
          </a:xfrm>
          <a:prstGeom prst="rightArrow">
            <a:avLst>
              <a:gd name="adj1" fmla="val 50000"/>
              <a:gd name="adj2" fmla="val 77404"/>
            </a:avLst>
          </a:prstGeom>
          <a:gradFill flip="none" rotWithShape="1">
            <a:gsLst>
              <a:gs pos="0">
                <a:schemeClr val="bg1">
                  <a:lumMod val="65000"/>
                </a:schemeClr>
              </a:gs>
              <a:gs pos="84000">
                <a:schemeClr val="tx1">
                  <a:lumMod val="85000"/>
                  <a:lumOff val="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92"/>
            <a:endParaRPr lang="en-CA" sz="1798" dirty="0">
              <a:solidFill>
                <a:srgbClr val="FFFFFF"/>
              </a:solidFill>
            </a:endParaRPr>
          </a:p>
        </p:txBody>
      </p:sp>
      <p:sp>
        <p:nvSpPr>
          <p:cNvPr id="78" name="TextBox 77"/>
          <p:cNvSpPr txBox="1"/>
          <p:nvPr/>
        </p:nvSpPr>
        <p:spPr>
          <a:xfrm>
            <a:off x="9450458" y="5318328"/>
            <a:ext cx="1560832" cy="584471"/>
          </a:xfrm>
          <a:prstGeom prst="rect">
            <a:avLst/>
          </a:prstGeom>
          <a:noFill/>
        </p:spPr>
        <p:txBody>
          <a:bodyPr wrap="none" rtlCol="0">
            <a:spAutoFit/>
          </a:bodyPr>
          <a:lstStyle/>
          <a:p>
            <a:pPr defTabSz="913692"/>
            <a:r>
              <a:rPr lang="en-US" sz="1600" b="1" dirty="0">
                <a:solidFill>
                  <a:srgbClr val="000000"/>
                </a:solidFill>
              </a:rPr>
              <a:t>Generation 1</a:t>
            </a:r>
          </a:p>
          <a:p>
            <a:pPr defTabSz="913692"/>
            <a:r>
              <a:rPr lang="en-US" sz="1600" b="1" dirty="0">
                <a:solidFill>
                  <a:srgbClr val="A12D2D"/>
                </a:solidFill>
              </a:rPr>
              <a:t>CONNECTION</a:t>
            </a:r>
          </a:p>
        </p:txBody>
      </p:sp>
      <p:sp>
        <p:nvSpPr>
          <p:cNvPr id="86" name="TextBox 85"/>
          <p:cNvSpPr txBox="1"/>
          <p:nvPr/>
        </p:nvSpPr>
        <p:spPr>
          <a:xfrm>
            <a:off x="9450457" y="3323849"/>
            <a:ext cx="1439068" cy="584471"/>
          </a:xfrm>
          <a:prstGeom prst="rect">
            <a:avLst/>
          </a:prstGeom>
          <a:noFill/>
        </p:spPr>
        <p:txBody>
          <a:bodyPr wrap="none" rtlCol="0">
            <a:spAutoFit/>
          </a:bodyPr>
          <a:lstStyle/>
          <a:p>
            <a:pPr defTabSz="913692"/>
            <a:r>
              <a:rPr lang="en-US" sz="1600" b="1" dirty="0">
                <a:solidFill>
                  <a:srgbClr val="000000"/>
                </a:solidFill>
              </a:rPr>
              <a:t>Generation 2</a:t>
            </a:r>
          </a:p>
          <a:p>
            <a:pPr defTabSz="913692"/>
            <a:r>
              <a:rPr lang="en-US" sz="1600" b="1" dirty="0">
                <a:solidFill>
                  <a:srgbClr val="A12D2D"/>
                </a:solidFill>
              </a:rPr>
              <a:t>CONTENT</a:t>
            </a:r>
          </a:p>
        </p:txBody>
      </p:sp>
      <p:sp>
        <p:nvSpPr>
          <p:cNvPr id="88" name="TextBox 87"/>
          <p:cNvSpPr txBox="1"/>
          <p:nvPr/>
        </p:nvSpPr>
        <p:spPr>
          <a:xfrm>
            <a:off x="9450457" y="1533950"/>
            <a:ext cx="2068719" cy="584471"/>
          </a:xfrm>
          <a:prstGeom prst="rect">
            <a:avLst/>
          </a:prstGeom>
          <a:noFill/>
        </p:spPr>
        <p:txBody>
          <a:bodyPr wrap="none" rtlCol="0">
            <a:spAutoFit/>
          </a:bodyPr>
          <a:lstStyle/>
          <a:p>
            <a:pPr defTabSz="913692"/>
            <a:r>
              <a:rPr lang="en-US" sz="1600" b="1" dirty="0">
                <a:solidFill>
                  <a:srgbClr val="000000"/>
                </a:solidFill>
              </a:rPr>
              <a:t>Generation 3</a:t>
            </a:r>
          </a:p>
          <a:p>
            <a:pPr defTabSz="913692"/>
            <a:r>
              <a:rPr lang="en-US" sz="1600" b="1" dirty="0">
                <a:solidFill>
                  <a:srgbClr val="A12D2D"/>
                </a:solidFill>
              </a:rPr>
              <a:t>INFRASTRUCTURE</a:t>
            </a:r>
          </a:p>
        </p:txBody>
      </p:sp>
      <p:sp>
        <p:nvSpPr>
          <p:cNvPr id="2" name="TextBox 1"/>
          <p:cNvSpPr txBox="1"/>
          <p:nvPr/>
        </p:nvSpPr>
        <p:spPr>
          <a:xfrm>
            <a:off x="5541222" y="5347328"/>
            <a:ext cx="1139730" cy="440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spAutoFit/>
          </a:bodyPr>
          <a:lstStyle/>
          <a:p>
            <a:pPr algn="r" defTabSz="412194" hangingPunct="0"/>
            <a:r>
              <a:rPr lang="en-US" sz="1100" dirty="0">
                <a:solidFill>
                  <a:srgbClr val="000000"/>
                </a:solidFill>
                <a:sym typeface="Helvetica Light"/>
              </a:rPr>
              <a:t>Layer 1-2:</a:t>
            </a:r>
          </a:p>
          <a:p>
            <a:pPr algn="r" defTabSz="412194" hangingPunct="0"/>
            <a:r>
              <a:rPr lang="en-US" sz="1100" dirty="0">
                <a:solidFill>
                  <a:srgbClr val="000000"/>
                </a:solidFill>
              </a:rPr>
              <a:t>Physical</a:t>
            </a:r>
            <a:endParaRPr lang="en-US" sz="1100" dirty="0">
              <a:solidFill>
                <a:srgbClr val="000000"/>
              </a:solidFill>
              <a:sym typeface="Helvetica Light"/>
            </a:endParaRPr>
          </a:p>
        </p:txBody>
      </p:sp>
      <p:sp>
        <p:nvSpPr>
          <p:cNvPr id="57" name="TextBox 56"/>
          <p:cNvSpPr txBox="1"/>
          <p:nvPr/>
        </p:nvSpPr>
        <p:spPr>
          <a:xfrm>
            <a:off x="5541222" y="4867465"/>
            <a:ext cx="1139730" cy="440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spAutoFit/>
          </a:bodyPr>
          <a:lstStyle/>
          <a:p>
            <a:pPr algn="r" defTabSz="412194" hangingPunct="0"/>
            <a:r>
              <a:rPr lang="en-US" sz="1100" dirty="0">
                <a:solidFill>
                  <a:srgbClr val="000000"/>
                </a:solidFill>
                <a:sym typeface="Helvetica Light"/>
              </a:rPr>
              <a:t>Layer 3-</a:t>
            </a:r>
            <a:r>
              <a:rPr lang="en-US" sz="1100" dirty="0">
                <a:solidFill>
                  <a:srgbClr val="000000"/>
                </a:solidFill>
              </a:rPr>
              <a:t>4</a:t>
            </a:r>
            <a:r>
              <a:rPr lang="en-US" sz="1100" dirty="0">
                <a:solidFill>
                  <a:srgbClr val="000000"/>
                </a:solidFill>
                <a:sym typeface="Helvetica Light"/>
              </a:rPr>
              <a:t>:</a:t>
            </a:r>
          </a:p>
          <a:p>
            <a:pPr algn="r" defTabSz="412194" hangingPunct="0"/>
            <a:r>
              <a:rPr lang="en-US" sz="1100" dirty="0">
                <a:solidFill>
                  <a:srgbClr val="000000"/>
                </a:solidFill>
              </a:rPr>
              <a:t>Connection</a:t>
            </a:r>
            <a:endParaRPr lang="en-US" sz="1100" dirty="0">
              <a:solidFill>
                <a:srgbClr val="000000"/>
              </a:solidFill>
              <a:sym typeface="Helvetica Light"/>
            </a:endParaRPr>
          </a:p>
        </p:txBody>
      </p:sp>
      <p:sp>
        <p:nvSpPr>
          <p:cNvPr id="58" name="TextBox 57"/>
          <p:cNvSpPr txBox="1"/>
          <p:nvPr/>
        </p:nvSpPr>
        <p:spPr>
          <a:xfrm>
            <a:off x="5156960" y="4386904"/>
            <a:ext cx="1523992" cy="440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8" tIns="50748" rIns="50748" bIns="50748" numCol="1" spcCol="38083" rtlCol="0" anchor="ctr">
            <a:spAutoFit/>
          </a:bodyPr>
          <a:lstStyle/>
          <a:p>
            <a:pPr algn="r" defTabSz="412194" hangingPunct="0"/>
            <a:r>
              <a:rPr lang="en-US" sz="1100" dirty="0">
                <a:solidFill>
                  <a:srgbClr val="000000"/>
                </a:solidFill>
                <a:sym typeface="Helvetica Light"/>
              </a:rPr>
              <a:t>Layer 5-</a:t>
            </a:r>
            <a:r>
              <a:rPr lang="en-US" sz="1100" dirty="0">
                <a:solidFill>
                  <a:srgbClr val="000000"/>
                </a:solidFill>
              </a:rPr>
              <a:t>7</a:t>
            </a:r>
            <a:r>
              <a:rPr lang="en-US" sz="1100" dirty="0">
                <a:solidFill>
                  <a:srgbClr val="000000"/>
                </a:solidFill>
                <a:sym typeface="Helvetica Light"/>
              </a:rPr>
              <a:t>:</a:t>
            </a:r>
          </a:p>
          <a:p>
            <a:pPr algn="r" defTabSz="412194" hangingPunct="0"/>
            <a:r>
              <a:rPr lang="en-US" sz="1100" dirty="0">
                <a:solidFill>
                  <a:srgbClr val="000000"/>
                </a:solidFill>
              </a:rPr>
              <a:t>Content &amp; Application</a:t>
            </a:r>
            <a:endParaRPr lang="en-US" sz="1100" dirty="0">
              <a:solidFill>
                <a:srgbClr val="000000"/>
              </a:solidFill>
              <a:sym typeface="Helvetica Light"/>
            </a:endParaRPr>
          </a:p>
        </p:txBody>
      </p:sp>
      <p:sp>
        <p:nvSpPr>
          <p:cNvPr id="55" name="Rectangle 54"/>
          <p:cNvSpPr/>
          <p:nvPr/>
        </p:nvSpPr>
        <p:spPr>
          <a:xfrm>
            <a:off x="4190841" y="3953618"/>
            <a:ext cx="774738" cy="384511"/>
          </a:xfrm>
          <a:prstGeom prst="rect">
            <a:avLst/>
          </a:prstGeom>
        </p:spPr>
        <p:txBody>
          <a:bodyPr wrap="none" lIns="45661" tIns="22843" rIns="45661" bIns="22843">
            <a:spAutoFit/>
          </a:bodyPr>
          <a:lstStyle/>
          <a:p>
            <a:pPr algn="r" defTabSz="913692"/>
            <a:r>
              <a:rPr lang="en-US" sz="1100" dirty="0">
                <a:solidFill>
                  <a:srgbClr val="000000"/>
                </a:solidFill>
                <a:cs typeface="Arial"/>
              </a:rPr>
              <a:t>Viruses</a:t>
            </a:r>
          </a:p>
          <a:p>
            <a:pPr algn="r" defTabSz="913692"/>
            <a:r>
              <a:rPr lang="en-US" sz="1100" dirty="0">
                <a:solidFill>
                  <a:srgbClr val="000000"/>
                </a:solidFill>
                <a:cs typeface="Arial"/>
              </a:rPr>
              <a:t>&amp; Spyware</a:t>
            </a:r>
          </a:p>
        </p:txBody>
      </p:sp>
      <p:sp>
        <p:nvSpPr>
          <p:cNvPr id="56" name="Rectangle 55"/>
          <p:cNvSpPr/>
          <p:nvPr/>
        </p:nvSpPr>
        <p:spPr>
          <a:xfrm>
            <a:off x="3794992" y="4396617"/>
            <a:ext cx="762953" cy="430663"/>
          </a:xfrm>
          <a:prstGeom prst="rect">
            <a:avLst/>
          </a:prstGeom>
        </p:spPr>
        <p:txBody>
          <a:bodyPr wrap="none">
            <a:spAutoFit/>
          </a:bodyPr>
          <a:lstStyle/>
          <a:p>
            <a:pPr algn="r" defTabSz="913692"/>
            <a:r>
              <a:rPr lang="en-US" sz="1100" dirty="0">
                <a:solidFill>
                  <a:srgbClr val="000000"/>
                </a:solidFill>
                <a:cs typeface="Arial"/>
              </a:rPr>
              <a:t>Intrusion</a:t>
            </a:r>
          </a:p>
          <a:p>
            <a:pPr algn="r" defTabSz="913692"/>
            <a:r>
              <a:rPr lang="en-US" sz="1100" dirty="0">
                <a:solidFill>
                  <a:srgbClr val="000000"/>
                </a:solidFill>
                <a:cs typeface="Arial"/>
              </a:rPr>
              <a:t>&amp; Worms</a:t>
            </a:r>
          </a:p>
        </p:txBody>
      </p:sp>
      <p:sp>
        <p:nvSpPr>
          <p:cNvPr id="61" name="Rectangle 60"/>
          <p:cNvSpPr/>
          <p:nvPr/>
        </p:nvSpPr>
        <p:spPr>
          <a:xfrm>
            <a:off x="5053265" y="2541022"/>
            <a:ext cx="681811" cy="384511"/>
          </a:xfrm>
          <a:prstGeom prst="rect">
            <a:avLst/>
          </a:prstGeom>
        </p:spPr>
        <p:txBody>
          <a:bodyPr wrap="none" lIns="45661" tIns="22843" rIns="45661" bIns="22843">
            <a:spAutoFit/>
          </a:bodyPr>
          <a:lstStyle/>
          <a:p>
            <a:pPr algn="r" defTabSz="913692"/>
            <a:r>
              <a:rPr lang="en-US" sz="1100" dirty="0">
                <a:solidFill>
                  <a:srgbClr val="000000"/>
                </a:solidFill>
                <a:cs typeface="Arial"/>
              </a:rPr>
              <a:t>Malicious</a:t>
            </a:r>
          </a:p>
          <a:p>
            <a:pPr algn="r" defTabSz="913692"/>
            <a:r>
              <a:rPr lang="en-US" sz="1100" dirty="0">
                <a:solidFill>
                  <a:srgbClr val="000000"/>
                </a:solidFill>
                <a:cs typeface="Arial"/>
              </a:rPr>
              <a:t> Apps</a:t>
            </a:r>
          </a:p>
        </p:txBody>
      </p:sp>
      <p:sp>
        <p:nvSpPr>
          <p:cNvPr id="62" name="Rectangle 61"/>
          <p:cNvSpPr/>
          <p:nvPr/>
        </p:nvSpPr>
        <p:spPr>
          <a:xfrm>
            <a:off x="4407438" y="2053496"/>
            <a:ext cx="1505939" cy="430663"/>
          </a:xfrm>
          <a:prstGeom prst="rect">
            <a:avLst/>
          </a:prstGeom>
        </p:spPr>
        <p:txBody>
          <a:bodyPr wrap="square">
            <a:spAutoFit/>
          </a:bodyPr>
          <a:lstStyle/>
          <a:p>
            <a:pPr algn="r" defTabSz="913692"/>
            <a:r>
              <a:rPr lang="en-US" sz="1100" dirty="0">
                <a:solidFill>
                  <a:srgbClr val="000000"/>
                </a:solidFill>
                <a:cs typeface="Arial"/>
              </a:rPr>
              <a:t>Advanced</a:t>
            </a:r>
          </a:p>
          <a:p>
            <a:pPr algn="r" defTabSz="913692"/>
            <a:r>
              <a:rPr lang="en-US" sz="1100" dirty="0">
                <a:solidFill>
                  <a:srgbClr val="000000"/>
                </a:solidFill>
                <a:cs typeface="Arial"/>
              </a:rPr>
              <a:t>Targeted Attacks</a:t>
            </a:r>
          </a:p>
        </p:txBody>
      </p:sp>
      <p:sp>
        <p:nvSpPr>
          <p:cNvPr id="60" name="Rectangle 59"/>
          <p:cNvSpPr/>
          <p:nvPr/>
        </p:nvSpPr>
        <p:spPr>
          <a:xfrm>
            <a:off x="4724199" y="3459704"/>
            <a:ext cx="662017" cy="430663"/>
          </a:xfrm>
          <a:prstGeom prst="rect">
            <a:avLst/>
          </a:prstGeom>
        </p:spPr>
        <p:txBody>
          <a:bodyPr wrap="none">
            <a:spAutoFit/>
          </a:bodyPr>
          <a:lstStyle/>
          <a:p>
            <a:pPr algn="r" defTabSz="913692"/>
            <a:r>
              <a:rPr lang="en-US" sz="1100" dirty="0">
                <a:solidFill>
                  <a:srgbClr val="000000"/>
                </a:solidFill>
                <a:cs typeface="Arial"/>
              </a:rPr>
              <a:t>Spam</a:t>
            </a:r>
          </a:p>
          <a:p>
            <a:pPr algn="r" defTabSz="913692"/>
            <a:r>
              <a:rPr lang="en-US" sz="1100" dirty="0">
                <a:solidFill>
                  <a:srgbClr val="000000"/>
                </a:solidFill>
                <a:cs typeface="Arial"/>
              </a:rPr>
              <a:t>Botnets</a:t>
            </a:r>
          </a:p>
        </p:txBody>
      </p:sp>
      <p:sp>
        <p:nvSpPr>
          <p:cNvPr id="49" name="Rectangle 48"/>
          <p:cNvSpPr/>
          <p:nvPr/>
        </p:nvSpPr>
        <p:spPr>
          <a:xfrm>
            <a:off x="6169241" y="6018841"/>
            <a:ext cx="605997" cy="276845"/>
          </a:xfrm>
          <a:prstGeom prst="rect">
            <a:avLst/>
          </a:prstGeom>
        </p:spPr>
        <p:txBody>
          <a:bodyPr wrap="none" lIns="45661" tIns="22843" rIns="45661" bIns="22843">
            <a:spAutoFit/>
          </a:bodyPr>
          <a:lstStyle/>
          <a:p>
            <a:pPr algn="r" defTabSz="913692"/>
            <a:r>
              <a:rPr lang="en-US" sz="1500" dirty="0">
                <a:solidFill>
                  <a:srgbClr val="000000"/>
                </a:solidFill>
                <a:cs typeface="Arial"/>
              </a:rPr>
              <a:t>Today</a:t>
            </a:r>
          </a:p>
        </p:txBody>
      </p:sp>
      <p:sp>
        <p:nvSpPr>
          <p:cNvPr id="67" name="Rectangle 66"/>
          <p:cNvSpPr/>
          <p:nvPr/>
        </p:nvSpPr>
        <p:spPr>
          <a:xfrm>
            <a:off x="4782369" y="3023320"/>
            <a:ext cx="681811" cy="384511"/>
          </a:xfrm>
          <a:prstGeom prst="rect">
            <a:avLst/>
          </a:prstGeom>
        </p:spPr>
        <p:txBody>
          <a:bodyPr wrap="none" lIns="45661" tIns="22843" rIns="45661" bIns="22843">
            <a:spAutoFit/>
          </a:bodyPr>
          <a:lstStyle/>
          <a:p>
            <a:pPr algn="r" defTabSz="913692"/>
            <a:r>
              <a:rPr lang="en-US" sz="1100" dirty="0">
                <a:solidFill>
                  <a:srgbClr val="000000"/>
                </a:solidFill>
                <a:cs typeface="Arial"/>
              </a:rPr>
              <a:t>Malicious</a:t>
            </a:r>
          </a:p>
          <a:p>
            <a:pPr algn="r" defTabSz="913692"/>
            <a:r>
              <a:rPr lang="en-US" sz="1100" dirty="0">
                <a:solidFill>
                  <a:srgbClr val="000000"/>
                </a:solidFill>
                <a:cs typeface="Arial"/>
              </a:rPr>
              <a:t>Sites</a:t>
            </a:r>
          </a:p>
        </p:txBody>
      </p:sp>
      <p:sp>
        <p:nvSpPr>
          <p:cNvPr id="87" name="Right Arrow 86"/>
          <p:cNvSpPr/>
          <p:nvPr/>
        </p:nvSpPr>
        <p:spPr>
          <a:xfrm>
            <a:off x="967827" y="5740624"/>
            <a:ext cx="5761285" cy="295953"/>
          </a:xfrm>
          <a:prstGeom prst="rightArrow">
            <a:avLst>
              <a:gd name="adj1" fmla="val 50000"/>
              <a:gd name="adj2" fmla="val 77404"/>
            </a:avLst>
          </a:prstGeom>
          <a:gradFill flip="none" rotWithShape="1">
            <a:gsLst>
              <a:gs pos="0">
                <a:schemeClr val="tx1">
                  <a:lumMod val="50000"/>
                  <a:lumOff val="50000"/>
                </a:schemeClr>
              </a:gs>
              <a:gs pos="84000">
                <a:schemeClr val="tx1">
                  <a:lumMod val="85000"/>
                  <a:lumOff val="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92"/>
            <a:endParaRPr lang="en-CA" sz="1798" dirty="0">
              <a:solidFill>
                <a:srgbClr val="FFFFFF"/>
              </a:solidFill>
            </a:endParaRPr>
          </a:p>
        </p:txBody>
      </p:sp>
      <p:sp>
        <p:nvSpPr>
          <p:cNvPr id="70" name="Rectangle 69"/>
          <p:cNvSpPr/>
          <p:nvPr/>
        </p:nvSpPr>
        <p:spPr>
          <a:xfrm>
            <a:off x="4753558" y="1561869"/>
            <a:ext cx="1350600" cy="430663"/>
          </a:xfrm>
          <a:prstGeom prst="rect">
            <a:avLst/>
          </a:prstGeom>
        </p:spPr>
        <p:txBody>
          <a:bodyPr wrap="square">
            <a:spAutoFit/>
          </a:bodyPr>
          <a:lstStyle/>
          <a:p>
            <a:pPr algn="r" defTabSz="913692"/>
            <a:r>
              <a:rPr lang="en-US" sz="1100" dirty="0">
                <a:solidFill>
                  <a:srgbClr val="000000"/>
                </a:solidFill>
                <a:cs typeface="Arial"/>
              </a:rPr>
              <a:t>Machine to Machine Attacks</a:t>
            </a:r>
          </a:p>
        </p:txBody>
      </p:sp>
      <p:cxnSp>
        <p:nvCxnSpPr>
          <p:cNvPr id="4" name="Straight Connector 3"/>
          <p:cNvCxnSpPr/>
          <p:nvPr/>
        </p:nvCxnSpPr>
        <p:spPr>
          <a:xfrm flipH="1">
            <a:off x="1128267" y="4833122"/>
            <a:ext cx="10327339" cy="28850"/>
          </a:xfrm>
          <a:prstGeom prst="line">
            <a:avLst/>
          </a:prstGeom>
          <a:ln w="1905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a:off x="1128267" y="2490104"/>
            <a:ext cx="10327339" cy="0"/>
          </a:xfrm>
          <a:prstGeom prst="line">
            <a:avLst/>
          </a:prstGeom>
          <a:ln w="1905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6880066" y="1639378"/>
            <a:ext cx="1760863" cy="2717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74" tIns="50774" rIns="50774" bIns="50774" numCol="1" spcCol="38100" rtlCol="0" anchor="ctr">
            <a:spAutoFit/>
          </a:bodyPr>
          <a:lstStyle/>
          <a:p>
            <a:pPr defTabSz="412194" hangingPunct="0"/>
            <a:r>
              <a:rPr lang="en-US" sz="1100" b="1" dirty="0">
                <a:solidFill>
                  <a:srgbClr val="000000"/>
                </a:solidFill>
                <a:ea typeface="Helvetica Light"/>
                <a:cs typeface="Helvetica Light"/>
                <a:sym typeface="Helvetica Light"/>
              </a:rPr>
              <a:t>Fabric</a:t>
            </a:r>
          </a:p>
        </p:txBody>
      </p:sp>
      <p:sp>
        <p:nvSpPr>
          <p:cNvPr id="3" name="Title 2"/>
          <p:cNvSpPr>
            <a:spLocks noGrp="1"/>
          </p:cNvSpPr>
          <p:nvPr>
            <p:ph type="title"/>
          </p:nvPr>
        </p:nvSpPr>
        <p:spPr>
          <a:xfrm>
            <a:off x="612730" y="72443"/>
            <a:ext cx="11457229" cy="729192"/>
          </a:xfrm>
        </p:spPr>
        <p:txBody>
          <a:bodyPr>
            <a:normAutofit/>
          </a:bodyPr>
          <a:lstStyle/>
          <a:p>
            <a:r>
              <a:rPr lang="ru-RU" dirty="0" smtClean="0"/>
              <a:t>Угрозы стали более интеллектуальными</a:t>
            </a:r>
            <a:endParaRPr lang="en-US" dirty="0"/>
          </a:p>
        </p:txBody>
      </p:sp>
      <p:grpSp>
        <p:nvGrpSpPr>
          <p:cNvPr id="91" name="Group 90"/>
          <p:cNvGrpSpPr/>
          <p:nvPr/>
        </p:nvGrpSpPr>
        <p:grpSpPr>
          <a:xfrm>
            <a:off x="8503570" y="1393229"/>
            <a:ext cx="875354" cy="886122"/>
            <a:chOff x="3463418" y="3226077"/>
            <a:chExt cx="1240223" cy="1255480"/>
          </a:xfrm>
        </p:grpSpPr>
        <p:pic>
          <p:nvPicPr>
            <p:cNvPr id="92" name="Picture 9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3418" y="3226077"/>
              <a:ext cx="1240223" cy="1255480"/>
            </a:xfrm>
            <a:prstGeom prst="rect">
              <a:avLst/>
            </a:prstGeom>
          </p:spPr>
        </p:pic>
        <p:pic>
          <p:nvPicPr>
            <p:cNvPr id="93" name="Picture 9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9276" y="3568282"/>
              <a:ext cx="588507" cy="571069"/>
            </a:xfrm>
            <a:prstGeom prst="rect">
              <a:avLst/>
            </a:prstGeom>
          </p:spPr>
        </p:pic>
        <p:pic>
          <p:nvPicPr>
            <p:cNvPr id="94" name="Picture 93"/>
            <p:cNvPicPr>
              <a:picLocks noChangeAspect="1"/>
            </p:cNvPicPr>
            <p:nvPr/>
          </p:nvPicPr>
          <p:blipFill>
            <a:blip r:embed="rId6"/>
            <a:stretch>
              <a:fillRect/>
            </a:stretch>
          </p:blipFill>
          <p:spPr>
            <a:xfrm>
              <a:off x="3625401" y="3392626"/>
              <a:ext cx="916256" cy="922827"/>
            </a:xfrm>
            <a:prstGeom prst="rect">
              <a:avLst/>
            </a:prstGeom>
          </p:spPr>
        </p:pic>
      </p:grpSp>
      <p:grpSp>
        <p:nvGrpSpPr>
          <p:cNvPr id="95" name="Group 4"/>
          <p:cNvGrpSpPr>
            <a:grpSpLocks noChangeAspect="1"/>
          </p:cNvGrpSpPr>
          <p:nvPr/>
        </p:nvGrpSpPr>
        <p:grpSpPr bwMode="auto">
          <a:xfrm>
            <a:off x="8587012" y="5269118"/>
            <a:ext cx="812917" cy="631962"/>
            <a:chOff x="2134" y="2105"/>
            <a:chExt cx="885" cy="688"/>
          </a:xfrm>
          <a:solidFill>
            <a:schemeClr val="tx1">
              <a:lumMod val="50000"/>
              <a:lumOff val="50000"/>
            </a:schemeClr>
          </a:solidFill>
        </p:grpSpPr>
        <p:sp>
          <p:nvSpPr>
            <p:cNvPr id="96" name="Freeform 5"/>
            <p:cNvSpPr>
              <a:spLocks/>
            </p:cNvSpPr>
            <p:nvPr/>
          </p:nvSpPr>
          <p:spPr bwMode="auto">
            <a:xfrm>
              <a:off x="2134" y="2105"/>
              <a:ext cx="352" cy="198"/>
            </a:xfrm>
            <a:custGeom>
              <a:avLst/>
              <a:gdLst>
                <a:gd name="T0" fmla="*/ 0 w 352"/>
                <a:gd name="T1" fmla="*/ 0 h 198"/>
                <a:gd name="T2" fmla="*/ 352 w 352"/>
                <a:gd name="T3" fmla="*/ 0 h 198"/>
                <a:gd name="T4" fmla="*/ 352 w 352"/>
                <a:gd name="T5" fmla="*/ 198 h 198"/>
                <a:gd name="T6" fmla="*/ 0 w 352"/>
                <a:gd name="T7" fmla="*/ 198 h 198"/>
                <a:gd name="T8" fmla="*/ 0 w 352"/>
                <a:gd name="T9" fmla="*/ 0 h 198"/>
                <a:gd name="T10" fmla="*/ 0 w 352"/>
                <a:gd name="T11" fmla="*/ 0 h 198"/>
              </a:gdLst>
              <a:ahLst/>
              <a:cxnLst>
                <a:cxn ang="0">
                  <a:pos x="T0" y="T1"/>
                </a:cxn>
                <a:cxn ang="0">
                  <a:pos x="T2" y="T3"/>
                </a:cxn>
                <a:cxn ang="0">
                  <a:pos x="T4" y="T5"/>
                </a:cxn>
                <a:cxn ang="0">
                  <a:pos x="T6" y="T7"/>
                </a:cxn>
                <a:cxn ang="0">
                  <a:pos x="T8" y="T9"/>
                </a:cxn>
                <a:cxn ang="0">
                  <a:pos x="T10" y="T11"/>
                </a:cxn>
              </a:cxnLst>
              <a:rect l="0" t="0" r="r" b="b"/>
              <a:pathLst>
                <a:path w="352" h="198">
                  <a:moveTo>
                    <a:pt x="0" y="0"/>
                  </a:moveTo>
                  <a:lnTo>
                    <a:pt x="352" y="0"/>
                  </a:lnTo>
                  <a:lnTo>
                    <a:pt x="352"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97" name="Freeform 6"/>
            <p:cNvSpPr>
              <a:spLocks/>
            </p:cNvSpPr>
            <p:nvPr/>
          </p:nvSpPr>
          <p:spPr bwMode="auto">
            <a:xfrm>
              <a:off x="2544" y="2105"/>
              <a:ext cx="353" cy="198"/>
            </a:xfrm>
            <a:custGeom>
              <a:avLst/>
              <a:gdLst>
                <a:gd name="T0" fmla="*/ 0 w 212"/>
                <a:gd name="T1" fmla="*/ 0 h 119"/>
                <a:gd name="T2" fmla="*/ 212 w 212"/>
                <a:gd name="T3" fmla="*/ 0 h 119"/>
                <a:gd name="T4" fmla="*/ 212 w 212"/>
                <a:gd name="T5" fmla="*/ 119 h 119"/>
                <a:gd name="T6" fmla="*/ 162 w 212"/>
                <a:gd name="T7" fmla="*/ 119 h 119"/>
                <a:gd name="T8" fmla="*/ 114 w 212"/>
                <a:gd name="T9" fmla="*/ 79 h 119"/>
                <a:gd name="T10" fmla="*/ 112 w 212"/>
                <a:gd name="T11" fmla="*/ 119 h 119"/>
                <a:gd name="T12" fmla="*/ 0 w 212"/>
                <a:gd name="T13" fmla="*/ 119 h 119"/>
                <a:gd name="T14" fmla="*/ 0 w 212"/>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119">
                  <a:moveTo>
                    <a:pt x="0" y="0"/>
                  </a:moveTo>
                  <a:cubicBezTo>
                    <a:pt x="212" y="0"/>
                    <a:pt x="212" y="0"/>
                    <a:pt x="212" y="0"/>
                  </a:cubicBezTo>
                  <a:cubicBezTo>
                    <a:pt x="212" y="119"/>
                    <a:pt x="212" y="119"/>
                    <a:pt x="212" y="119"/>
                  </a:cubicBezTo>
                  <a:cubicBezTo>
                    <a:pt x="162" y="119"/>
                    <a:pt x="162" y="119"/>
                    <a:pt x="162" y="119"/>
                  </a:cubicBezTo>
                  <a:cubicBezTo>
                    <a:pt x="147" y="105"/>
                    <a:pt x="130" y="92"/>
                    <a:pt x="114" y="79"/>
                  </a:cubicBezTo>
                  <a:cubicBezTo>
                    <a:pt x="114" y="94"/>
                    <a:pt x="114" y="107"/>
                    <a:pt x="112" y="119"/>
                  </a:cubicBezTo>
                  <a:cubicBezTo>
                    <a:pt x="0" y="119"/>
                    <a:pt x="0" y="119"/>
                    <a:pt x="0" y="119"/>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98" name="Freeform 7"/>
            <p:cNvSpPr>
              <a:spLocks noEditPoints="1"/>
            </p:cNvSpPr>
            <p:nvPr/>
          </p:nvSpPr>
          <p:spPr bwMode="auto">
            <a:xfrm>
              <a:off x="2325" y="2351"/>
              <a:ext cx="572" cy="198"/>
            </a:xfrm>
            <a:custGeom>
              <a:avLst/>
              <a:gdLst>
                <a:gd name="T0" fmla="*/ 0 w 344"/>
                <a:gd name="T1" fmla="*/ 0 h 119"/>
                <a:gd name="T2" fmla="*/ 238 w 344"/>
                <a:gd name="T3" fmla="*/ 0 h 119"/>
                <a:gd name="T4" fmla="*/ 170 w 344"/>
                <a:gd name="T5" fmla="*/ 119 h 119"/>
                <a:gd name="T6" fmla="*/ 0 w 344"/>
                <a:gd name="T7" fmla="*/ 119 h 119"/>
                <a:gd name="T8" fmla="*/ 0 w 344"/>
                <a:gd name="T9" fmla="*/ 0 h 119"/>
                <a:gd name="T10" fmla="*/ 322 w 344"/>
                <a:gd name="T11" fmla="*/ 0 h 119"/>
                <a:gd name="T12" fmla="*/ 344 w 344"/>
                <a:gd name="T13" fmla="*/ 0 h 119"/>
                <a:gd name="T14" fmla="*/ 344 w 344"/>
                <a:gd name="T15" fmla="*/ 27 h 119"/>
                <a:gd name="T16" fmla="*/ 322 w 344"/>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4" h="119">
                  <a:moveTo>
                    <a:pt x="0" y="0"/>
                  </a:moveTo>
                  <a:cubicBezTo>
                    <a:pt x="238" y="0"/>
                    <a:pt x="238" y="0"/>
                    <a:pt x="238" y="0"/>
                  </a:cubicBezTo>
                  <a:cubicBezTo>
                    <a:pt x="222" y="52"/>
                    <a:pt x="188" y="74"/>
                    <a:pt x="170" y="119"/>
                  </a:cubicBezTo>
                  <a:cubicBezTo>
                    <a:pt x="0" y="119"/>
                    <a:pt x="0" y="119"/>
                    <a:pt x="0" y="119"/>
                  </a:cubicBezTo>
                  <a:lnTo>
                    <a:pt x="0" y="0"/>
                  </a:lnTo>
                  <a:close/>
                  <a:moveTo>
                    <a:pt x="322" y="0"/>
                  </a:moveTo>
                  <a:cubicBezTo>
                    <a:pt x="344" y="0"/>
                    <a:pt x="344" y="0"/>
                    <a:pt x="344" y="0"/>
                  </a:cubicBezTo>
                  <a:cubicBezTo>
                    <a:pt x="344" y="27"/>
                    <a:pt x="344" y="27"/>
                    <a:pt x="344" y="27"/>
                  </a:cubicBezTo>
                  <a:cubicBezTo>
                    <a:pt x="337" y="17"/>
                    <a:pt x="330" y="8"/>
                    <a:pt x="32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99" name="Freeform 8"/>
            <p:cNvSpPr>
              <a:spLocks/>
            </p:cNvSpPr>
            <p:nvPr/>
          </p:nvSpPr>
          <p:spPr bwMode="auto">
            <a:xfrm>
              <a:off x="2134" y="2351"/>
              <a:ext cx="136" cy="198"/>
            </a:xfrm>
            <a:custGeom>
              <a:avLst/>
              <a:gdLst>
                <a:gd name="T0" fmla="*/ 0 w 136"/>
                <a:gd name="T1" fmla="*/ 0 h 198"/>
                <a:gd name="T2" fmla="*/ 136 w 136"/>
                <a:gd name="T3" fmla="*/ 0 h 198"/>
                <a:gd name="T4" fmla="*/ 136 w 136"/>
                <a:gd name="T5" fmla="*/ 198 h 198"/>
                <a:gd name="T6" fmla="*/ 0 w 136"/>
                <a:gd name="T7" fmla="*/ 198 h 198"/>
                <a:gd name="T8" fmla="*/ 0 w 136"/>
                <a:gd name="T9" fmla="*/ 0 h 198"/>
                <a:gd name="T10" fmla="*/ 0 w 136"/>
                <a:gd name="T11" fmla="*/ 0 h 198"/>
              </a:gdLst>
              <a:ahLst/>
              <a:cxnLst>
                <a:cxn ang="0">
                  <a:pos x="T0" y="T1"/>
                </a:cxn>
                <a:cxn ang="0">
                  <a:pos x="T2" y="T3"/>
                </a:cxn>
                <a:cxn ang="0">
                  <a:pos x="T4" y="T5"/>
                </a:cxn>
                <a:cxn ang="0">
                  <a:pos x="T6" y="T7"/>
                </a:cxn>
                <a:cxn ang="0">
                  <a:pos x="T8" y="T9"/>
                </a:cxn>
                <a:cxn ang="0">
                  <a:pos x="T10" y="T11"/>
                </a:cxn>
              </a:cxnLst>
              <a:rect l="0" t="0" r="r" b="b"/>
              <a:pathLst>
                <a:path w="136" h="198">
                  <a:moveTo>
                    <a:pt x="0" y="0"/>
                  </a:moveTo>
                  <a:lnTo>
                    <a:pt x="136" y="0"/>
                  </a:lnTo>
                  <a:lnTo>
                    <a:pt x="136"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00" name="Freeform 9"/>
            <p:cNvSpPr>
              <a:spLocks/>
            </p:cNvSpPr>
            <p:nvPr/>
          </p:nvSpPr>
          <p:spPr bwMode="auto">
            <a:xfrm>
              <a:off x="2134" y="2595"/>
              <a:ext cx="352" cy="198"/>
            </a:xfrm>
            <a:custGeom>
              <a:avLst/>
              <a:gdLst>
                <a:gd name="T0" fmla="*/ 0 w 352"/>
                <a:gd name="T1" fmla="*/ 0 h 198"/>
                <a:gd name="T2" fmla="*/ 352 w 352"/>
                <a:gd name="T3" fmla="*/ 0 h 198"/>
                <a:gd name="T4" fmla="*/ 352 w 352"/>
                <a:gd name="T5" fmla="*/ 198 h 198"/>
                <a:gd name="T6" fmla="*/ 0 w 352"/>
                <a:gd name="T7" fmla="*/ 198 h 198"/>
                <a:gd name="T8" fmla="*/ 0 w 352"/>
                <a:gd name="T9" fmla="*/ 0 h 198"/>
                <a:gd name="T10" fmla="*/ 0 w 352"/>
                <a:gd name="T11" fmla="*/ 0 h 198"/>
              </a:gdLst>
              <a:ahLst/>
              <a:cxnLst>
                <a:cxn ang="0">
                  <a:pos x="T0" y="T1"/>
                </a:cxn>
                <a:cxn ang="0">
                  <a:pos x="T2" y="T3"/>
                </a:cxn>
                <a:cxn ang="0">
                  <a:pos x="T4" y="T5"/>
                </a:cxn>
                <a:cxn ang="0">
                  <a:pos x="T6" y="T7"/>
                </a:cxn>
                <a:cxn ang="0">
                  <a:pos x="T8" y="T9"/>
                </a:cxn>
                <a:cxn ang="0">
                  <a:pos x="T10" y="T11"/>
                </a:cxn>
              </a:cxnLst>
              <a:rect l="0" t="0" r="r" b="b"/>
              <a:pathLst>
                <a:path w="352" h="198">
                  <a:moveTo>
                    <a:pt x="0" y="0"/>
                  </a:moveTo>
                  <a:lnTo>
                    <a:pt x="352" y="0"/>
                  </a:lnTo>
                  <a:lnTo>
                    <a:pt x="352" y="198"/>
                  </a:lnTo>
                  <a:lnTo>
                    <a:pt x="0" y="19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01" name="Freeform 10"/>
            <p:cNvSpPr>
              <a:spLocks/>
            </p:cNvSpPr>
            <p:nvPr/>
          </p:nvSpPr>
          <p:spPr bwMode="auto">
            <a:xfrm>
              <a:off x="2544" y="2595"/>
              <a:ext cx="152" cy="198"/>
            </a:xfrm>
            <a:custGeom>
              <a:avLst/>
              <a:gdLst>
                <a:gd name="T0" fmla="*/ 0 w 91"/>
                <a:gd name="T1" fmla="*/ 0 h 119"/>
                <a:gd name="T2" fmla="*/ 30 w 91"/>
                <a:gd name="T3" fmla="*/ 0 h 119"/>
                <a:gd name="T4" fmla="*/ 29 w 91"/>
                <a:gd name="T5" fmla="*/ 2 h 119"/>
                <a:gd name="T6" fmla="*/ 91 w 91"/>
                <a:gd name="T7" fmla="*/ 119 h 119"/>
                <a:gd name="T8" fmla="*/ 0 w 91"/>
                <a:gd name="T9" fmla="*/ 119 h 119"/>
                <a:gd name="T10" fmla="*/ 0 w 91"/>
                <a:gd name="T11" fmla="*/ 0 h 119"/>
              </a:gdLst>
              <a:ahLst/>
              <a:cxnLst>
                <a:cxn ang="0">
                  <a:pos x="T0" y="T1"/>
                </a:cxn>
                <a:cxn ang="0">
                  <a:pos x="T2" y="T3"/>
                </a:cxn>
                <a:cxn ang="0">
                  <a:pos x="T4" y="T5"/>
                </a:cxn>
                <a:cxn ang="0">
                  <a:pos x="T6" y="T7"/>
                </a:cxn>
                <a:cxn ang="0">
                  <a:pos x="T8" y="T9"/>
                </a:cxn>
                <a:cxn ang="0">
                  <a:pos x="T10" y="T11"/>
                </a:cxn>
              </a:cxnLst>
              <a:rect l="0" t="0" r="r" b="b"/>
              <a:pathLst>
                <a:path w="91" h="119">
                  <a:moveTo>
                    <a:pt x="0" y="0"/>
                  </a:moveTo>
                  <a:cubicBezTo>
                    <a:pt x="30" y="0"/>
                    <a:pt x="30" y="0"/>
                    <a:pt x="30" y="0"/>
                  </a:cubicBezTo>
                  <a:cubicBezTo>
                    <a:pt x="29" y="2"/>
                    <a:pt x="29" y="2"/>
                    <a:pt x="29" y="2"/>
                  </a:cubicBezTo>
                  <a:cubicBezTo>
                    <a:pt x="21" y="56"/>
                    <a:pt x="46" y="97"/>
                    <a:pt x="91" y="119"/>
                  </a:cubicBezTo>
                  <a:cubicBezTo>
                    <a:pt x="0" y="119"/>
                    <a:pt x="0" y="119"/>
                    <a:pt x="0" y="119"/>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sp>
          <p:nvSpPr>
            <p:cNvPr id="102" name="Freeform 11"/>
            <p:cNvSpPr>
              <a:spLocks/>
            </p:cNvSpPr>
            <p:nvPr/>
          </p:nvSpPr>
          <p:spPr bwMode="auto">
            <a:xfrm>
              <a:off x="2589" y="2273"/>
              <a:ext cx="430" cy="517"/>
            </a:xfrm>
            <a:custGeom>
              <a:avLst/>
              <a:gdLst>
                <a:gd name="T0" fmla="*/ 98 w 259"/>
                <a:gd name="T1" fmla="*/ 0 h 311"/>
                <a:gd name="T2" fmla="*/ 13 w 259"/>
                <a:gd name="T3" fmla="*/ 198 h 311"/>
                <a:gd name="T4" fmla="*/ 86 w 259"/>
                <a:gd name="T5" fmla="*/ 309 h 311"/>
                <a:gd name="T6" fmla="*/ 56 w 259"/>
                <a:gd name="T7" fmla="*/ 247 h 311"/>
                <a:gd name="T8" fmla="*/ 84 w 259"/>
                <a:gd name="T9" fmla="*/ 170 h 311"/>
                <a:gd name="T10" fmla="*/ 109 w 259"/>
                <a:gd name="T11" fmla="*/ 218 h 311"/>
                <a:gd name="T12" fmla="*/ 133 w 259"/>
                <a:gd name="T13" fmla="*/ 110 h 311"/>
                <a:gd name="T14" fmla="*/ 153 w 259"/>
                <a:gd name="T15" fmla="*/ 311 h 311"/>
                <a:gd name="T16" fmla="*/ 228 w 259"/>
                <a:gd name="T17" fmla="*/ 182 h 311"/>
                <a:gd name="T18" fmla="*/ 98 w 259"/>
                <a:gd name="T1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311">
                  <a:moveTo>
                    <a:pt x="98" y="0"/>
                  </a:moveTo>
                  <a:cubicBezTo>
                    <a:pt x="100" y="89"/>
                    <a:pt x="25" y="128"/>
                    <a:pt x="13" y="198"/>
                  </a:cubicBezTo>
                  <a:cubicBezTo>
                    <a:pt x="0" y="288"/>
                    <a:pt x="86" y="309"/>
                    <a:pt x="86" y="309"/>
                  </a:cubicBezTo>
                  <a:cubicBezTo>
                    <a:pt x="86" y="309"/>
                    <a:pt x="55" y="287"/>
                    <a:pt x="56" y="247"/>
                  </a:cubicBezTo>
                  <a:cubicBezTo>
                    <a:pt x="57" y="217"/>
                    <a:pt x="81" y="203"/>
                    <a:pt x="84" y="170"/>
                  </a:cubicBezTo>
                  <a:cubicBezTo>
                    <a:pt x="109" y="188"/>
                    <a:pt x="109" y="218"/>
                    <a:pt x="109" y="218"/>
                  </a:cubicBezTo>
                  <a:cubicBezTo>
                    <a:pt x="155" y="163"/>
                    <a:pt x="133" y="110"/>
                    <a:pt x="133" y="110"/>
                  </a:cubicBezTo>
                  <a:cubicBezTo>
                    <a:pt x="259" y="226"/>
                    <a:pt x="153" y="311"/>
                    <a:pt x="153" y="311"/>
                  </a:cubicBezTo>
                  <a:cubicBezTo>
                    <a:pt x="153" y="311"/>
                    <a:pt x="250" y="289"/>
                    <a:pt x="228" y="182"/>
                  </a:cubicBezTo>
                  <a:cubicBezTo>
                    <a:pt x="201" y="77"/>
                    <a:pt x="98" y="0"/>
                    <a:pt x="9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3966"/>
              <a:endParaRPr lang="en-US" sz="1799">
                <a:solidFill>
                  <a:srgbClr val="000000"/>
                </a:solidFill>
              </a:endParaRPr>
            </a:p>
          </p:txBody>
        </p:sp>
      </p:grpSp>
      <p:pic>
        <p:nvPicPr>
          <p:cNvPr id="107" name="Picture 9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87012" y="3288369"/>
            <a:ext cx="822746" cy="675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8"/>
          <a:stretch>
            <a:fillRect/>
          </a:stretch>
        </p:blipFill>
        <p:spPr>
          <a:xfrm>
            <a:off x="4629478" y="2057057"/>
            <a:ext cx="1710792" cy="2746566"/>
          </a:xfrm>
          <a:prstGeom prst="rect">
            <a:avLst/>
          </a:prstGeom>
        </p:spPr>
      </p:pic>
      <p:pic>
        <p:nvPicPr>
          <p:cNvPr id="14" name="Picture 13"/>
          <p:cNvPicPr>
            <a:picLocks noChangeAspect="1"/>
          </p:cNvPicPr>
          <p:nvPr/>
        </p:nvPicPr>
        <p:blipFill>
          <a:blip r:embed="rId9"/>
          <a:stretch>
            <a:fillRect/>
          </a:stretch>
        </p:blipFill>
        <p:spPr>
          <a:xfrm>
            <a:off x="6119879" y="1651957"/>
            <a:ext cx="337000" cy="251841"/>
          </a:xfrm>
          <a:prstGeom prst="rect">
            <a:avLst/>
          </a:prstGeom>
        </p:spPr>
      </p:pic>
      <p:pic>
        <p:nvPicPr>
          <p:cNvPr id="8" name="Picture 7"/>
          <p:cNvPicPr>
            <a:picLocks noChangeAspect="1"/>
          </p:cNvPicPr>
          <p:nvPr/>
        </p:nvPicPr>
        <p:blipFill>
          <a:blip r:embed="rId10"/>
          <a:stretch>
            <a:fillRect/>
          </a:stretch>
        </p:blipFill>
        <p:spPr>
          <a:xfrm>
            <a:off x="1128267" y="1981452"/>
            <a:ext cx="3791053" cy="2895097"/>
          </a:xfrm>
          <a:prstGeom prst="rect">
            <a:avLst/>
          </a:prstGeom>
        </p:spPr>
      </p:pic>
    </p:spTree>
    <p:extLst>
      <p:ext uri="{BB962C8B-B14F-4D97-AF65-F5344CB8AC3E}">
        <p14:creationId xmlns:p14="http://schemas.microsoft.com/office/powerpoint/2010/main" val="1318301122"/>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209833" y="1369681"/>
            <a:ext cx="6042614" cy="1323439"/>
          </a:xfrm>
          <a:prstGeom prst="rect">
            <a:avLst/>
          </a:prstGeom>
          <a:noFill/>
        </p:spPr>
        <p:txBody>
          <a:bodyPr wrap="square" rtlCol="0">
            <a:spAutoFit/>
          </a:bodyPr>
          <a:lstStyle/>
          <a:p>
            <a:r>
              <a:rPr lang="ru-RU" sz="4000" b="1" dirty="0" smtClean="0">
                <a:solidFill>
                  <a:srgbClr val="DC291E"/>
                </a:solidFill>
              </a:rPr>
              <a:t>ВСЕОБЪЕМЛЮЩАЯ</a:t>
            </a:r>
            <a:r>
              <a:rPr lang="en-US" sz="2000" dirty="0">
                <a:solidFill>
                  <a:schemeClr val="accent6"/>
                </a:solidFill>
              </a:rPr>
              <a:t/>
            </a:r>
            <a:br>
              <a:rPr lang="en-US" sz="2000" dirty="0">
                <a:solidFill>
                  <a:schemeClr val="accent6"/>
                </a:solidFill>
              </a:rPr>
            </a:br>
            <a:r>
              <a:rPr lang="ru-RU" sz="2000" dirty="0" smtClean="0">
                <a:solidFill>
                  <a:schemeClr val="tx1">
                    <a:lumMod val="75000"/>
                    <a:lumOff val="25000"/>
                  </a:schemeClr>
                </a:solidFill>
              </a:rPr>
              <a:t>Обзор </a:t>
            </a:r>
            <a:r>
              <a:rPr lang="en-US" sz="2000" dirty="0" smtClean="0">
                <a:solidFill>
                  <a:schemeClr val="tx1">
                    <a:lumMod val="75000"/>
                    <a:lumOff val="25000"/>
                  </a:schemeClr>
                </a:solidFill>
              </a:rPr>
              <a:t>&amp; </a:t>
            </a:r>
            <a:r>
              <a:rPr lang="ru-RU" sz="2000" dirty="0" smtClean="0">
                <a:solidFill>
                  <a:schemeClr val="tx1">
                    <a:lumMod val="75000"/>
                    <a:lumOff val="25000"/>
                  </a:schemeClr>
                </a:solidFill>
              </a:rPr>
              <a:t>Защита</a:t>
            </a:r>
            <a:r>
              <a:rPr lang="en-US" sz="2000" dirty="0">
                <a:solidFill>
                  <a:schemeClr val="tx1">
                    <a:lumMod val="75000"/>
                    <a:lumOff val="25000"/>
                  </a:schemeClr>
                </a:solidFill>
              </a:rPr>
              <a:t/>
            </a:r>
            <a:br>
              <a:rPr lang="en-US" sz="2000" dirty="0">
                <a:solidFill>
                  <a:schemeClr val="tx1">
                    <a:lumMod val="75000"/>
                    <a:lumOff val="25000"/>
                  </a:schemeClr>
                </a:solidFill>
              </a:rPr>
            </a:br>
            <a:r>
              <a:rPr lang="ru-RU" sz="2000" dirty="0" smtClean="0">
                <a:solidFill>
                  <a:schemeClr val="tx1">
                    <a:lumMod val="75000"/>
                    <a:lumOff val="25000"/>
                  </a:schemeClr>
                </a:solidFill>
              </a:rPr>
              <a:t>всей поверхности атак</a:t>
            </a:r>
            <a:endParaRPr lang="en-US" sz="2000" dirty="0">
              <a:solidFill>
                <a:schemeClr val="tx1">
                  <a:lumMod val="75000"/>
                  <a:lumOff val="25000"/>
                </a:schemeClr>
              </a:solidFill>
            </a:endParaRPr>
          </a:p>
        </p:txBody>
      </p:sp>
      <p:sp>
        <p:nvSpPr>
          <p:cNvPr id="107" name="Rectangle 106"/>
          <p:cNvSpPr/>
          <p:nvPr/>
        </p:nvSpPr>
        <p:spPr bwMode="invGray">
          <a:xfrm>
            <a:off x="9676746" y="5465288"/>
            <a:ext cx="2337572"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08" name="Rectangle 107"/>
          <p:cNvSpPr/>
          <p:nvPr/>
        </p:nvSpPr>
        <p:spPr bwMode="invGray">
          <a:xfrm>
            <a:off x="7222608" y="5461885"/>
            <a:ext cx="2372641"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09" name="Rectangle 108"/>
          <p:cNvSpPr/>
          <p:nvPr/>
        </p:nvSpPr>
        <p:spPr bwMode="invGray">
          <a:xfrm>
            <a:off x="4737446" y="5461885"/>
            <a:ext cx="2413000"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15" name="Rectangle 114"/>
          <p:cNvSpPr/>
          <p:nvPr/>
        </p:nvSpPr>
        <p:spPr bwMode="invGray">
          <a:xfrm>
            <a:off x="7280960" y="5528149"/>
            <a:ext cx="2225389" cy="694944"/>
          </a:xfrm>
          <a:prstGeom prst="rect">
            <a:avLst/>
          </a:prstGeom>
          <a:solidFill>
            <a:srgbClr val="DC291E"/>
          </a:solidFill>
          <a:ln w="28575" cmpd="sng">
            <a:noFill/>
            <a:round/>
            <a:headEnd/>
            <a:tailEnd/>
          </a:ln>
          <a:extLst/>
        </p:spPr>
        <p:txBody>
          <a:bodyPr wrap="square" rtlCol="0" anchor="ctr"/>
          <a:lstStyle/>
          <a:p>
            <a:pPr algn="ctr" defTabSz="342879"/>
            <a:endParaRPr lang="en-US" sz="2000" dirty="0"/>
          </a:p>
        </p:txBody>
      </p:sp>
      <p:pic>
        <p:nvPicPr>
          <p:cNvPr id="119" name="Picture 1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8406" y="5645628"/>
            <a:ext cx="358514" cy="474682"/>
          </a:xfrm>
          <a:prstGeom prst="rect">
            <a:avLst/>
          </a:prstGeom>
        </p:spPr>
      </p:pic>
      <p:sp>
        <p:nvSpPr>
          <p:cNvPr id="124" name="TextBox 123"/>
          <p:cNvSpPr txBox="1"/>
          <p:nvPr/>
        </p:nvSpPr>
        <p:spPr>
          <a:xfrm>
            <a:off x="7760280" y="5676914"/>
            <a:ext cx="1843437" cy="425758"/>
          </a:xfrm>
          <a:prstGeom prst="rect">
            <a:avLst/>
          </a:prstGeom>
          <a:noFill/>
        </p:spPr>
        <p:txBody>
          <a:bodyPr wrap="square" rtlCol="0">
            <a:spAutoFit/>
          </a:bodyPr>
          <a:lstStyle/>
          <a:p>
            <a:pPr>
              <a:lnSpc>
                <a:spcPts val="1300"/>
              </a:lnSpc>
            </a:pPr>
            <a:r>
              <a:rPr lang="en-CA" sz="1400" b="1" dirty="0">
                <a:solidFill>
                  <a:schemeClr val="bg1"/>
                </a:solidFill>
              </a:rPr>
              <a:t>Single Source of Threat Intelligence</a:t>
            </a:r>
          </a:p>
        </p:txBody>
      </p:sp>
      <p:sp>
        <p:nvSpPr>
          <p:cNvPr id="133" name="Rectangle 132"/>
          <p:cNvSpPr/>
          <p:nvPr/>
        </p:nvSpPr>
        <p:spPr bwMode="invGray">
          <a:xfrm>
            <a:off x="9730347" y="5535497"/>
            <a:ext cx="2228421" cy="694944"/>
          </a:xfrm>
          <a:prstGeom prst="rect">
            <a:avLst/>
          </a:prstGeom>
          <a:solidFill>
            <a:schemeClr val="accent6"/>
          </a:solidFill>
          <a:ln w="28575" cmpd="sng">
            <a:noFill/>
            <a:round/>
            <a:headEnd/>
            <a:tailEnd/>
          </a:ln>
          <a:extLst/>
        </p:spPr>
        <p:txBody>
          <a:bodyPr wrap="square" rtlCol="0" anchor="ctr"/>
          <a:lstStyle/>
          <a:p>
            <a:pPr algn="ctr" defTabSz="342879"/>
            <a:endParaRPr lang="en-US" sz="2000" dirty="0"/>
          </a:p>
        </p:txBody>
      </p:sp>
      <p:sp>
        <p:nvSpPr>
          <p:cNvPr id="138" name="TextBox 137"/>
          <p:cNvSpPr txBox="1"/>
          <p:nvPr/>
        </p:nvSpPr>
        <p:spPr>
          <a:xfrm>
            <a:off x="10250612" y="5691086"/>
            <a:ext cx="1843437" cy="425758"/>
          </a:xfrm>
          <a:prstGeom prst="rect">
            <a:avLst/>
          </a:prstGeom>
          <a:noFill/>
        </p:spPr>
        <p:txBody>
          <a:bodyPr wrap="square" rtlCol="0">
            <a:spAutoFit/>
          </a:bodyPr>
          <a:lstStyle/>
          <a:p>
            <a:pPr>
              <a:lnSpc>
                <a:spcPts val="1300"/>
              </a:lnSpc>
            </a:pPr>
            <a:r>
              <a:rPr lang="en-CA" sz="1400" b="1" dirty="0">
                <a:solidFill>
                  <a:schemeClr val="bg1"/>
                </a:solidFill>
              </a:rPr>
              <a:t>Single Network Operating System</a:t>
            </a:r>
          </a:p>
        </p:txBody>
      </p:sp>
      <p:pic>
        <p:nvPicPr>
          <p:cNvPr id="139" name="Picture 3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73796" y="5677438"/>
            <a:ext cx="426825" cy="42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 name="Rectangle 139"/>
          <p:cNvSpPr/>
          <p:nvPr/>
        </p:nvSpPr>
        <p:spPr bwMode="invGray">
          <a:xfrm>
            <a:off x="4801089" y="5528149"/>
            <a:ext cx="2298556" cy="694944"/>
          </a:xfrm>
          <a:prstGeom prst="rect">
            <a:avLst/>
          </a:prstGeom>
          <a:solidFill>
            <a:schemeClr val="accent3"/>
          </a:solidFill>
          <a:ln w="28575" cmpd="sng">
            <a:noFill/>
            <a:round/>
            <a:headEnd/>
            <a:tailEnd/>
          </a:ln>
          <a:extLst/>
        </p:spPr>
        <p:txBody>
          <a:bodyPr wrap="square" rtlCol="0" anchor="ctr"/>
          <a:lstStyle/>
          <a:p>
            <a:pPr algn="ctr" defTabSz="342879"/>
            <a:endParaRPr lang="en-US" sz="2000" dirty="0"/>
          </a:p>
        </p:txBody>
      </p:sp>
      <p:sp>
        <p:nvSpPr>
          <p:cNvPr id="141" name="TextBox 140"/>
          <p:cNvSpPr txBox="1"/>
          <p:nvPr/>
        </p:nvSpPr>
        <p:spPr>
          <a:xfrm>
            <a:off x="5227170" y="5676914"/>
            <a:ext cx="1927953" cy="425758"/>
          </a:xfrm>
          <a:prstGeom prst="rect">
            <a:avLst/>
          </a:prstGeom>
          <a:noFill/>
        </p:spPr>
        <p:txBody>
          <a:bodyPr wrap="square" rtlCol="0">
            <a:spAutoFit/>
          </a:bodyPr>
          <a:lstStyle/>
          <a:p>
            <a:pPr>
              <a:lnSpc>
                <a:spcPts val="1300"/>
              </a:lnSpc>
            </a:pPr>
            <a:r>
              <a:rPr lang="en-US" sz="1400" b="1" dirty="0">
                <a:solidFill>
                  <a:schemeClr val="bg1"/>
                </a:solidFill>
              </a:rPr>
              <a:t>Single Pane of Glass (Management)</a:t>
            </a:r>
          </a:p>
        </p:txBody>
      </p:sp>
      <p:pic>
        <p:nvPicPr>
          <p:cNvPr id="142" name="Picture 14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9277" y="5657612"/>
            <a:ext cx="322990" cy="425759"/>
          </a:xfrm>
          <a:prstGeom prst="rect">
            <a:avLst/>
          </a:prstGeom>
        </p:spPr>
      </p:pic>
      <p:sp>
        <p:nvSpPr>
          <p:cNvPr id="5" name="Title 4"/>
          <p:cNvSpPr>
            <a:spLocks noGrp="1"/>
          </p:cNvSpPr>
          <p:nvPr>
            <p:ph type="title"/>
          </p:nvPr>
        </p:nvSpPr>
        <p:spPr>
          <a:xfrm>
            <a:off x="381000" y="582626"/>
            <a:ext cx="11434763" cy="379482"/>
          </a:xfrm>
        </p:spPr>
        <p:txBody>
          <a:bodyPr>
            <a:normAutofit fontScale="90000"/>
          </a:bodyPr>
          <a:lstStyle/>
          <a:p>
            <a:r>
              <a:rPr lang="en-US" dirty="0" smtClean="0"/>
              <a:t>FORTINET </a:t>
            </a:r>
            <a:r>
              <a:rPr lang="en-US" dirty="0"/>
              <a:t>SECURITY FABRIC</a:t>
            </a:r>
            <a:endParaRPr lang="en-US" dirty="0">
              <a:latin typeface="Arial Black" panose="020B0A04020102020204" pitchFamily="34" charset="0"/>
            </a:endParaRPr>
          </a:p>
        </p:txBody>
      </p:sp>
      <p:sp>
        <p:nvSpPr>
          <p:cNvPr id="103" name="TextBox 102"/>
          <p:cNvSpPr txBox="1"/>
          <p:nvPr/>
        </p:nvSpPr>
        <p:spPr>
          <a:xfrm>
            <a:off x="209833" y="2697640"/>
            <a:ext cx="5994701" cy="1015663"/>
          </a:xfrm>
          <a:prstGeom prst="rect">
            <a:avLst/>
          </a:prstGeom>
          <a:noFill/>
        </p:spPr>
        <p:txBody>
          <a:bodyPr wrap="square" rtlCol="0">
            <a:spAutoFit/>
          </a:bodyPr>
          <a:lstStyle/>
          <a:p>
            <a:r>
              <a:rPr lang="ru-RU" sz="4000" b="1" dirty="0" smtClean="0">
                <a:solidFill>
                  <a:schemeClr val="accent2">
                    <a:lumMod val="60000"/>
                    <a:lumOff val="40000"/>
                  </a:schemeClr>
                </a:solidFill>
              </a:rPr>
              <a:t>ИНТЕГРИРОВАННАЯ</a:t>
            </a:r>
            <a:r>
              <a:rPr lang="en-US" sz="2000" b="1" dirty="0">
                <a:solidFill>
                  <a:schemeClr val="accent2"/>
                </a:solidFill>
              </a:rPr>
              <a:t/>
            </a:r>
            <a:br>
              <a:rPr lang="en-US" sz="2000" b="1" dirty="0">
                <a:solidFill>
                  <a:schemeClr val="accent2"/>
                </a:solidFill>
              </a:rPr>
            </a:br>
            <a:r>
              <a:rPr lang="ru-RU" sz="2000" dirty="0" smtClean="0">
                <a:solidFill>
                  <a:schemeClr val="tx1">
                    <a:lumMod val="75000"/>
                    <a:lumOff val="25000"/>
                  </a:schemeClr>
                </a:solidFill>
              </a:rPr>
              <a:t>Предотвращение таргетированных атак</a:t>
            </a:r>
            <a:endParaRPr lang="en-US" sz="2000" dirty="0">
              <a:solidFill>
                <a:schemeClr val="tx1">
                  <a:lumMod val="75000"/>
                  <a:lumOff val="25000"/>
                </a:schemeClr>
              </a:solidFill>
            </a:endParaRPr>
          </a:p>
        </p:txBody>
      </p:sp>
      <p:sp>
        <p:nvSpPr>
          <p:cNvPr id="104" name="TextBox 103"/>
          <p:cNvSpPr txBox="1"/>
          <p:nvPr/>
        </p:nvSpPr>
        <p:spPr>
          <a:xfrm>
            <a:off x="184705" y="3846172"/>
            <a:ext cx="7453558" cy="1015663"/>
          </a:xfrm>
          <a:prstGeom prst="rect">
            <a:avLst/>
          </a:prstGeom>
          <a:noFill/>
        </p:spPr>
        <p:txBody>
          <a:bodyPr wrap="square" rtlCol="0">
            <a:spAutoFit/>
          </a:bodyPr>
          <a:lstStyle/>
          <a:p>
            <a:r>
              <a:rPr lang="ru-RU" sz="4000" b="1" dirty="0" smtClean="0">
                <a:solidFill>
                  <a:schemeClr val="accent4">
                    <a:lumMod val="50000"/>
                  </a:schemeClr>
                </a:solidFill>
              </a:rPr>
              <a:t>АВТОМАТИЗИРОВАННАЯ</a:t>
            </a:r>
            <a:r>
              <a:rPr lang="en-US" sz="2000" b="1" dirty="0">
                <a:solidFill>
                  <a:schemeClr val="accent4">
                    <a:lumMod val="50000"/>
                  </a:schemeClr>
                </a:solidFill>
              </a:rPr>
              <a:t/>
            </a:r>
            <a:br>
              <a:rPr lang="en-US" sz="2000" b="1" dirty="0">
                <a:solidFill>
                  <a:schemeClr val="accent4">
                    <a:lumMod val="50000"/>
                  </a:schemeClr>
                </a:solidFill>
              </a:rPr>
            </a:br>
            <a:r>
              <a:rPr lang="ru-RU" sz="2000" dirty="0" smtClean="0">
                <a:solidFill>
                  <a:schemeClr val="tx1">
                    <a:lumMod val="75000"/>
                    <a:lumOff val="25000"/>
                  </a:schemeClr>
                </a:solidFill>
              </a:rPr>
              <a:t>Ответные меры </a:t>
            </a:r>
            <a:r>
              <a:rPr lang="en-US" sz="2000" dirty="0" smtClean="0">
                <a:solidFill>
                  <a:schemeClr val="tx1">
                    <a:lumMod val="75000"/>
                    <a:lumOff val="25000"/>
                  </a:schemeClr>
                </a:solidFill>
              </a:rPr>
              <a:t>&amp; </a:t>
            </a:r>
            <a:r>
              <a:rPr lang="ru-RU" sz="2000" dirty="0" smtClean="0">
                <a:solidFill>
                  <a:schemeClr val="tx1">
                    <a:lumMod val="75000"/>
                    <a:lumOff val="25000"/>
                  </a:schemeClr>
                </a:solidFill>
              </a:rPr>
              <a:t>постоянный мониторинг окружения</a:t>
            </a:r>
            <a:endParaRPr lang="en-US" sz="2000" dirty="0">
              <a:solidFill>
                <a:schemeClr val="tx1">
                  <a:lumMod val="75000"/>
                  <a:lumOff val="25000"/>
                </a:schemeClr>
              </a:solidFill>
            </a:endParaRPr>
          </a:p>
        </p:txBody>
      </p:sp>
      <p:pic>
        <p:nvPicPr>
          <p:cNvPr id="25" name="Picture 24">
            <a:extLst>
              <a:ext uri="{FF2B5EF4-FFF2-40B4-BE49-F238E27FC236}">
                <a16:creationId xmlns="" xmlns:a16="http://schemas.microsoft.com/office/drawing/2014/main" id="{2F131591-D927-4C8F-B67B-D3DAD82FB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486" y="877784"/>
            <a:ext cx="4336521" cy="4359201"/>
          </a:xfrm>
          <a:prstGeom prst="rect">
            <a:avLst/>
          </a:prstGeom>
        </p:spPr>
      </p:pic>
      <p:sp>
        <p:nvSpPr>
          <p:cNvPr id="26" name="Oval 25">
            <a:extLst>
              <a:ext uri="{FF2B5EF4-FFF2-40B4-BE49-F238E27FC236}">
                <a16:creationId xmlns="" xmlns:a16="http://schemas.microsoft.com/office/drawing/2014/main" id="{4C8F46CB-BFC6-4257-8035-5AF87F5B01E6}"/>
              </a:ext>
            </a:extLst>
          </p:cNvPr>
          <p:cNvSpPr/>
          <p:nvPr/>
        </p:nvSpPr>
        <p:spPr>
          <a:xfrm>
            <a:off x="7786022" y="1541695"/>
            <a:ext cx="3065360" cy="3065360"/>
          </a:xfrm>
          <a:prstGeom prst="ellipse">
            <a:avLst/>
          </a:prstGeom>
          <a:gradFill>
            <a:gsLst>
              <a:gs pos="0">
                <a:schemeClr val="bg1">
                  <a:alpha val="40000"/>
                </a:schemeClr>
              </a:gs>
              <a:gs pos="33000">
                <a:schemeClr val="bg1">
                  <a:alpha val="0"/>
                </a:schemeClr>
              </a:gs>
            </a:gsLst>
            <a:lin ang="5400000" scaled="1"/>
          </a:gradFill>
          <a:ln w="15875">
            <a:gradFill flip="none" rotWithShape="1">
              <a:gsLst>
                <a:gs pos="0">
                  <a:schemeClr val="accent4"/>
                </a:gs>
                <a:gs pos="78000">
                  <a:schemeClr val="accent4">
                    <a:alpha val="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 xmlns:a16="http://schemas.microsoft.com/office/drawing/2014/main" id="{8566C82F-B6FF-4DCE-95EB-33197EC63DEB}"/>
              </a:ext>
            </a:extLst>
          </p:cNvPr>
          <p:cNvSpPr/>
          <p:nvPr/>
        </p:nvSpPr>
        <p:spPr>
          <a:xfrm>
            <a:off x="7880475" y="1636147"/>
            <a:ext cx="2876455" cy="2876455"/>
          </a:xfrm>
          <a:prstGeom prst="ellipse">
            <a:avLst/>
          </a:prstGeom>
          <a:noFill/>
          <a:ln w="15875">
            <a:gradFill flip="none" rotWithShape="1">
              <a:gsLst>
                <a:gs pos="0">
                  <a:schemeClr val="accent2"/>
                </a:gs>
                <a:gs pos="78000">
                  <a:schemeClr val="bg1">
                    <a:alpha val="0"/>
                  </a:schemeClr>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BAB947B0-D8D3-48CF-B040-DE68E74DB70B}"/>
              </a:ext>
            </a:extLst>
          </p:cNvPr>
          <p:cNvSpPr/>
          <p:nvPr/>
        </p:nvSpPr>
        <p:spPr>
          <a:xfrm>
            <a:off x="7983865" y="1739538"/>
            <a:ext cx="2669674" cy="2669674"/>
          </a:xfrm>
          <a:prstGeom prst="ellipse">
            <a:avLst/>
          </a:prstGeom>
          <a:noFill/>
          <a:ln w="15875">
            <a:gradFill flip="none" rotWithShape="1">
              <a:gsLst>
                <a:gs pos="0">
                  <a:schemeClr val="accent1">
                    <a:lumMod val="5000"/>
                    <a:lumOff val="95000"/>
                  </a:schemeClr>
                </a:gs>
                <a:gs pos="34000">
                  <a:schemeClr val="bg1">
                    <a:alpha val="0"/>
                  </a:schemeClr>
                </a:gs>
              </a:gsLst>
              <a:lin ang="18900000" scaled="1"/>
              <a:tileRect/>
            </a:gra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99F0900D-F11D-46FA-9E5F-0E09A684D8D6}"/>
              </a:ext>
            </a:extLst>
          </p:cNvPr>
          <p:cNvSpPr/>
          <p:nvPr/>
        </p:nvSpPr>
        <p:spPr>
          <a:xfrm>
            <a:off x="9049084" y="2804759"/>
            <a:ext cx="539236" cy="5392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D4589E7-0E6C-4132-81AC-D96799A1A2E3}"/>
              </a:ext>
            </a:extLst>
          </p:cNvPr>
          <p:cNvSpPr/>
          <p:nvPr/>
        </p:nvSpPr>
        <p:spPr>
          <a:xfrm>
            <a:off x="9086504" y="2842178"/>
            <a:ext cx="464399" cy="464398"/>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Freeform 5">
            <a:extLst>
              <a:ext uri="{FF2B5EF4-FFF2-40B4-BE49-F238E27FC236}">
                <a16:creationId xmlns="" xmlns:a16="http://schemas.microsoft.com/office/drawing/2014/main" id="{7F34A862-3443-4890-9247-E53698DDFEC7}"/>
              </a:ext>
            </a:extLst>
          </p:cNvPr>
          <p:cNvSpPr>
            <a:spLocks noEditPoints="1"/>
          </p:cNvSpPr>
          <p:nvPr/>
        </p:nvSpPr>
        <p:spPr bwMode="auto">
          <a:xfrm>
            <a:off x="9198488" y="2965869"/>
            <a:ext cx="240428" cy="217015"/>
          </a:xfrm>
          <a:custGeom>
            <a:avLst/>
            <a:gdLst>
              <a:gd name="T0" fmla="*/ 0 w 1377"/>
              <a:gd name="T1" fmla="*/ 0 h 1242"/>
              <a:gd name="T2" fmla="*/ 636 w 1377"/>
              <a:gd name="T3" fmla="*/ 0 h 1242"/>
              <a:gd name="T4" fmla="*/ 636 w 1377"/>
              <a:gd name="T5" fmla="*/ 357 h 1242"/>
              <a:gd name="T6" fmla="*/ 0 w 1377"/>
              <a:gd name="T7" fmla="*/ 357 h 1242"/>
              <a:gd name="T8" fmla="*/ 0 w 1377"/>
              <a:gd name="T9" fmla="*/ 0 h 1242"/>
              <a:gd name="T10" fmla="*/ 351 w 1377"/>
              <a:gd name="T11" fmla="*/ 444 h 1242"/>
              <a:gd name="T12" fmla="*/ 351 w 1377"/>
              <a:gd name="T13" fmla="*/ 801 h 1242"/>
              <a:gd name="T14" fmla="*/ 544 w 1377"/>
              <a:gd name="T15" fmla="*/ 801 h 1242"/>
              <a:gd name="T16" fmla="*/ 833 w 1377"/>
              <a:gd name="T17" fmla="*/ 801 h 1242"/>
              <a:gd name="T18" fmla="*/ 1026 w 1377"/>
              <a:gd name="T19" fmla="*/ 801 h 1242"/>
              <a:gd name="T20" fmla="*/ 1026 w 1377"/>
              <a:gd name="T21" fmla="*/ 444 h 1242"/>
              <a:gd name="T22" fmla="*/ 351 w 1377"/>
              <a:gd name="T23" fmla="*/ 444 h 1242"/>
              <a:gd name="T24" fmla="*/ 0 w 1377"/>
              <a:gd name="T25" fmla="*/ 444 h 1242"/>
              <a:gd name="T26" fmla="*/ 0 w 1377"/>
              <a:gd name="T27" fmla="*/ 801 h 1242"/>
              <a:gd name="T28" fmla="*/ 246 w 1377"/>
              <a:gd name="T29" fmla="*/ 801 h 1242"/>
              <a:gd name="T30" fmla="*/ 246 w 1377"/>
              <a:gd name="T31" fmla="*/ 444 h 1242"/>
              <a:gd name="T32" fmla="*/ 0 w 1377"/>
              <a:gd name="T33" fmla="*/ 444 h 1242"/>
              <a:gd name="T34" fmla="*/ 0 w 1377"/>
              <a:gd name="T35" fmla="*/ 885 h 1242"/>
              <a:gd name="T36" fmla="*/ 0 w 1377"/>
              <a:gd name="T37" fmla="*/ 1242 h 1242"/>
              <a:gd name="T38" fmla="*/ 636 w 1377"/>
              <a:gd name="T39" fmla="*/ 1242 h 1242"/>
              <a:gd name="T40" fmla="*/ 636 w 1377"/>
              <a:gd name="T41" fmla="*/ 885 h 1242"/>
              <a:gd name="T42" fmla="*/ 0 w 1377"/>
              <a:gd name="T43" fmla="*/ 885 h 1242"/>
              <a:gd name="T44" fmla="*/ 1377 w 1377"/>
              <a:gd name="T45" fmla="*/ 0 h 1242"/>
              <a:gd name="T46" fmla="*/ 741 w 1377"/>
              <a:gd name="T47" fmla="*/ 0 h 1242"/>
              <a:gd name="T48" fmla="*/ 741 w 1377"/>
              <a:gd name="T49" fmla="*/ 357 h 1242"/>
              <a:gd name="T50" fmla="*/ 1377 w 1377"/>
              <a:gd name="T51" fmla="*/ 357 h 1242"/>
              <a:gd name="T52" fmla="*/ 1377 w 1377"/>
              <a:gd name="T53" fmla="*/ 0 h 1242"/>
              <a:gd name="T54" fmla="*/ 1377 w 1377"/>
              <a:gd name="T55" fmla="*/ 444 h 1242"/>
              <a:gd name="T56" fmla="*/ 1131 w 1377"/>
              <a:gd name="T57" fmla="*/ 444 h 1242"/>
              <a:gd name="T58" fmla="*/ 1131 w 1377"/>
              <a:gd name="T59" fmla="*/ 801 h 1242"/>
              <a:gd name="T60" fmla="*/ 1377 w 1377"/>
              <a:gd name="T61" fmla="*/ 801 h 1242"/>
              <a:gd name="T62" fmla="*/ 1377 w 1377"/>
              <a:gd name="T63" fmla="*/ 444 h 1242"/>
              <a:gd name="T64" fmla="*/ 1377 w 1377"/>
              <a:gd name="T65" fmla="*/ 885 h 1242"/>
              <a:gd name="T66" fmla="*/ 741 w 1377"/>
              <a:gd name="T67" fmla="*/ 885 h 1242"/>
              <a:gd name="T68" fmla="*/ 741 w 1377"/>
              <a:gd name="T69" fmla="*/ 1242 h 1242"/>
              <a:gd name="T70" fmla="*/ 1377 w 1377"/>
              <a:gd name="T71" fmla="*/ 1242 h 1242"/>
              <a:gd name="T72" fmla="*/ 1377 w 1377"/>
              <a:gd name="T73" fmla="*/ 885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77" h="1242">
                <a:moveTo>
                  <a:pt x="0" y="0"/>
                </a:moveTo>
                <a:cubicBezTo>
                  <a:pt x="636" y="0"/>
                  <a:pt x="636" y="0"/>
                  <a:pt x="636" y="0"/>
                </a:cubicBezTo>
                <a:cubicBezTo>
                  <a:pt x="636" y="357"/>
                  <a:pt x="636" y="357"/>
                  <a:pt x="636" y="357"/>
                </a:cubicBezTo>
                <a:cubicBezTo>
                  <a:pt x="0" y="357"/>
                  <a:pt x="0" y="357"/>
                  <a:pt x="0" y="357"/>
                </a:cubicBezTo>
                <a:cubicBezTo>
                  <a:pt x="0" y="0"/>
                  <a:pt x="0" y="0"/>
                  <a:pt x="0" y="0"/>
                </a:cubicBezTo>
                <a:close/>
                <a:moveTo>
                  <a:pt x="351" y="444"/>
                </a:moveTo>
                <a:cubicBezTo>
                  <a:pt x="351" y="801"/>
                  <a:pt x="351" y="801"/>
                  <a:pt x="351" y="801"/>
                </a:cubicBezTo>
                <a:cubicBezTo>
                  <a:pt x="351" y="801"/>
                  <a:pt x="351" y="801"/>
                  <a:pt x="544" y="801"/>
                </a:cubicBezTo>
                <a:cubicBezTo>
                  <a:pt x="613" y="801"/>
                  <a:pt x="706" y="801"/>
                  <a:pt x="833" y="801"/>
                </a:cubicBezTo>
                <a:cubicBezTo>
                  <a:pt x="1026" y="801"/>
                  <a:pt x="1026" y="801"/>
                  <a:pt x="1026" y="801"/>
                </a:cubicBezTo>
                <a:cubicBezTo>
                  <a:pt x="1026" y="444"/>
                  <a:pt x="1026" y="444"/>
                  <a:pt x="1026" y="444"/>
                </a:cubicBezTo>
                <a:cubicBezTo>
                  <a:pt x="1026" y="444"/>
                  <a:pt x="1026" y="444"/>
                  <a:pt x="351" y="444"/>
                </a:cubicBezTo>
                <a:close/>
                <a:moveTo>
                  <a:pt x="0" y="444"/>
                </a:moveTo>
                <a:cubicBezTo>
                  <a:pt x="0" y="801"/>
                  <a:pt x="0" y="801"/>
                  <a:pt x="0" y="801"/>
                </a:cubicBezTo>
                <a:cubicBezTo>
                  <a:pt x="246" y="801"/>
                  <a:pt x="246" y="801"/>
                  <a:pt x="246" y="801"/>
                </a:cubicBezTo>
                <a:cubicBezTo>
                  <a:pt x="246" y="444"/>
                  <a:pt x="246" y="444"/>
                  <a:pt x="246" y="444"/>
                </a:cubicBezTo>
                <a:cubicBezTo>
                  <a:pt x="0" y="444"/>
                  <a:pt x="0" y="444"/>
                  <a:pt x="0" y="444"/>
                </a:cubicBezTo>
                <a:close/>
                <a:moveTo>
                  <a:pt x="0" y="885"/>
                </a:moveTo>
                <a:cubicBezTo>
                  <a:pt x="0" y="1242"/>
                  <a:pt x="0" y="1242"/>
                  <a:pt x="0" y="1242"/>
                </a:cubicBezTo>
                <a:cubicBezTo>
                  <a:pt x="636" y="1242"/>
                  <a:pt x="636" y="1242"/>
                  <a:pt x="636" y="1242"/>
                </a:cubicBezTo>
                <a:cubicBezTo>
                  <a:pt x="636" y="885"/>
                  <a:pt x="636" y="885"/>
                  <a:pt x="636" y="885"/>
                </a:cubicBezTo>
                <a:cubicBezTo>
                  <a:pt x="0" y="885"/>
                  <a:pt x="0" y="885"/>
                  <a:pt x="0" y="885"/>
                </a:cubicBezTo>
                <a:close/>
                <a:moveTo>
                  <a:pt x="1377" y="0"/>
                </a:moveTo>
                <a:cubicBezTo>
                  <a:pt x="741" y="0"/>
                  <a:pt x="741" y="0"/>
                  <a:pt x="741" y="0"/>
                </a:cubicBezTo>
                <a:cubicBezTo>
                  <a:pt x="741" y="357"/>
                  <a:pt x="741" y="357"/>
                  <a:pt x="741" y="357"/>
                </a:cubicBezTo>
                <a:cubicBezTo>
                  <a:pt x="1377" y="357"/>
                  <a:pt x="1377" y="357"/>
                  <a:pt x="1377" y="357"/>
                </a:cubicBezTo>
                <a:cubicBezTo>
                  <a:pt x="1377" y="0"/>
                  <a:pt x="1377" y="0"/>
                  <a:pt x="1377" y="0"/>
                </a:cubicBezTo>
                <a:close/>
                <a:moveTo>
                  <a:pt x="1377" y="444"/>
                </a:moveTo>
                <a:cubicBezTo>
                  <a:pt x="1131" y="444"/>
                  <a:pt x="1131" y="444"/>
                  <a:pt x="1131" y="444"/>
                </a:cubicBezTo>
                <a:cubicBezTo>
                  <a:pt x="1131" y="801"/>
                  <a:pt x="1131" y="801"/>
                  <a:pt x="1131" y="801"/>
                </a:cubicBezTo>
                <a:cubicBezTo>
                  <a:pt x="1377" y="801"/>
                  <a:pt x="1377" y="801"/>
                  <a:pt x="1377" y="801"/>
                </a:cubicBezTo>
                <a:cubicBezTo>
                  <a:pt x="1377" y="444"/>
                  <a:pt x="1377" y="444"/>
                  <a:pt x="1377" y="444"/>
                </a:cubicBezTo>
                <a:close/>
                <a:moveTo>
                  <a:pt x="1377" y="885"/>
                </a:moveTo>
                <a:cubicBezTo>
                  <a:pt x="741" y="885"/>
                  <a:pt x="741" y="885"/>
                  <a:pt x="741" y="885"/>
                </a:cubicBezTo>
                <a:cubicBezTo>
                  <a:pt x="741" y="1242"/>
                  <a:pt x="741" y="1242"/>
                  <a:pt x="741" y="1242"/>
                </a:cubicBezTo>
                <a:cubicBezTo>
                  <a:pt x="1377" y="1242"/>
                  <a:pt x="1377" y="1242"/>
                  <a:pt x="1377" y="1242"/>
                </a:cubicBezTo>
                <a:cubicBezTo>
                  <a:pt x="1377" y="885"/>
                  <a:pt x="1377" y="885"/>
                  <a:pt x="1377" y="8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useBgFill="1">
        <p:nvSpPr>
          <p:cNvPr id="32" name="Oval 31">
            <a:extLst>
              <a:ext uri="{FF2B5EF4-FFF2-40B4-BE49-F238E27FC236}">
                <a16:creationId xmlns="" xmlns:a16="http://schemas.microsoft.com/office/drawing/2014/main" id="{1EDB5A82-E40A-4143-97E0-00C4D68C73E2}"/>
              </a:ext>
            </a:extLst>
          </p:cNvPr>
          <p:cNvSpPr/>
          <p:nvPr/>
        </p:nvSpPr>
        <p:spPr>
          <a:xfrm>
            <a:off x="10057232" y="1927052"/>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 xmlns:a16="http://schemas.microsoft.com/office/drawing/2014/main" id="{D1827892-4262-435B-BF36-95FDBED8C16F}"/>
              </a:ext>
            </a:extLst>
          </p:cNvPr>
          <p:cNvSpPr/>
          <p:nvPr/>
        </p:nvSpPr>
        <p:spPr>
          <a:xfrm>
            <a:off x="10057232" y="1927052"/>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 xmlns:a16="http://schemas.microsoft.com/office/drawing/2014/main" id="{78E38840-86A7-4949-A647-0A544F393222}"/>
              </a:ext>
            </a:extLst>
          </p:cNvPr>
          <p:cNvSpPr/>
          <p:nvPr/>
        </p:nvSpPr>
        <p:spPr>
          <a:xfrm>
            <a:off x="10084689" y="1954510"/>
            <a:ext cx="340771" cy="340770"/>
          </a:xfrm>
          <a:prstGeom prst="ellipse">
            <a:avLst/>
          </a:prstGeom>
          <a:solidFill>
            <a:srgbClr val="BFBFB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35" name="Oval 34">
            <a:extLst>
              <a:ext uri="{FF2B5EF4-FFF2-40B4-BE49-F238E27FC236}">
                <a16:creationId xmlns="" xmlns:a16="http://schemas.microsoft.com/office/drawing/2014/main" id="{F00DC3E5-719C-4B1A-B189-AC87D30FCBD5}"/>
              </a:ext>
            </a:extLst>
          </p:cNvPr>
          <p:cNvSpPr/>
          <p:nvPr/>
        </p:nvSpPr>
        <p:spPr>
          <a:xfrm>
            <a:off x="10455696"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 xmlns:a16="http://schemas.microsoft.com/office/drawing/2014/main" id="{6964F75D-3FE4-4B89-BB65-42E3ADA299C0}"/>
              </a:ext>
            </a:extLst>
          </p:cNvPr>
          <p:cNvSpPr/>
          <p:nvPr/>
        </p:nvSpPr>
        <p:spPr>
          <a:xfrm>
            <a:off x="10455696"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 xmlns:a16="http://schemas.microsoft.com/office/drawing/2014/main" id="{8E24B2D0-8A72-479A-B8ED-2F755A26476E}"/>
              </a:ext>
            </a:extLst>
          </p:cNvPr>
          <p:cNvSpPr/>
          <p:nvPr/>
        </p:nvSpPr>
        <p:spPr>
          <a:xfrm>
            <a:off x="10483153" y="2893397"/>
            <a:ext cx="340771" cy="340770"/>
          </a:xfrm>
          <a:prstGeom prst="ellipse">
            <a:avLst/>
          </a:prstGeom>
          <a:solidFill>
            <a:srgbClr val="BFBFB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38" name="Oval 37">
            <a:extLst>
              <a:ext uri="{FF2B5EF4-FFF2-40B4-BE49-F238E27FC236}">
                <a16:creationId xmlns="" xmlns:a16="http://schemas.microsoft.com/office/drawing/2014/main" id="{9448CB99-6768-43EF-8475-4F947E16A423}"/>
              </a:ext>
            </a:extLst>
          </p:cNvPr>
          <p:cNvSpPr/>
          <p:nvPr/>
        </p:nvSpPr>
        <p:spPr>
          <a:xfrm>
            <a:off x="7786022"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 xmlns:a16="http://schemas.microsoft.com/office/drawing/2014/main" id="{48A00D79-C77F-4CA6-B865-FCACE9CD86BA}"/>
              </a:ext>
            </a:extLst>
          </p:cNvPr>
          <p:cNvSpPr/>
          <p:nvPr/>
        </p:nvSpPr>
        <p:spPr>
          <a:xfrm>
            <a:off x="7786022"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 xmlns:a16="http://schemas.microsoft.com/office/drawing/2014/main" id="{CD0718DA-E4E2-4C7C-A5B7-7C449317DEDA}"/>
              </a:ext>
            </a:extLst>
          </p:cNvPr>
          <p:cNvSpPr/>
          <p:nvPr/>
        </p:nvSpPr>
        <p:spPr>
          <a:xfrm>
            <a:off x="7813477" y="2893397"/>
            <a:ext cx="340771" cy="340770"/>
          </a:xfrm>
          <a:prstGeom prst="ellipse">
            <a:avLst/>
          </a:prstGeom>
          <a:solidFill>
            <a:srgbClr val="A12D2D"/>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1" name="Group 78">
            <a:extLst>
              <a:ext uri="{FF2B5EF4-FFF2-40B4-BE49-F238E27FC236}">
                <a16:creationId xmlns="" xmlns:a16="http://schemas.microsoft.com/office/drawing/2014/main" id="{BA10EE64-A0EC-4F1D-BB7A-632BA09F4727}"/>
              </a:ext>
            </a:extLst>
          </p:cNvPr>
          <p:cNvGrpSpPr/>
          <p:nvPr/>
        </p:nvGrpSpPr>
        <p:grpSpPr>
          <a:xfrm>
            <a:off x="10057232" y="3804825"/>
            <a:ext cx="395686" cy="395685"/>
            <a:chOff x="6981347" y="2614931"/>
            <a:chExt cx="474348" cy="474346"/>
          </a:xfrm>
          <a:solidFill>
            <a:srgbClr val="BFBFBF"/>
          </a:solidFill>
        </p:grpSpPr>
        <p:sp useBgFill="1">
          <p:nvSpPr>
            <p:cNvPr id="42" name="Oval 41">
              <a:extLst>
                <a:ext uri="{FF2B5EF4-FFF2-40B4-BE49-F238E27FC236}">
                  <a16:creationId xmlns="" xmlns:a16="http://schemas.microsoft.com/office/drawing/2014/main" id="{0FA7D59E-B67B-4BBE-86A4-5507BF787B0B}"/>
                </a:ext>
              </a:extLst>
            </p:cNvPr>
            <p:cNvSpPr/>
            <p:nvPr/>
          </p:nvSpPr>
          <p:spPr>
            <a:xfrm>
              <a:off x="6981347" y="2614931"/>
              <a:ext cx="474348" cy="4743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 xmlns:a16="http://schemas.microsoft.com/office/drawing/2014/main" id="{AF6DD3B0-AC29-4F12-80AB-59761ACEA1F8}"/>
                </a:ext>
              </a:extLst>
            </p:cNvPr>
            <p:cNvSpPr/>
            <p:nvPr/>
          </p:nvSpPr>
          <p:spPr>
            <a:xfrm>
              <a:off x="6981347" y="2614931"/>
              <a:ext cx="474348" cy="4743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 xmlns:a16="http://schemas.microsoft.com/office/drawing/2014/main" id="{21E13455-DA78-4C1C-AAFB-FE653E66B0C5}"/>
                </a:ext>
              </a:extLst>
            </p:cNvPr>
            <p:cNvSpPr/>
            <p:nvPr/>
          </p:nvSpPr>
          <p:spPr>
            <a:xfrm>
              <a:off x="7014263" y="2647847"/>
              <a:ext cx="408516" cy="408514"/>
            </a:xfrm>
            <a:prstGeom prst="ellipse">
              <a:avLst/>
            </a:pr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45" name="Group 79">
            <a:extLst>
              <a:ext uri="{FF2B5EF4-FFF2-40B4-BE49-F238E27FC236}">
                <a16:creationId xmlns="" xmlns:a16="http://schemas.microsoft.com/office/drawing/2014/main" id="{CDA124FE-84EA-4FF5-8786-589D18F9A1EC}"/>
              </a:ext>
            </a:extLst>
          </p:cNvPr>
          <p:cNvGrpSpPr/>
          <p:nvPr/>
        </p:nvGrpSpPr>
        <p:grpSpPr>
          <a:xfrm>
            <a:off x="8181708" y="1927052"/>
            <a:ext cx="395686" cy="395685"/>
            <a:chOff x="6981347" y="2614931"/>
            <a:chExt cx="474348" cy="474346"/>
          </a:xfrm>
        </p:grpSpPr>
        <p:sp useBgFill="1">
          <p:nvSpPr>
            <p:cNvPr id="46" name="Oval 45">
              <a:extLst>
                <a:ext uri="{FF2B5EF4-FFF2-40B4-BE49-F238E27FC236}">
                  <a16:creationId xmlns="" xmlns:a16="http://schemas.microsoft.com/office/drawing/2014/main" id="{5ECD9C9D-0AEB-4A7D-8B72-EAD5AF977A30}"/>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 xmlns:a16="http://schemas.microsoft.com/office/drawing/2014/main" id="{2882A720-DD9A-464E-88F0-8658B4A9FF93}"/>
                </a:ext>
              </a:extLst>
            </p:cNvPr>
            <p:cNvSpPr/>
            <p:nvPr/>
          </p:nvSpPr>
          <p:spPr>
            <a:xfrm>
              <a:off x="6981347" y="2614931"/>
              <a:ext cx="474348" cy="4743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 xmlns:a16="http://schemas.microsoft.com/office/drawing/2014/main" id="{E87A9F92-695E-42FA-96A3-497841991742}"/>
                </a:ext>
              </a:extLst>
            </p:cNvPr>
            <p:cNvSpPr/>
            <p:nvPr/>
          </p:nvSpPr>
          <p:spPr>
            <a:xfrm>
              <a:off x="7014263" y="2647847"/>
              <a:ext cx="408516" cy="408514"/>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9" name="Oval 48">
            <a:extLst>
              <a:ext uri="{FF2B5EF4-FFF2-40B4-BE49-F238E27FC236}">
                <a16:creationId xmlns="" xmlns:a16="http://schemas.microsoft.com/office/drawing/2014/main" id="{4B3B7EF6-5C1A-41F9-9DC1-7134B9259624}"/>
              </a:ext>
            </a:extLst>
          </p:cNvPr>
          <p:cNvSpPr/>
          <p:nvPr/>
        </p:nvSpPr>
        <p:spPr>
          <a:xfrm>
            <a:off x="8181708" y="3804825"/>
            <a:ext cx="395686" cy="39568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 xmlns:a16="http://schemas.microsoft.com/office/drawing/2014/main" id="{9EEE472F-3CBC-4BBE-AF8B-7699FCABD908}"/>
              </a:ext>
            </a:extLst>
          </p:cNvPr>
          <p:cNvSpPr/>
          <p:nvPr/>
        </p:nvSpPr>
        <p:spPr>
          <a:xfrm>
            <a:off x="8181708" y="3804825"/>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 xmlns:a16="http://schemas.microsoft.com/office/drawing/2014/main" id="{A94A60DF-886F-4AB7-91D2-8DF1B32AD824}"/>
              </a:ext>
            </a:extLst>
          </p:cNvPr>
          <p:cNvSpPr/>
          <p:nvPr/>
        </p:nvSpPr>
        <p:spPr>
          <a:xfrm>
            <a:off x="8209165" y="3832283"/>
            <a:ext cx="340771" cy="34077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2" name="TextBox 51">
            <a:extLst>
              <a:ext uri="{FF2B5EF4-FFF2-40B4-BE49-F238E27FC236}">
                <a16:creationId xmlns="" xmlns:a16="http://schemas.microsoft.com/office/drawing/2014/main" id="{724F57DE-B016-407D-8616-E4944A1C0D21}"/>
              </a:ext>
            </a:extLst>
          </p:cNvPr>
          <p:cNvSpPr txBox="1"/>
          <p:nvPr/>
        </p:nvSpPr>
        <p:spPr>
          <a:xfrm>
            <a:off x="8939463" y="3464981"/>
            <a:ext cx="727861" cy="176109"/>
          </a:xfrm>
          <a:prstGeom prst="rect">
            <a:avLst/>
          </a:prstGeom>
          <a:solidFill>
            <a:schemeClr val="accent3">
              <a:lumMod val="50000"/>
              <a:alpha val="70000"/>
            </a:schemeClr>
          </a:solidFill>
        </p:spPr>
        <p:txBody>
          <a:bodyPr wrap="square" lIns="29626" tIns="14813" rIns="29626" bIns="14813" rtlCol="0" anchor="ctr">
            <a:spAutoFit/>
          </a:bodyPr>
          <a:lstStyle/>
          <a:p>
            <a:pPr algn="ctr">
              <a:lnSpc>
                <a:spcPct val="95000"/>
              </a:lnSpc>
            </a:pPr>
            <a:r>
              <a:rPr lang="en-US" sz="1000" b="1" cap="all" dirty="0">
                <a:solidFill>
                  <a:schemeClr val="bg1"/>
                </a:solidFill>
              </a:rPr>
              <a:t>network</a:t>
            </a:r>
          </a:p>
        </p:txBody>
      </p:sp>
      <p:cxnSp>
        <p:nvCxnSpPr>
          <p:cNvPr id="53" name="Straight Connector 52">
            <a:extLst>
              <a:ext uri="{FF2B5EF4-FFF2-40B4-BE49-F238E27FC236}">
                <a16:creationId xmlns="" xmlns:a16="http://schemas.microsoft.com/office/drawing/2014/main" id="{D864FD22-CFFD-4A82-94CD-3FBFBD8CD069}"/>
              </a:ext>
            </a:extLst>
          </p:cNvPr>
          <p:cNvCxnSpPr>
            <a:cxnSpLocks/>
          </p:cNvCxnSpPr>
          <p:nvPr/>
        </p:nvCxnSpPr>
        <p:spPr>
          <a:xfrm>
            <a:off x="9318701" y="3300602"/>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54" name="Freeform 9">
            <a:extLst>
              <a:ext uri="{FF2B5EF4-FFF2-40B4-BE49-F238E27FC236}">
                <a16:creationId xmlns="" xmlns:a16="http://schemas.microsoft.com/office/drawing/2014/main" id="{9A739ED7-4110-4705-88F1-0D1680CAC42B}"/>
              </a:ext>
            </a:extLst>
          </p:cNvPr>
          <p:cNvSpPr>
            <a:spLocks noEditPoints="1"/>
          </p:cNvSpPr>
          <p:nvPr/>
        </p:nvSpPr>
        <p:spPr bwMode="auto">
          <a:xfrm>
            <a:off x="10137227" y="2049941"/>
            <a:ext cx="235696" cy="149907"/>
          </a:xfrm>
          <a:custGeom>
            <a:avLst/>
            <a:gdLst>
              <a:gd name="T0" fmla="*/ 779 w 1554"/>
              <a:gd name="T1" fmla="*/ 987 h 987"/>
              <a:gd name="T2" fmla="*/ 96 w 1554"/>
              <a:gd name="T3" fmla="*/ 832 h 987"/>
              <a:gd name="T4" fmla="*/ 0 w 1554"/>
              <a:gd name="T5" fmla="*/ 629 h 987"/>
              <a:gd name="T6" fmla="*/ 249 w 1554"/>
              <a:gd name="T7" fmla="*/ 354 h 987"/>
              <a:gd name="T8" fmla="*/ 497 w 1554"/>
              <a:gd name="T9" fmla="*/ 157 h 987"/>
              <a:gd name="T10" fmla="*/ 585 w 1554"/>
              <a:gd name="T11" fmla="*/ 172 h 987"/>
              <a:gd name="T12" fmla="*/ 936 w 1554"/>
              <a:gd name="T13" fmla="*/ 0 h 987"/>
              <a:gd name="T14" fmla="*/ 1346 w 1554"/>
              <a:gd name="T15" fmla="*/ 351 h 987"/>
              <a:gd name="T16" fmla="*/ 1554 w 1554"/>
              <a:gd name="T17" fmla="*/ 626 h 987"/>
              <a:gd name="T18" fmla="*/ 1351 w 1554"/>
              <a:gd name="T19" fmla="*/ 899 h 987"/>
              <a:gd name="T20" fmla="*/ 779 w 1554"/>
              <a:gd name="T21" fmla="*/ 987 h 987"/>
              <a:gd name="T22" fmla="*/ 497 w 1554"/>
              <a:gd name="T23" fmla="*/ 261 h 987"/>
              <a:gd name="T24" fmla="*/ 350 w 1554"/>
              <a:gd name="T25" fmla="*/ 388 h 987"/>
              <a:gd name="T26" fmla="*/ 350 w 1554"/>
              <a:gd name="T27" fmla="*/ 396 h 987"/>
              <a:gd name="T28" fmla="*/ 355 w 1554"/>
              <a:gd name="T29" fmla="*/ 450 h 987"/>
              <a:gd name="T30" fmla="*/ 301 w 1554"/>
              <a:gd name="T31" fmla="*/ 452 h 987"/>
              <a:gd name="T32" fmla="*/ 104 w 1554"/>
              <a:gd name="T33" fmla="*/ 629 h 987"/>
              <a:gd name="T34" fmla="*/ 165 w 1554"/>
              <a:gd name="T35" fmla="*/ 753 h 987"/>
              <a:gd name="T36" fmla="*/ 168 w 1554"/>
              <a:gd name="T37" fmla="*/ 756 h 987"/>
              <a:gd name="T38" fmla="*/ 779 w 1554"/>
              <a:gd name="T39" fmla="*/ 883 h 987"/>
              <a:gd name="T40" fmla="*/ 1312 w 1554"/>
              <a:gd name="T41" fmla="*/ 802 h 987"/>
              <a:gd name="T42" fmla="*/ 1316 w 1554"/>
              <a:gd name="T43" fmla="*/ 801 h 987"/>
              <a:gd name="T44" fmla="*/ 1449 w 1554"/>
              <a:gd name="T45" fmla="*/ 626 h 987"/>
              <a:gd name="T46" fmla="*/ 1283 w 1554"/>
              <a:gd name="T47" fmla="*/ 443 h 987"/>
              <a:gd name="T48" fmla="*/ 1233 w 1554"/>
              <a:gd name="T49" fmla="*/ 434 h 987"/>
              <a:gd name="T50" fmla="*/ 1240 w 1554"/>
              <a:gd name="T51" fmla="*/ 384 h 987"/>
              <a:gd name="T52" fmla="*/ 1242 w 1554"/>
              <a:gd name="T53" fmla="*/ 357 h 987"/>
              <a:gd name="T54" fmla="*/ 936 w 1554"/>
              <a:gd name="T55" fmla="*/ 105 h 987"/>
              <a:gd name="T56" fmla="*/ 653 w 1554"/>
              <a:gd name="T57" fmla="*/ 262 h 987"/>
              <a:gd name="T58" fmla="*/ 628 w 1554"/>
              <a:gd name="T59" fmla="*/ 312 h 987"/>
              <a:gd name="T60" fmla="*/ 580 w 1554"/>
              <a:gd name="T61" fmla="*/ 284 h 987"/>
              <a:gd name="T62" fmla="*/ 497 w 1554"/>
              <a:gd name="T63" fmla="*/ 261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54" h="987">
                <a:moveTo>
                  <a:pt x="779" y="987"/>
                </a:moveTo>
                <a:cubicBezTo>
                  <a:pt x="461" y="987"/>
                  <a:pt x="194" y="926"/>
                  <a:pt x="96" y="832"/>
                </a:cubicBezTo>
                <a:cubicBezTo>
                  <a:pt x="34" y="778"/>
                  <a:pt x="0" y="706"/>
                  <a:pt x="0" y="629"/>
                </a:cubicBezTo>
                <a:cubicBezTo>
                  <a:pt x="0" y="494"/>
                  <a:pt x="106" y="381"/>
                  <a:pt x="249" y="354"/>
                </a:cubicBezTo>
                <a:cubicBezTo>
                  <a:pt x="267" y="243"/>
                  <a:pt x="371" y="157"/>
                  <a:pt x="497" y="157"/>
                </a:cubicBezTo>
                <a:cubicBezTo>
                  <a:pt x="527" y="157"/>
                  <a:pt x="557" y="162"/>
                  <a:pt x="585" y="172"/>
                </a:cubicBezTo>
                <a:cubicBezTo>
                  <a:pt x="659" y="66"/>
                  <a:pt x="791" y="0"/>
                  <a:pt x="936" y="0"/>
                </a:cubicBezTo>
                <a:cubicBezTo>
                  <a:pt x="1160" y="0"/>
                  <a:pt x="1343" y="157"/>
                  <a:pt x="1346" y="351"/>
                </a:cubicBezTo>
                <a:cubicBezTo>
                  <a:pt x="1469" y="391"/>
                  <a:pt x="1554" y="501"/>
                  <a:pt x="1554" y="626"/>
                </a:cubicBezTo>
                <a:cubicBezTo>
                  <a:pt x="1554" y="747"/>
                  <a:pt x="1472" y="857"/>
                  <a:pt x="1351" y="899"/>
                </a:cubicBezTo>
                <a:cubicBezTo>
                  <a:pt x="1218" y="954"/>
                  <a:pt x="1004" y="987"/>
                  <a:pt x="779" y="987"/>
                </a:cubicBezTo>
                <a:close/>
                <a:moveTo>
                  <a:pt x="497" y="261"/>
                </a:moveTo>
                <a:cubicBezTo>
                  <a:pt x="416" y="261"/>
                  <a:pt x="350" y="318"/>
                  <a:pt x="350" y="388"/>
                </a:cubicBezTo>
                <a:cubicBezTo>
                  <a:pt x="350" y="391"/>
                  <a:pt x="350" y="394"/>
                  <a:pt x="350" y="396"/>
                </a:cubicBezTo>
                <a:cubicBezTo>
                  <a:pt x="355" y="450"/>
                  <a:pt x="355" y="450"/>
                  <a:pt x="355" y="450"/>
                </a:cubicBezTo>
                <a:cubicBezTo>
                  <a:pt x="301" y="452"/>
                  <a:pt x="301" y="452"/>
                  <a:pt x="301" y="452"/>
                </a:cubicBezTo>
                <a:cubicBezTo>
                  <a:pt x="191" y="458"/>
                  <a:pt x="104" y="535"/>
                  <a:pt x="104" y="629"/>
                </a:cubicBezTo>
                <a:cubicBezTo>
                  <a:pt x="104" y="676"/>
                  <a:pt x="126" y="720"/>
                  <a:pt x="165" y="753"/>
                </a:cubicBezTo>
                <a:cubicBezTo>
                  <a:pt x="168" y="756"/>
                  <a:pt x="168" y="756"/>
                  <a:pt x="168" y="756"/>
                </a:cubicBezTo>
                <a:cubicBezTo>
                  <a:pt x="232" y="819"/>
                  <a:pt x="462" y="883"/>
                  <a:pt x="779" y="883"/>
                </a:cubicBezTo>
                <a:cubicBezTo>
                  <a:pt x="992" y="883"/>
                  <a:pt x="1192" y="852"/>
                  <a:pt x="1312" y="802"/>
                </a:cubicBezTo>
                <a:cubicBezTo>
                  <a:pt x="1316" y="801"/>
                  <a:pt x="1316" y="801"/>
                  <a:pt x="1316" y="801"/>
                </a:cubicBezTo>
                <a:cubicBezTo>
                  <a:pt x="1396" y="774"/>
                  <a:pt x="1449" y="703"/>
                  <a:pt x="1449" y="626"/>
                </a:cubicBezTo>
                <a:cubicBezTo>
                  <a:pt x="1449" y="537"/>
                  <a:pt x="1379" y="460"/>
                  <a:pt x="1283" y="443"/>
                </a:cubicBezTo>
                <a:cubicBezTo>
                  <a:pt x="1233" y="434"/>
                  <a:pt x="1233" y="434"/>
                  <a:pt x="1233" y="434"/>
                </a:cubicBezTo>
                <a:cubicBezTo>
                  <a:pt x="1240" y="384"/>
                  <a:pt x="1240" y="384"/>
                  <a:pt x="1240" y="384"/>
                </a:cubicBezTo>
                <a:cubicBezTo>
                  <a:pt x="1242" y="376"/>
                  <a:pt x="1242" y="366"/>
                  <a:pt x="1242" y="357"/>
                </a:cubicBezTo>
                <a:cubicBezTo>
                  <a:pt x="1242" y="218"/>
                  <a:pt x="1105" y="105"/>
                  <a:pt x="936" y="105"/>
                </a:cubicBezTo>
                <a:cubicBezTo>
                  <a:pt x="812" y="105"/>
                  <a:pt x="700" y="166"/>
                  <a:pt x="653" y="262"/>
                </a:cubicBezTo>
                <a:cubicBezTo>
                  <a:pt x="628" y="312"/>
                  <a:pt x="628" y="312"/>
                  <a:pt x="628" y="312"/>
                </a:cubicBezTo>
                <a:cubicBezTo>
                  <a:pt x="580" y="284"/>
                  <a:pt x="580" y="284"/>
                  <a:pt x="580" y="284"/>
                </a:cubicBezTo>
                <a:cubicBezTo>
                  <a:pt x="555" y="269"/>
                  <a:pt x="527" y="261"/>
                  <a:pt x="497" y="2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pic>
        <p:nvPicPr>
          <p:cNvPr id="55" name="Picture 54">
            <a:extLst>
              <a:ext uri="{FF2B5EF4-FFF2-40B4-BE49-F238E27FC236}">
                <a16:creationId xmlns="" xmlns:a16="http://schemas.microsoft.com/office/drawing/2014/main" id="{E16D0A4A-9295-4F46-ADFF-7B7DA95D06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61246" y="2982508"/>
            <a:ext cx="184587" cy="162547"/>
          </a:xfrm>
          <a:prstGeom prst="rect">
            <a:avLst/>
          </a:prstGeom>
        </p:spPr>
      </p:pic>
      <p:pic>
        <p:nvPicPr>
          <p:cNvPr id="56" name="Picture 55">
            <a:extLst>
              <a:ext uri="{FF2B5EF4-FFF2-40B4-BE49-F238E27FC236}">
                <a16:creationId xmlns="" xmlns:a16="http://schemas.microsoft.com/office/drawing/2014/main" id="{E4A37392-6CA7-4E90-BC1E-5136C5DB01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54834" y="3936213"/>
            <a:ext cx="200481" cy="132909"/>
          </a:xfrm>
          <a:prstGeom prst="rect">
            <a:avLst/>
          </a:prstGeom>
        </p:spPr>
      </p:pic>
      <p:pic>
        <p:nvPicPr>
          <p:cNvPr id="57" name="Picture 56">
            <a:extLst>
              <a:ext uri="{FF2B5EF4-FFF2-40B4-BE49-F238E27FC236}">
                <a16:creationId xmlns="" xmlns:a16="http://schemas.microsoft.com/office/drawing/2014/main" id="{E684EE21-A676-40DC-88E4-B761569D163B}"/>
              </a:ext>
            </a:extLst>
          </p:cNvPr>
          <p:cNvPicPr>
            <a:picLocks noChangeAspect="1"/>
          </p:cNvPicPr>
          <p:nvPr/>
        </p:nvPicPr>
        <p:blipFill rotWithShape="1">
          <a:blip r:embed="rId9">
            <a:extLst>
              <a:ext uri="{28A0092B-C50C-407E-A947-70E740481C1C}">
                <a14:useLocalDpi xmlns:a14="http://schemas.microsoft.com/office/drawing/2010/main" val="0"/>
              </a:ext>
            </a:extLst>
          </a:blip>
          <a:srcRect t="21812" b="22807"/>
          <a:stretch/>
        </p:blipFill>
        <p:spPr>
          <a:xfrm>
            <a:off x="7864782" y="2986574"/>
            <a:ext cx="238165" cy="154415"/>
          </a:xfrm>
          <a:prstGeom prst="rect">
            <a:avLst/>
          </a:prstGeom>
        </p:spPr>
      </p:pic>
      <p:pic>
        <p:nvPicPr>
          <p:cNvPr id="58" name="Picture 57">
            <a:extLst>
              <a:ext uri="{FF2B5EF4-FFF2-40B4-BE49-F238E27FC236}">
                <a16:creationId xmlns="" xmlns:a16="http://schemas.microsoft.com/office/drawing/2014/main" id="{4AE2FC6C-2109-4ADB-B923-EAA7478E566A}"/>
              </a:ext>
            </a:extLst>
          </p:cNvPr>
          <p:cNvPicPr>
            <a:picLocks noChangeAspect="1"/>
          </p:cNvPicPr>
          <p:nvPr/>
        </p:nvPicPr>
        <p:blipFill rotWithShape="1">
          <a:blip r:embed="rId10">
            <a:extLst>
              <a:ext uri="{28A0092B-C50C-407E-A947-70E740481C1C}">
                <a14:useLocalDpi xmlns:a14="http://schemas.microsoft.com/office/drawing/2010/main" val="0"/>
              </a:ext>
            </a:extLst>
          </a:blip>
          <a:srcRect t="-9524" b="27981"/>
          <a:stretch/>
        </p:blipFill>
        <p:spPr>
          <a:xfrm>
            <a:off x="8254807" y="2027377"/>
            <a:ext cx="249488" cy="195035"/>
          </a:xfrm>
          <a:prstGeom prst="rect">
            <a:avLst/>
          </a:prstGeom>
        </p:spPr>
      </p:pic>
      <p:sp>
        <p:nvSpPr>
          <p:cNvPr id="59" name="TextBox 58">
            <a:extLst>
              <a:ext uri="{FF2B5EF4-FFF2-40B4-BE49-F238E27FC236}">
                <a16:creationId xmlns="" xmlns:a16="http://schemas.microsoft.com/office/drawing/2014/main" id="{9E829F2D-E369-480F-8B49-A6E12C72AA4B}"/>
              </a:ext>
            </a:extLst>
          </p:cNvPr>
          <p:cNvSpPr txBox="1"/>
          <p:nvPr/>
        </p:nvSpPr>
        <p:spPr>
          <a:xfrm>
            <a:off x="10574115" y="1603376"/>
            <a:ext cx="834338"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Multi-cloud</a:t>
            </a:r>
          </a:p>
        </p:txBody>
      </p:sp>
      <p:cxnSp>
        <p:nvCxnSpPr>
          <p:cNvPr id="60" name="Straight Connector 59">
            <a:extLst>
              <a:ext uri="{FF2B5EF4-FFF2-40B4-BE49-F238E27FC236}">
                <a16:creationId xmlns="" xmlns:a16="http://schemas.microsoft.com/office/drawing/2014/main" id="{94B51C7D-5042-471F-9EFE-274EA366AF08}"/>
              </a:ext>
            </a:extLst>
          </p:cNvPr>
          <p:cNvCxnSpPr>
            <a:cxnSpLocks/>
          </p:cNvCxnSpPr>
          <p:nvPr/>
        </p:nvCxnSpPr>
        <p:spPr>
          <a:xfrm flipV="1">
            <a:off x="10389224" y="1869207"/>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 xmlns:a16="http://schemas.microsoft.com/office/drawing/2014/main" id="{827252A2-CDFA-4542-8C2B-5964BBF8EE68}"/>
              </a:ext>
            </a:extLst>
          </p:cNvPr>
          <p:cNvSpPr txBox="1"/>
          <p:nvPr/>
        </p:nvSpPr>
        <p:spPr>
          <a:xfrm flipH="1">
            <a:off x="7251377" y="1603376"/>
            <a:ext cx="811914"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Partner </a:t>
            </a:r>
            <a:r>
              <a:rPr lang="en-US" sz="1000" dirty="0" err="1"/>
              <a:t>api</a:t>
            </a:r>
            <a:endParaRPr lang="en-US" sz="1000" dirty="0"/>
          </a:p>
        </p:txBody>
      </p:sp>
      <p:cxnSp>
        <p:nvCxnSpPr>
          <p:cNvPr id="62" name="Straight Connector 61">
            <a:extLst>
              <a:ext uri="{FF2B5EF4-FFF2-40B4-BE49-F238E27FC236}">
                <a16:creationId xmlns="" xmlns:a16="http://schemas.microsoft.com/office/drawing/2014/main" id="{41E1A88C-EF44-4841-9A91-DA42EB28874A}"/>
              </a:ext>
            </a:extLst>
          </p:cNvPr>
          <p:cNvCxnSpPr>
            <a:cxnSpLocks/>
          </p:cNvCxnSpPr>
          <p:nvPr/>
        </p:nvCxnSpPr>
        <p:spPr>
          <a:xfrm flipH="1" flipV="1">
            <a:off x="8077797" y="1869207"/>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 xmlns:a16="http://schemas.microsoft.com/office/drawing/2014/main" id="{524B5F91-0CC0-4BA2-B62F-26985DCB7F00}"/>
              </a:ext>
            </a:extLst>
          </p:cNvPr>
          <p:cNvSpPr txBox="1"/>
          <p:nvPr/>
        </p:nvSpPr>
        <p:spPr>
          <a:xfrm>
            <a:off x="10574115" y="4273264"/>
            <a:ext cx="470874" cy="176109"/>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Email</a:t>
            </a:r>
          </a:p>
        </p:txBody>
      </p:sp>
      <p:cxnSp>
        <p:nvCxnSpPr>
          <p:cNvPr id="64" name="Straight Connector 63">
            <a:extLst>
              <a:ext uri="{FF2B5EF4-FFF2-40B4-BE49-F238E27FC236}">
                <a16:creationId xmlns="" xmlns:a16="http://schemas.microsoft.com/office/drawing/2014/main" id="{298DCC86-FBAF-4D24-9D47-920E7A54A8F4}"/>
              </a:ext>
            </a:extLst>
          </p:cNvPr>
          <p:cNvCxnSpPr>
            <a:cxnSpLocks/>
          </p:cNvCxnSpPr>
          <p:nvPr/>
        </p:nvCxnSpPr>
        <p:spPr>
          <a:xfrm>
            <a:off x="10389224" y="4113491"/>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 xmlns:a16="http://schemas.microsoft.com/office/drawing/2014/main" id="{DEA7CD5F-4A4C-4ED0-880C-C26597E776FE}"/>
              </a:ext>
            </a:extLst>
          </p:cNvPr>
          <p:cNvSpPr txBox="1"/>
          <p:nvPr/>
        </p:nvSpPr>
        <p:spPr>
          <a:xfrm flipH="1">
            <a:off x="7047785" y="4200167"/>
            <a:ext cx="1015507"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Unified access</a:t>
            </a:r>
          </a:p>
        </p:txBody>
      </p:sp>
      <p:cxnSp>
        <p:nvCxnSpPr>
          <p:cNvPr id="66" name="Straight Connector 65">
            <a:extLst>
              <a:ext uri="{FF2B5EF4-FFF2-40B4-BE49-F238E27FC236}">
                <a16:creationId xmlns="" xmlns:a16="http://schemas.microsoft.com/office/drawing/2014/main" id="{6197F048-72CA-4AC6-B748-B149F8F6C8DD}"/>
              </a:ext>
            </a:extLst>
          </p:cNvPr>
          <p:cNvCxnSpPr>
            <a:cxnSpLocks/>
          </p:cNvCxnSpPr>
          <p:nvPr/>
        </p:nvCxnSpPr>
        <p:spPr>
          <a:xfrm flipH="1">
            <a:off x="8077797" y="4113491"/>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 xmlns:a16="http://schemas.microsoft.com/office/drawing/2014/main" id="{5589CF1E-8257-440B-B599-1E8EFCA79E24}"/>
              </a:ext>
            </a:extLst>
          </p:cNvPr>
          <p:cNvCxnSpPr>
            <a:cxnSpLocks/>
          </p:cNvCxnSpPr>
          <p:nvPr/>
        </p:nvCxnSpPr>
        <p:spPr>
          <a:xfrm flipH="1">
            <a:off x="7620688" y="3063782"/>
            <a:ext cx="192792" cy="0"/>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 xmlns:a16="http://schemas.microsoft.com/office/drawing/2014/main" id="{CF3ADEE9-F278-4ABD-B37D-CD9903BBBAD4}"/>
              </a:ext>
            </a:extLst>
          </p:cNvPr>
          <p:cNvSpPr txBox="1"/>
          <p:nvPr/>
        </p:nvSpPr>
        <p:spPr>
          <a:xfrm flipH="1">
            <a:off x="6714898" y="2902629"/>
            <a:ext cx="870778"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err="1"/>
              <a:t>Iot</a:t>
            </a:r>
            <a:r>
              <a:rPr lang="en-US" sz="1000" dirty="0"/>
              <a:t>-endpoint</a:t>
            </a:r>
          </a:p>
        </p:txBody>
      </p:sp>
      <p:cxnSp>
        <p:nvCxnSpPr>
          <p:cNvPr id="69" name="Straight Connector 68">
            <a:extLst>
              <a:ext uri="{FF2B5EF4-FFF2-40B4-BE49-F238E27FC236}">
                <a16:creationId xmlns="" xmlns:a16="http://schemas.microsoft.com/office/drawing/2014/main" id="{36CC8199-A11E-47B2-AA32-9BF6FA8AED9E}"/>
              </a:ext>
            </a:extLst>
          </p:cNvPr>
          <p:cNvCxnSpPr>
            <a:cxnSpLocks/>
          </p:cNvCxnSpPr>
          <p:nvPr/>
        </p:nvCxnSpPr>
        <p:spPr>
          <a:xfrm>
            <a:off x="10823925" y="3063782"/>
            <a:ext cx="192792" cy="0"/>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 xmlns:a16="http://schemas.microsoft.com/office/drawing/2014/main" id="{1FEFAB7F-351B-4B2A-BA30-B6B183FBB8C9}"/>
              </a:ext>
            </a:extLst>
          </p:cNvPr>
          <p:cNvSpPr txBox="1"/>
          <p:nvPr/>
        </p:nvSpPr>
        <p:spPr>
          <a:xfrm>
            <a:off x="11051728" y="2902629"/>
            <a:ext cx="667030"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Web apps</a:t>
            </a:r>
          </a:p>
        </p:txBody>
      </p:sp>
      <p:grpSp>
        <p:nvGrpSpPr>
          <p:cNvPr id="71" name="Group 107">
            <a:extLst>
              <a:ext uri="{FF2B5EF4-FFF2-40B4-BE49-F238E27FC236}">
                <a16:creationId xmlns="" xmlns:a16="http://schemas.microsoft.com/office/drawing/2014/main" id="{3B79B895-93BB-4399-8777-D07615199B59}"/>
              </a:ext>
            </a:extLst>
          </p:cNvPr>
          <p:cNvGrpSpPr/>
          <p:nvPr/>
        </p:nvGrpSpPr>
        <p:grpSpPr>
          <a:xfrm>
            <a:off x="9086505" y="4270485"/>
            <a:ext cx="464403" cy="464400"/>
            <a:chOff x="5817636" y="1955196"/>
            <a:chExt cx="556725" cy="556722"/>
          </a:xfrm>
        </p:grpSpPr>
        <p:sp useBgFill="1">
          <p:nvSpPr>
            <p:cNvPr id="72" name="Oval 71">
              <a:extLst>
                <a:ext uri="{FF2B5EF4-FFF2-40B4-BE49-F238E27FC236}">
                  <a16:creationId xmlns="" xmlns:a16="http://schemas.microsoft.com/office/drawing/2014/main" id="{477644B6-6673-4F38-BF6E-BB9A66C82420}"/>
                </a:ext>
              </a:extLst>
            </p:cNvPr>
            <p:cNvSpPr/>
            <p:nvPr/>
          </p:nvSpPr>
          <p:spPr>
            <a:xfrm>
              <a:off x="5817639" y="1955196"/>
              <a:ext cx="556722" cy="556720"/>
            </a:xfrm>
            <a:prstGeom prst="ellipse">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3" name="Oval 72">
              <a:extLst>
                <a:ext uri="{FF2B5EF4-FFF2-40B4-BE49-F238E27FC236}">
                  <a16:creationId xmlns="" xmlns:a16="http://schemas.microsoft.com/office/drawing/2014/main" id="{5F19AA73-48D3-42C2-9FD5-06522318D4CF}"/>
                </a:ext>
              </a:extLst>
            </p:cNvPr>
            <p:cNvSpPr/>
            <p:nvPr/>
          </p:nvSpPr>
          <p:spPr>
            <a:xfrm>
              <a:off x="5817636" y="1955198"/>
              <a:ext cx="556722" cy="556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 xmlns:a16="http://schemas.microsoft.com/office/drawing/2014/main" id="{E35C6A26-7B75-409E-88C2-B2DDFA7780A7}"/>
                </a:ext>
              </a:extLst>
            </p:cNvPr>
            <p:cNvSpPr/>
            <p:nvPr/>
          </p:nvSpPr>
          <p:spPr>
            <a:xfrm>
              <a:off x="5817639" y="1955196"/>
              <a:ext cx="556722" cy="55672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75" name="Group 108">
            <a:extLst>
              <a:ext uri="{FF2B5EF4-FFF2-40B4-BE49-F238E27FC236}">
                <a16:creationId xmlns="" xmlns:a16="http://schemas.microsoft.com/office/drawing/2014/main" id="{4737EA53-D893-4F77-8F56-F4DC1ABE6E28}"/>
              </a:ext>
            </a:extLst>
          </p:cNvPr>
          <p:cNvGrpSpPr/>
          <p:nvPr/>
        </p:nvGrpSpPr>
        <p:grpSpPr>
          <a:xfrm>
            <a:off x="9086498" y="1321423"/>
            <a:ext cx="464402" cy="464402"/>
            <a:chOff x="5817637" y="1955192"/>
            <a:chExt cx="556725" cy="556724"/>
          </a:xfrm>
        </p:grpSpPr>
        <p:sp useBgFill="1">
          <p:nvSpPr>
            <p:cNvPr id="76" name="Oval 75">
              <a:extLst>
                <a:ext uri="{FF2B5EF4-FFF2-40B4-BE49-F238E27FC236}">
                  <a16:creationId xmlns="" xmlns:a16="http://schemas.microsoft.com/office/drawing/2014/main" id="{63D2DB45-A296-4DD7-9C1C-114E48DF7EE5}"/>
                </a:ext>
              </a:extLst>
            </p:cNvPr>
            <p:cNvSpPr/>
            <p:nvPr/>
          </p:nvSpPr>
          <p:spPr>
            <a:xfrm>
              <a:off x="5817639" y="1955196"/>
              <a:ext cx="556722" cy="556720"/>
            </a:xfrm>
            <a:prstGeom prst="ellipse">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8" name="Oval 77">
              <a:extLst>
                <a:ext uri="{FF2B5EF4-FFF2-40B4-BE49-F238E27FC236}">
                  <a16:creationId xmlns="" xmlns:a16="http://schemas.microsoft.com/office/drawing/2014/main" id="{C69DDA6F-B995-42F5-BBB1-1DBC47BAD3C8}"/>
                </a:ext>
              </a:extLst>
            </p:cNvPr>
            <p:cNvSpPr/>
            <p:nvPr/>
          </p:nvSpPr>
          <p:spPr>
            <a:xfrm>
              <a:off x="5817637" y="1955192"/>
              <a:ext cx="556722" cy="5567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 xmlns:a16="http://schemas.microsoft.com/office/drawing/2014/main" id="{95CE1F12-D381-458B-B8B8-F6DF1215413E}"/>
                </a:ext>
              </a:extLst>
            </p:cNvPr>
            <p:cNvSpPr/>
            <p:nvPr/>
          </p:nvSpPr>
          <p:spPr>
            <a:xfrm>
              <a:off x="5817640" y="1955196"/>
              <a:ext cx="556722" cy="55672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80" name="Picture 79">
            <a:extLst>
              <a:ext uri="{FF2B5EF4-FFF2-40B4-BE49-F238E27FC236}">
                <a16:creationId xmlns="" xmlns:a16="http://schemas.microsoft.com/office/drawing/2014/main" id="{35ACBA14-F8B1-4E18-842D-12D9F26DCE97}"/>
              </a:ext>
            </a:extLst>
          </p:cNvPr>
          <p:cNvPicPr>
            <a:picLocks noChangeAspect="1"/>
          </p:cNvPicPr>
          <p:nvPr/>
        </p:nvPicPr>
        <p:blipFill rotWithShape="1">
          <a:blip r:embed="rId11">
            <a:extLst>
              <a:ext uri="{28A0092B-C50C-407E-A947-70E740481C1C}">
                <a14:useLocalDpi xmlns:a14="http://schemas.microsoft.com/office/drawing/2010/main" val="0"/>
              </a:ext>
            </a:extLst>
          </a:blip>
          <a:srcRect t="18230" b="19245"/>
          <a:stretch/>
        </p:blipFill>
        <p:spPr>
          <a:xfrm>
            <a:off x="9232064" y="1425219"/>
            <a:ext cx="173277" cy="256808"/>
          </a:xfrm>
          <a:prstGeom prst="rect">
            <a:avLst/>
          </a:prstGeom>
        </p:spPr>
      </p:pic>
      <p:pic>
        <p:nvPicPr>
          <p:cNvPr id="81" name="Picture 80">
            <a:extLst>
              <a:ext uri="{FF2B5EF4-FFF2-40B4-BE49-F238E27FC236}">
                <a16:creationId xmlns="" xmlns:a16="http://schemas.microsoft.com/office/drawing/2014/main" id="{86C6ADF1-9699-4F0B-9829-38F673C5BBAC}"/>
              </a:ext>
            </a:extLst>
          </p:cNvPr>
          <p:cNvPicPr>
            <a:picLocks noChangeAspect="1"/>
          </p:cNvPicPr>
          <p:nvPr/>
        </p:nvPicPr>
        <p:blipFill rotWithShape="1">
          <a:blip r:embed="rId12">
            <a:extLst>
              <a:ext uri="{28A0092B-C50C-407E-A947-70E740481C1C}">
                <a14:useLocalDpi xmlns:a14="http://schemas.microsoft.com/office/drawing/2010/main" val="0"/>
              </a:ext>
            </a:extLst>
          </a:blip>
          <a:srcRect b="24900"/>
          <a:stretch/>
        </p:blipFill>
        <p:spPr>
          <a:xfrm>
            <a:off x="9169140" y="4367560"/>
            <a:ext cx="299126" cy="252488"/>
          </a:xfrm>
          <a:prstGeom prst="rect">
            <a:avLst/>
          </a:prstGeom>
        </p:spPr>
      </p:pic>
      <p:sp>
        <p:nvSpPr>
          <p:cNvPr id="82" name="TextBox 81">
            <a:extLst>
              <a:ext uri="{FF2B5EF4-FFF2-40B4-BE49-F238E27FC236}">
                <a16:creationId xmlns="" xmlns:a16="http://schemas.microsoft.com/office/drawing/2014/main" id="{62AD272D-44F9-4F55-995E-7B5F382A914E}"/>
              </a:ext>
            </a:extLst>
          </p:cNvPr>
          <p:cNvSpPr txBox="1"/>
          <p:nvPr/>
        </p:nvSpPr>
        <p:spPr>
          <a:xfrm>
            <a:off x="8339241" y="4826166"/>
            <a:ext cx="1958922"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Advanced threat protection</a:t>
            </a:r>
          </a:p>
        </p:txBody>
      </p:sp>
      <p:cxnSp>
        <p:nvCxnSpPr>
          <p:cNvPr id="83" name="Straight Connector 82">
            <a:extLst>
              <a:ext uri="{FF2B5EF4-FFF2-40B4-BE49-F238E27FC236}">
                <a16:creationId xmlns="" xmlns:a16="http://schemas.microsoft.com/office/drawing/2014/main" id="{7BEFAB92-867E-4053-9A79-0DDF59577EEE}"/>
              </a:ext>
            </a:extLst>
          </p:cNvPr>
          <p:cNvCxnSpPr>
            <a:cxnSpLocks/>
          </p:cNvCxnSpPr>
          <p:nvPr/>
        </p:nvCxnSpPr>
        <p:spPr>
          <a:xfrm>
            <a:off x="9318701" y="4734884"/>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 xmlns:a16="http://schemas.microsoft.com/office/drawing/2014/main" id="{C5D0993B-D606-43EB-8200-FA96D0B8F375}"/>
              </a:ext>
            </a:extLst>
          </p:cNvPr>
          <p:cNvSpPr txBox="1"/>
          <p:nvPr/>
        </p:nvSpPr>
        <p:spPr>
          <a:xfrm>
            <a:off x="8533364" y="909077"/>
            <a:ext cx="1570676"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Management-analytics</a:t>
            </a:r>
          </a:p>
        </p:txBody>
      </p:sp>
      <p:cxnSp>
        <p:nvCxnSpPr>
          <p:cNvPr id="85" name="Straight Connector 84">
            <a:extLst>
              <a:ext uri="{FF2B5EF4-FFF2-40B4-BE49-F238E27FC236}">
                <a16:creationId xmlns="" xmlns:a16="http://schemas.microsoft.com/office/drawing/2014/main" id="{F323673B-610A-4EF5-B52A-8A4A346DF3A3}"/>
              </a:ext>
            </a:extLst>
          </p:cNvPr>
          <p:cNvCxnSpPr>
            <a:cxnSpLocks/>
          </p:cNvCxnSpPr>
          <p:nvPr/>
        </p:nvCxnSpPr>
        <p:spPr>
          <a:xfrm flipV="1">
            <a:off x="9318701" y="1187808"/>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pic>
        <p:nvPicPr>
          <p:cNvPr id="86" name="Picture 85"/>
          <p:cNvPicPr>
            <a:picLocks noChangeAspect="1"/>
          </p:cNvPicPr>
          <p:nvPr/>
        </p:nvPicPr>
        <p:blipFill rotWithShape="1">
          <a:blip r:embed="rId13">
            <a:extLst>
              <a:ext uri="{28A0092B-C50C-407E-A947-70E740481C1C}">
                <a14:useLocalDpi xmlns:a14="http://schemas.microsoft.com/office/drawing/2010/main" val="0"/>
              </a:ext>
            </a:extLst>
          </a:blip>
          <a:srcRect t="16241" b="18592"/>
          <a:stretch/>
        </p:blipFill>
        <p:spPr>
          <a:xfrm>
            <a:off x="8301957" y="3868389"/>
            <a:ext cx="156885" cy="147952"/>
          </a:xfrm>
          <a:prstGeom prst="rect">
            <a:avLst/>
          </a:prstGeom>
        </p:spPr>
      </p:pic>
      <p:pic>
        <p:nvPicPr>
          <p:cNvPr id="87" name="Picture 8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83595" y="3999643"/>
            <a:ext cx="174216" cy="120864"/>
          </a:xfrm>
          <a:prstGeom prst="rect">
            <a:avLst/>
          </a:prstGeom>
        </p:spPr>
      </p:pic>
      <p:sp>
        <p:nvSpPr>
          <p:cNvPr id="88" name="Rectangle 87"/>
          <p:cNvSpPr/>
          <p:nvPr/>
        </p:nvSpPr>
        <p:spPr bwMode="invGray">
          <a:xfrm>
            <a:off x="1" y="0"/>
            <a:ext cx="12190411" cy="90172"/>
          </a:xfrm>
          <a:prstGeom prst="rect">
            <a:avLst/>
          </a:prstGeom>
          <a:solidFill>
            <a:srgbClr val="C00000"/>
          </a:solid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9" name="Picture 8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2529" y="6349123"/>
            <a:ext cx="12158666" cy="508453"/>
          </a:xfrm>
          <a:prstGeom prst="rect">
            <a:avLst/>
          </a:prstGeom>
        </p:spPr>
      </p:pic>
      <p:pic>
        <p:nvPicPr>
          <p:cNvPr id="90" name="Picture 89" descr="icon-form-factor-cloud.em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0388" y="5690528"/>
            <a:ext cx="601133" cy="373323"/>
          </a:xfrm>
          <a:prstGeom prst="rect">
            <a:avLst/>
          </a:prstGeom>
        </p:spPr>
      </p:pic>
      <p:pic>
        <p:nvPicPr>
          <p:cNvPr id="91" name="Picture 90" descr="icon-form-factor-virtual-appliance.em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3952" y="5656294"/>
            <a:ext cx="635002" cy="441790"/>
          </a:xfrm>
          <a:prstGeom prst="rect">
            <a:avLst/>
          </a:prstGeom>
        </p:spPr>
      </p:pic>
      <p:pic>
        <p:nvPicPr>
          <p:cNvPr id="92" name="Picture 91" descr="icon-form-factor-virtual-machine.em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10499" y="5630640"/>
            <a:ext cx="442654" cy="493098"/>
          </a:xfrm>
          <a:prstGeom prst="rect">
            <a:avLst/>
          </a:prstGeom>
        </p:spPr>
      </p:pic>
      <p:pic>
        <p:nvPicPr>
          <p:cNvPr id="93" name="Picture 92" descr="icon-form-factor-hosted.emf"/>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08030" y="5644354"/>
            <a:ext cx="600251" cy="465671"/>
          </a:xfrm>
          <a:prstGeom prst="rect">
            <a:avLst/>
          </a:prstGeom>
        </p:spPr>
      </p:pic>
      <p:sp>
        <p:nvSpPr>
          <p:cNvPr id="94" name="Rectangle 1"/>
          <p:cNvSpPr>
            <a:spLocks noChangeArrowheads="1"/>
          </p:cNvSpPr>
          <p:nvPr/>
        </p:nvSpPr>
        <p:spPr bwMode="auto">
          <a:xfrm>
            <a:off x="73792" y="6096098"/>
            <a:ext cx="935323"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9" tIns="60949" rIns="121899" bIns="60949">
            <a:spAutoFit/>
          </a:bodyPr>
          <a:lstStyle/>
          <a:p>
            <a:pPr algn="ctr"/>
            <a:r>
              <a:rPr lang="en-US" sz="800" dirty="0">
                <a:solidFill>
                  <a:srgbClr val="404040"/>
                </a:solidFill>
                <a:cs typeface="Helvetica 55 Roman" charset="0"/>
              </a:rPr>
              <a:t>Appliance</a:t>
            </a:r>
          </a:p>
        </p:txBody>
      </p:sp>
      <p:sp>
        <p:nvSpPr>
          <p:cNvPr id="95" name="Rectangle 1"/>
          <p:cNvSpPr>
            <a:spLocks noChangeArrowheads="1"/>
          </p:cNvSpPr>
          <p:nvPr/>
        </p:nvSpPr>
        <p:spPr bwMode="auto">
          <a:xfrm>
            <a:off x="993159" y="6064950"/>
            <a:ext cx="677334" cy="369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Virtual Machine</a:t>
            </a:r>
          </a:p>
        </p:txBody>
      </p:sp>
      <p:sp>
        <p:nvSpPr>
          <p:cNvPr id="96" name="Rectangle 1"/>
          <p:cNvSpPr>
            <a:spLocks noChangeArrowheads="1"/>
          </p:cNvSpPr>
          <p:nvPr/>
        </p:nvSpPr>
        <p:spPr bwMode="auto">
          <a:xfrm>
            <a:off x="1797005" y="6096098"/>
            <a:ext cx="622300"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Hosted</a:t>
            </a:r>
          </a:p>
        </p:txBody>
      </p:sp>
      <p:sp>
        <p:nvSpPr>
          <p:cNvPr id="97" name="Rectangle 1"/>
          <p:cNvSpPr>
            <a:spLocks noChangeArrowheads="1"/>
          </p:cNvSpPr>
          <p:nvPr/>
        </p:nvSpPr>
        <p:spPr bwMode="auto">
          <a:xfrm>
            <a:off x="2677321" y="6096098"/>
            <a:ext cx="567267"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Cloud</a:t>
            </a:r>
          </a:p>
        </p:txBody>
      </p:sp>
      <p:sp>
        <p:nvSpPr>
          <p:cNvPr id="98" name="Rectangle 1"/>
          <p:cNvSpPr>
            <a:spLocks noChangeArrowheads="1"/>
          </p:cNvSpPr>
          <p:nvPr/>
        </p:nvSpPr>
        <p:spPr bwMode="auto">
          <a:xfrm>
            <a:off x="3465434" y="6096098"/>
            <a:ext cx="698026"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Software</a:t>
            </a:r>
          </a:p>
        </p:txBody>
      </p:sp>
      <p:pic>
        <p:nvPicPr>
          <p:cNvPr id="99" name="Picture 98" descr="icon-form-factor-software.em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514116" y="5644354"/>
            <a:ext cx="541868" cy="454694"/>
          </a:xfrm>
          <a:prstGeom prst="rect">
            <a:avLst/>
          </a:prstGeom>
        </p:spPr>
      </p:pic>
    </p:spTree>
    <p:extLst>
      <p:ext uri="{BB962C8B-B14F-4D97-AF65-F5344CB8AC3E}">
        <p14:creationId xmlns:p14="http://schemas.microsoft.com/office/powerpoint/2010/main" val="160872603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7" name="Straight Connector 136">
            <a:extLst>
              <a:ext uri="{FF2B5EF4-FFF2-40B4-BE49-F238E27FC236}">
                <a16:creationId xmlns:a16="http://schemas.microsoft.com/office/drawing/2014/main" xmlns="" id="{0EB528C3-C2EE-45F4-90F1-70B68ACC90D9}"/>
              </a:ext>
            </a:extLst>
          </p:cNvPr>
          <p:cNvCxnSpPr>
            <a:cxnSpLocks/>
          </p:cNvCxnSpPr>
          <p:nvPr/>
        </p:nvCxnSpPr>
        <p:spPr>
          <a:xfrm>
            <a:off x="1939913"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sp>
        <p:nvSpPr>
          <p:cNvPr id="2" name="Rounded Rectangle 1"/>
          <p:cNvSpPr/>
          <p:nvPr/>
        </p:nvSpPr>
        <p:spPr bwMode="invGray">
          <a:xfrm>
            <a:off x="1012783" y="2616409"/>
            <a:ext cx="10765797" cy="1064453"/>
          </a:xfrm>
          <a:prstGeom prst="roundRect">
            <a:avLst>
              <a:gd name="adj" fmla="val 50000"/>
            </a:avLst>
          </a:prstGeom>
          <a:solidFill>
            <a:srgbClr val="000000">
              <a:alpha val="27059"/>
            </a:srgbClr>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endParaRPr>
          </a:p>
        </p:txBody>
      </p:sp>
      <p:sp>
        <p:nvSpPr>
          <p:cNvPr id="3" name="Title 2"/>
          <p:cNvSpPr>
            <a:spLocks noGrp="1"/>
          </p:cNvSpPr>
          <p:nvPr>
            <p:ph type="title"/>
          </p:nvPr>
        </p:nvSpPr>
        <p:spPr>
          <a:xfrm>
            <a:off x="533261" y="592804"/>
            <a:ext cx="11122303" cy="443198"/>
          </a:xfrm>
        </p:spPr>
        <p:txBody>
          <a:bodyPr>
            <a:normAutofit/>
          </a:bodyPr>
          <a:lstStyle/>
          <a:p>
            <a:r>
              <a:rPr lang="ru-RU" dirty="0">
                <a:solidFill>
                  <a:schemeClr val="bg1"/>
                </a:solidFill>
              </a:rPr>
              <a:t>Всеобъемлющая защита инфраструктуры</a:t>
            </a:r>
            <a:endParaRPr lang="en-US" dirty="0">
              <a:solidFill>
                <a:schemeClr val="bg1"/>
              </a:solidFill>
            </a:endParaRPr>
          </a:p>
        </p:txBody>
      </p:sp>
      <p:sp>
        <p:nvSpPr>
          <p:cNvPr id="101" name="Rectangle 100"/>
          <p:cNvSpPr/>
          <p:nvPr/>
        </p:nvSpPr>
        <p:spPr>
          <a:xfrm>
            <a:off x="331525" y="1425643"/>
            <a:ext cx="1451552" cy="313932"/>
          </a:xfrm>
          <a:prstGeom prst="rect">
            <a:avLst/>
          </a:prstGeom>
        </p:spPr>
        <p:txBody>
          <a:bodyPr wrap="none">
            <a:spAutoFit/>
          </a:bodyPr>
          <a:lstStyle/>
          <a:p>
            <a:pPr algn="ctr" defTabSz="914126">
              <a:lnSpc>
                <a:spcPct val="90000"/>
              </a:lnSpc>
            </a:pPr>
            <a:r>
              <a:rPr lang="ru-RU" sz="1600" b="1" dirty="0">
                <a:solidFill>
                  <a:srgbClr val="FFFFFF"/>
                </a:solidFill>
              </a:rPr>
              <a:t>Защита сети</a:t>
            </a:r>
            <a:endParaRPr lang="en-US" sz="1600" dirty="0">
              <a:solidFill>
                <a:srgbClr val="FFFFFF"/>
              </a:solidFill>
            </a:endParaRPr>
          </a:p>
        </p:txBody>
      </p:sp>
      <p:sp>
        <p:nvSpPr>
          <p:cNvPr id="107" name="Rectangle 106"/>
          <p:cNvSpPr/>
          <p:nvPr/>
        </p:nvSpPr>
        <p:spPr>
          <a:xfrm>
            <a:off x="1846654" y="1595116"/>
            <a:ext cx="1601400" cy="757130"/>
          </a:xfrm>
          <a:prstGeom prst="rect">
            <a:avLst/>
          </a:prstGeom>
        </p:spPr>
        <p:txBody>
          <a:bodyPr wrap="none">
            <a:spAutoFit/>
          </a:bodyPr>
          <a:lstStyle/>
          <a:p>
            <a:pPr algn="ctr" defTabSz="914126">
              <a:lnSpc>
                <a:spcPct val="90000"/>
              </a:lnSpc>
            </a:pPr>
            <a:r>
              <a:rPr lang="ru-RU" sz="1600" b="1" dirty="0">
                <a:solidFill>
                  <a:srgbClr val="FFFFFF"/>
                </a:solidFill>
              </a:rPr>
              <a:t>Защита в </a:t>
            </a:r>
          </a:p>
          <a:p>
            <a:pPr algn="ctr" defTabSz="914126">
              <a:lnSpc>
                <a:spcPct val="90000"/>
              </a:lnSpc>
            </a:pPr>
            <a:r>
              <a:rPr lang="ru-RU" sz="1600" b="1" dirty="0">
                <a:solidFill>
                  <a:srgbClr val="FFFFFF"/>
                </a:solidFill>
              </a:rPr>
              <a:t>Гетерогенных</a:t>
            </a:r>
          </a:p>
          <a:p>
            <a:pPr algn="ctr" defTabSz="914126">
              <a:lnSpc>
                <a:spcPct val="90000"/>
              </a:lnSpc>
            </a:pPr>
            <a:r>
              <a:rPr lang="ru-RU" sz="1600" b="1" dirty="0">
                <a:solidFill>
                  <a:srgbClr val="FFFFFF"/>
                </a:solidFill>
              </a:rPr>
              <a:t>облаках</a:t>
            </a:r>
            <a:endParaRPr lang="en-US" sz="1600" dirty="0">
              <a:solidFill>
                <a:srgbClr val="FFFFFF"/>
              </a:solidFill>
            </a:endParaRPr>
          </a:p>
        </p:txBody>
      </p:sp>
      <p:sp>
        <p:nvSpPr>
          <p:cNvPr id="108" name="Rectangle 107"/>
          <p:cNvSpPr/>
          <p:nvPr/>
        </p:nvSpPr>
        <p:spPr>
          <a:xfrm>
            <a:off x="3497552" y="1032218"/>
            <a:ext cx="1197444" cy="757130"/>
          </a:xfrm>
          <a:prstGeom prst="rect">
            <a:avLst/>
          </a:prstGeom>
        </p:spPr>
        <p:txBody>
          <a:bodyPr wrap="none">
            <a:spAutoFit/>
          </a:bodyPr>
          <a:lstStyle/>
          <a:p>
            <a:pPr algn="ctr" defTabSz="914126">
              <a:lnSpc>
                <a:spcPct val="90000"/>
              </a:lnSpc>
            </a:pPr>
            <a:r>
              <a:rPr lang="ru-RU" sz="1600" b="1" dirty="0">
                <a:solidFill>
                  <a:srgbClr val="FFFFFF"/>
                </a:solidFill>
              </a:rPr>
              <a:t>Защита </a:t>
            </a:r>
          </a:p>
          <a:p>
            <a:pPr algn="ctr" defTabSz="914126">
              <a:lnSpc>
                <a:spcPct val="90000"/>
              </a:lnSpc>
            </a:pPr>
            <a:r>
              <a:rPr lang="ru-RU" sz="1600" b="1" dirty="0">
                <a:solidFill>
                  <a:srgbClr val="FFFFFF"/>
                </a:solidFill>
              </a:rPr>
              <a:t>Конечных</a:t>
            </a:r>
          </a:p>
          <a:p>
            <a:pPr algn="ctr" defTabSz="914126">
              <a:lnSpc>
                <a:spcPct val="90000"/>
              </a:lnSpc>
            </a:pPr>
            <a:r>
              <a:rPr lang="ru-RU" sz="1600" b="1" dirty="0">
                <a:solidFill>
                  <a:srgbClr val="FFFFFF"/>
                </a:solidFill>
              </a:rPr>
              <a:t>узлов</a:t>
            </a:r>
            <a:endParaRPr lang="en-US" sz="1600" dirty="0">
              <a:solidFill>
                <a:srgbClr val="FFFFFF"/>
              </a:solidFill>
            </a:endParaRPr>
          </a:p>
        </p:txBody>
      </p:sp>
      <p:cxnSp>
        <p:nvCxnSpPr>
          <p:cNvPr id="109" name="Straight Connector 108"/>
          <p:cNvCxnSpPr/>
          <p:nvPr/>
        </p:nvCxnSpPr>
        <p:spPr>
          <a:xfrm flipV="1">
            <a:off x="2669692" y="2390270"/>
            <a:ext cx="0" cy="337017"/>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11" name="Rectangle 110"/>
          <p:cNvSpPr/>
          <p:nvPr/>
        </p:nvSpPr>
        <p:spPr>
          <a:xfrm>
            <a:off x="4859854" y="1794308"/>
            <a:ext cx="1338828" cy="535531"/>
          </a:xfrm>
          <a:prstGeom prst="rect">
            <a:avLst/>
          </a:prstGeom>
        </p:spPr>
        <p:txBody>
          <a:bodyPr wrap="none">
            <a:spAutoFit/>
          </a:bodyPr>
          <a:lstStyle/>
          <a:p>
            <a:pPr algn="ctr" defTabSz="914126">
              <a:lnSpc>
                <a:spcPct val="90000"/>
              </a:lnSpc>
            </a:pPr>
            <a:r>
              <a:rPr lang="ru-RU" sz="1600" b="1" dirty="0">
                <a:solidFill>
                  <a:srgbClr val="FFFFFF"/>
                </a:solidFill>
              </a:rPr>
              <a:t>Защита </a:t>
            </a:r>
          </a:p>
          <a:p>
            <a:pPr algn="ctr" defTabSz="914126">
              <a:lnSpc>
                <a:spcPct val="90000"/>
              </a:lnSpc>
            </a:pPr>
            <a:r>
              <a:rPr lang="ru-RU" sz="1600" b="1" dirty="0">
                <a:solidFill>
                  <a:srgbClr val="FFFFFF"/>
                </a:solidFill>
              </a:rPr>
              <a:t>сообщений</a:t>
            </a:r>
            <a:endParaRPr lang="en-US" sz="1600" dirty="0">
              <a:solidFill>
                <a:srgbClr val="FFFFFF"/>
              </a:solidFill>
            </a:endParaRPr>
          </a:p>
        </p:txBody>
      </p:sp>
      <p:sp>
        <p:nvSpPr>
          <p:cNvPr id="114" name="Rectangle 113"/>
          <p:cNvSpPr/>
          <p:nvPr/>
        </p:nvSpPr>
        <p:spPr>
          <a:xfrm>
            <a:off x="6023167" y="1161871"/>
            <a:ext cx="1873590" cy="535531"/>
          </a:xfrm>
          <a:prstGeom prst="rect">
            <a:avLst/>
          </a:prstGeom>
        </p:spPr>
        <p:txBody>
          <a:bodyPr wrap="none">
            <a:spAutoFit/>
          </a:bodyPr>
          <a:lstStyle/>
          <a:p>
            <a:pPr algn="ctr" defTabSz="914126">
              <a:lnSpc>
                <a:spcPct val="90000"/>
              </a:lnSpc>
            </a:pPr>
            <a:r>
              <a:rPr lang="ru-RU" sz="1600" b="1" dirty="0">
                <a:solidFill>
                  <a:srgbClr val="FFFFFF"/>
                </a:solidFill>
              </a:rPr>
              <a:t>Защита </a:t>
            </a:r>
          </a:p>
          <a:p>
            <a:pPr algn="ctr" defTabSz="914126">
              <a:lnSpc>
                <a:spcPct val="90000"/>
              </a:lnSpc>
            </a:pPr>
            <a:r>
              <a:rPr lang="ru-RU" sz="1600" b="1" dirty="0">
                <a:solidFill>
                  <a:srgbClr val="FFFFFF"/>
                </a:solidFill>
              </a:rPr>
              <a:t>веб-приложений</a:t>
            </a:r>
            <a:endParaRPr lang="en-US" sz="1600" dirty="0">
              <a:solidFill>
                <a:srgbClr val="FFFFFF"/>
              </a:solidFill>
            </a:endParaRPr>
          </a:p>
        </p:txBody>
      </p:sp>
      <p:sp>
        <p:nvSpPr>
          <p:cNvPr id="116" name="Rectangle 115"/>
          <p:cNvSpPr/>
          <p:nvPr/>
        </p:nvSpPr>
        <p:spPr>
          <a:xfrm>
            <a:off x="7283537" y="1618460"/>
            <a:ext cx="2201757" cy="757130"/>
          </a:xfrm>
          <a:prstGeom prst="rect">
            <a:avLst/>
          </a:prstGeom>
        </p:spPr>
        <p:txBody>
          <a:bodyPr wrap="none">
            <a:spAutoFit/>
          </a:bodyPr>
          <a:lstStyle/>
          <a:p>
            <a:pPr algn="ctr" defTabSz="914126">
              <a:lnSpc>
                <a:spcPct val="90000"/>
              </a:lnSpc>
            </a:pPr>
            <a:r>
              <a:rPr lang="ru-RU" sz="1600" b="1" dirty="0">
                <a:solidFill>
                  <a:srgbClr val="FFFFFF"/>
                </a:solidFill>
              </a:rPr>
              <a:t>Защищенный </a:t>
            </a:r>
          </a:p>
          <a:p>
            <a:pPr algn="ctr" defTabSz="914126">
              <a:lnSpc>
                <a:spcPct val="90000"/>
              </a:lnSpc>
            </a:pPr>
            <a:r>
              <a:rPr lang="ru-RU" sz="1600" b="1" dirty="0">
                <a:solidFill>
                  <a:srgbClr val="FFFFFF"/>
                </a:solidFill>
              </a:rPr>
              <a:t>унифицированный </a:t>
            </a:r>
          </a:p>
          <a:p>
            <a:pPr algn="ctr" defTabSz="914126">
              <a:lnSpc>
                <a:spcPct val="90000"/>
              </a:lnSpc>
            </a:pPr>
            <a:r>
              <a:rPr lang="ru-RU" sz="1600" b="1" dirty="0">
                <a:solidFill>
                  <a:srgbClr val="FFFFFF"/>
                </a:solidFill>
              </a:rPr>
              <a:t>доступ</a:t>
            </a:r>
            <a:endParaRPr lang="en-US" sz="1600" dirty="0">
              <a:solidFill>
                <a:srgbClr val="FFFFFF"/>
              </a:solidFill>
            </a:endParaRPr>
          </a:p>
        </p:txBody>
      </p:sp>
      <p:sp>
        <p:nvSpPr>
          <p:cNvPr id="118" name="Rectangle 117"/>
          <p:cNvSpPr/>
          <p:nvPr/>
        </p:nvSpPr>
        <p:spPr>
          <a:xfrm>
            <a:off x="8726619" y="986024"/>
            <a:ext cx="2192460" cy="757130"/>
          </a:xfrm>
          <a:prstGeom prst="rect">
            <a:avLst/>
          </a:prstGeom>
        </p:spPr>
        <p:txBody>
          <a:bodyPr wrap="none">
            <a:spAutoFit/>
          </a:bodyPr>
          <a:lstStyle/>
          <a:p>
            <a:pPr algn="ctr" defTabSz="914126">
              <a:lnSpc>
                <a:spcPct val="90000"/>
              </a:lnSpc>
            </a:pPr>
            <a:r>
              <a:rPr lang="ru-RU" sz="1600" b="1" dirty="0">
                <a:solidFill>
                  <a:srgbClr val="FFFFFF"/>
                </a:solidFill>
              </a:rPr>
              <a:t>Защита от</a:t>
            </a:r>
          </a:p>
          <a:p>
            <a:pPr algn="ctr" defTabSz="914126">
              <a:lnSpc>
                <a:spcPct val="90000"/>
              </a:lnSpc>
            </a:pPr>
            <a:r>
              <a:rPr lang="ru-RU" sz="1600" b="1" dirty="0">
                <a:solidFill>
                  <a:srgbClr val="FFFFFF"/>
                </a:solidFill>
              </a:rPr>
              <a:t>Целенаправленных</a:t>
            </a:r>
          </a:p>
          <a:p>
            <a:pPr algn="ctr" defTabSz="914126">
              <a:lnSpc>
                <a:spcPct val="90000"/>
              </a:lnSpc>
            </a:pPr>
            <a:r>
              <a:rPr lang="ru-RU" sz="1600" b="1" dirty="0">
                <a:solidFill>
                  <a:srgbClr val="FFFFFF"/>
                </a:solidFill>
              </a:rPr>
              <a:t>атак</a:t>
            </a:r>
            <a:endParaRPr lang="en-US" sz="1600" dirty="0">
              <a:solidFill>
                <a:srgbClr val="FFFFFF"/>
              </a:solidFill>
            </a:endParaRPr>
          </a:p>
        </p:txBody>
      </p:sp>
      <p:cxnSp>
        <p:nvCxnSpPr>
          <p:cNvPr id="119" name="Straight Connector 118"/>
          <p:cNvCxnSpPr/>
          <p:nvPr/>
        </p:nvCxnSpPr>
        <p:spPr>
          <a:xfrm flipH="1" flipV="1">
            <a:off x="11236376" y="2390271"/>
            <a:ext cx="4367" cy="602550"/>
          </a:xfrm>
          <a:prstGeom prst="line">
            <a:avLst/>
          </a:prstGeom>
          <a:ln w="28575" cmpd="sng">
            <a:solidFill>
              <a:srgbClr val="945600"/>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20" name="Rectangle 119"/>
          <p:cNvSpPr/>
          <p:nvPr/>
        </p:nvSpPr>
        <p:spPr>
          <a:xfrm>
            <a:off x="10419460" y="1794307"/>
            <a:ext cx="1638204" cy="535531"/>
          </a:xfrm>
          <a:prstGeom prst="rect">
            <a:avLst/>
          </a:prstGeom>
        </p:spPr>
        <p:txBody>
          <a:bodyPr wrap="none">
            <a:spAutoFit/>
          </a:bodyPr>
          <a:lstStyle/>
          <a:p>
            <a:pPr algn="ctr" defTabSz="914126">
              <a:lnSpc>
                <a:spcPct val="90000"/>
              </a:lnSpc>
            </a:pPr>
            <a:r>
              <a:rPr lang="ru-RU" sz="1600" b="1" dirty="0">
                <a:solidFill>
                  <a:srgbClr val="FFFFFF"/>
                </a:solidFill>
              </a:rPr>
              <a:t>Управление и </a:t>
            </a:r>
          </a:p>
          <a:p>
            <a:pPr algn="ctr" defTabSz="914126">
              <a:lnSpc>
                <a:spcPct val="90000"/>
              </a:lnSpc>
            </a:pPr>
            <a:r>
              <a:rPr lang="ru-RU" sz="1600" b="1" dirty="0">
                <a:solidFill>
                  <a:srgbClr val="FFFFFF"/>
                </a:solidFill>
              </a:rPr>
              <a:t>аналитика</a:t>
            </a:r>
            <a:endParaRPr lang="en-US" sz="1600" dirty="0">
              <a:solidFill>
                <a:srgbClr val="FFFFFF"/>
              </a:solidFill>
            </a:endParaRPr>
          </a:p>
        </p:txBody>
      </p:sp>
      <p:cxnSp>
        <p:nvCxnSpPr>
          <p:cNvPr id="126" name="Straight Connector 125"/>
          <p:cNvCxnSpPr/>
          <p:nvPr/>
        </p:nvCxnSpPr>
        <p:spPr>
          <a:xfrm flipV="1">
            <a:off x="5527384" y="2390270"/>
            <a:ext cx="0" cy="337017"/>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V="1">
            <a:off x="8385076" y="2390270"/>
            <a:ext cx="0" cy="337017"/>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grpSp>
        <p:nvGrpSpPr>
          <p:cNvPr id="27" name="Group 26">
            <a:extLst>
              <a:ext uri="{FF2B5EF4-FFF2-40B4-BE49-F238E27FC236}">
                <a16:creationId xmlns:a16="http://schemas.microsoft.com/office/drawing/2014/main" xmlns="" id="{2792A344-3972-1A48-BB2F-F9210C52C296}"/>
              </a:ext>
            </a:extLst>
          </p:cNvPr>
          <p:cNvGrpSpPr/>
          <p:nvPr/>
        </p:nvGrpSpPr>
        <p:grpSpPr>
          <a:xfrm>
            <a:off x="1048938" y="1815657"/>
            <a:ext cx="8769009" cy="1434527"/>
            <a:chOff x="1049211" y="1550464"/>
            <a:chExt cx="8771293" cy="1699674"/>
          </a:xfrm>
        </p:grpSpPr>
        <p:cxnSp>
          <p:nvCxnSpPr>
            <p:cNvPr id="104" name="Straight Connector 103"/>
            <p:cNvCxnSpPr/>
            <p:nvPr/>
          </p:nvCxnSpPr>
          <p:spPr>
            <a:xfrm flipV="1">
              <a:off x="1049211" y="1550467"/>
              <a:ext cx="8362" cy="1302357"/>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flipV="1">
              <a:off x="4097341" y="1550464"/>
              <a:ext cx="2266" cy="1699674"/>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V="1">
              <a:off x="6952547" y="1550467"/>
              <a:ext cx="10992" cy="1228945"/>
            </a:xfrm>
            <a:prstGeom prst="line">
              <a:avLst/>
            </a:prstGeom>
            <a:ln w="28575" cmpd="sng">
              <a:solidFill>
                <a:schemeClr val="accent6"/>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9812457" y="1550467"/>
              <a:ext cx="8047" cy="1347827"/>
            </a:xfrm>
            <a:prstGeom prst="line">
              <a:avLst/>
            </a:prstGeom>
            <a:ln w="28575" cmpd="sng">
              <a:solidFill>
                <a:schemeClr val="accent2"/>
              </a:solidFill>
              <a:headEnd type="oval"/>
              <a:tailEnd type="oval"/>
            </a:ln>
            <a:effectLst/>
          </p:spPr>
          <p:style>
            <a:lnRef idx="2">
              <a:schemeClr val="accent1"/>
            </a:lnRef>
            <a:fillRef idx="0">
              <a:schemeClr val="accent1"/>
            </a:fillRef>
            <a:effectRef idx="1">
              <a:schemeClr val="accent1"/>
            </a:effectRef>
            <a:fontRef idx="minor">
              <a:schemeClr val="tx1"/>
            </a:fontRef>
          </p:style>
        </p:cxnSp>
      </p:grpSp>
      <p:sp>
        <p:nvSpPr>
          <p:cNvPr id="103" name="TextBox 102"/>
          <p:cNvSpPr txBox="1"/>
          <p:nvPr/>
        </p:nvSpPr>
        <p:spPr>
          <a:xfrm>
            <a:off x="513687" y="4453936"/>
            <a:ext cx="1087224" cy="502468"/>
          </a:xfrm>
          <a:prstGeom prst="rect">
            <a:avLst/>
          </a:prstGeom>
          <a:noFill/>
        </p:spPr>
        <p:txBody>
          <a:bodyPr wrap="square" rtlCol="0">
            <a:spAutoFit/>
          </a:bodyPr>
          <a:lstStyle/>
          <a:p>
            <a:pPr algn="ctr" defTabSz="913737"/>
            <a:r>
              <a:rPr lang="en-US" sz="800" b="1" dirty="0">
                <a:solidFill>
                  <a:srgbClr val="FFFFFF"/>
                </a:solidFill>
              </a:rPr>
              <a:t>FortiGate</a:t>
            </a:r>
          </a:p>
          <a:p>
            <a:pPr algn="ctr" defTabSz="913737"/>
            <a:r>
              <a:rPr lang="en-US" sz="800" dirty="0">
                <a:solidFill>
                  <a:srgbClr val="FFFFFF"/>
                </a:solidFill>
              </a:rPr>
              <a:t>Enterprise Firewall</a:t>
            </a:r>
          </a:p>
          <a:p>
            <a:pPr algn="ctr" defTabSz="913737"/>
            <a:endParaRPr lang="en-US" sz="1066" dirty="0">
              <a:solidFill>
                <a:srgbClr val="FFFFFF"/>
              </a:solidFill>
            </a:endParaRPr>
          </a:p>
        </p:txBody>
      </p:sp>
      <p:sp>
        <p:nvSpPr>
          <p:cNvPr id="106" name="TextBox 105">
            <a:extLst>
              <a:ext uri="{FF2B5EF4-FFF2-40B4-BE49-F238E27FC236}">
                <a16:creationId xmlns:a16="http://schemas.microsoft.com/office/drawing/2014/main" xmlns="" id="{652B11E8-09E5-4C47-8383-D98EF9FC8868}"/>
              </a:ext>
            </a:extLst>
          </p:cNvPr>
          <p:cNvSpPr txBox="1"/>
          <p:nvPr/>
        </p:nvSpPr>
        <p:spPr>
          <a:xfrm>
            <a:off x="2194502" y="5129846"/>
            <a:ext cx="959768" cy="461545"/>
          </a:xfrm>
          <a:prstGeom prst="rect">
            <a:avLst/>
          </a:prstGeom>
          <a:noFill/>
        </p:spPr>
        <p:txBody>
          <a:bodyPr wrap="none" rtlCol="0">
            <a:spAutoFit/>
          </a:bodyPr>
          <a:lstStyle/>
          <a:p>
            <a:pPr algn="ctr" defTabSz="914126"/>
            <a:r>
              <a:rPr lang="en-US" sz="800" b="1" dirty="0" err="1">
                <a:solidFill>
                  <a:srgbClr val="FFFFFF"/>
                </a:solidFill>
              </a:rPr>
              <a:t>FortiGate</a:t>
            </a:r>
            <a:r>
              <a:rPr lang="en-US" sz="800" b="1" dirty="0">
                <a:solidFill>
                  <a:srgbClr val="FFFFFF"/>
                </a:solidFill>
              </a:rPr>
              <a:t> </a:t>
            </a:r>
          </a:p>
          <a:p>
            <a:pPr algn="ctr" defTabSz="914126"/>
            <a:r>
              <a:rPr lang="en-US" sz="800" b="1" dirty="0">
                <a:solidFill>
                  <a:srgbClr val="FFFFFF"/>
                </a:solidFill>
              </a:rPr>
              <a:t>Cloud Firewall</a:t>
            </a:r>
          </a:p>
          <a:p>
            <a:pPr algn="ctr" defTabSz="914126"/>
            <a:r>
              <a:rPr lang="en-US" sz="800" dirty="0">
                <a:solidFill>
                  <a:srgbClr val="FFFFFF"/>
                </a:solidFill>
              </a:rPr>
              <a:t>Network Security</a:t>
            </a:r>
          </a:p>
        </p:txBody>
      </p:sp>
      <p:sp>
        <p:nvSpPr>
          <p:cNvPr id="112" name="TextBox 111"/>
          <p:cNvSpPr txBox="1"/>
          <p:nvPr/>
        </p:nvSpPr>
        <p:spPr>
          <a:xfrm>
            <a:off x="3762006" y="4224594"/>
            <a:ext cx="697445" cy="338466"/>
          </a:xfrm>
          <a:prstGeom prst="rect">
            <a:avLst/>
          </a:prstGeom>
          <a:noFill/>
        </p:spPr>
        <p:txBody>
          <a:bodyPr wrap="none" rtlCol="0">
            <a:spAutoFit/>
          </a:bodyPr>
          <a:lstStyle/>
          <a:p>
            <a:pPr algn="ctr" defTabSz="914126"/>
            <a:r>
              <a:rPr lang="en-US" sz="800" b="1" dirty="0" err="1">
                <a:solidFill>
                  <a:srgbClr val="FFFFFF"/>
                </a:solidFill>
              </a:rPr>
              <a:t>FortiClient</a:t>
            </a:r>
            <a:endParaRPr lang="en-US" sz="800" b="1" dirty="0">
              <a:solidFill>
                <a:srgbClr val="FFFFFF"/>
              </a:solidFill>
            </a:endParaRPr>
          </a:p>
          <a:p>
            <a:pPr algn="ctr" defTabSz="914126"/>
            <a:r>
              <a:rPr lang="en-US" sz="800" dirty="0">
                <a:solidFill>
                  <a:srgbClr val="FFFFFF"/>
                </a:solidFill>
              </a:rPr>
              <a:t>EPP</a:t>
            </a:r>
          </a:p>
        </p:txBody>
      </p:sp>
      <p:sp>
        <p:nvSpPr>
          <p:cNvPr id="121" name="TextBox 120"/>
          <p:cNvSpPr txBox="1"/>
          <p:nvPr/>
        </p:nvSpPr>
        <p:spPr>
          <a:xfrm>
            <a:off x="6479117" y="4296702"/>
            <a:ext cx="958667" cy="461545"/>
          </a:xfrm>
          <a:prstGeom prst="rect">
            <a:avLst/>
          </a:prstGeom>
          <a:noFill/>
        </p:spPr>
        <p:txBody>
          <a:bodyPr wrap="none" rtlCol="0">
            <a:spAutoFit/>
          </a:bodyPr>
          <a:lstStyle/>
          <a:p>
            <a:pPr algn="ctr" defTabSz="913737"/>
            <a:r>
              <a:rPr lang="en-US" sz="800" b="1" dirty="0">
                <a:solidFill>
                  <a:srgbClr val="FFFFFF"/>
                </a:solidFill>
              </a:rPr>
              <a:t>FortiWeb</a:t>
            </a:r>
          </a:p>
          <a:p>
            <a:pPr algn="ctr" defTabSz="913737"/>
            <a:r>
              <a:rPr lang="en-US" sz="800" dirty="0">
                <a:solidFill>
                  <a:srgbClr val="FFFFFF"/>
                </a:solidFill>
              </a:rPr>
              <a:t>Web Application </a:t>
            </a:r>
          </a:p>
          <a:p>
            <a:pPr algn="ctr" defTabSz="913737"/>
            <a:r>
              <a:rPr lang="en-US" sz="800" dirty="0">
                <a:solidFill>
                  <a:srgbClr val="FFFFFF"/>
                </a:solidFill>
              </a:rPr>
              <a:t>Firewall</a:t>
            </a:r>
          </a:p>
        </p:txBody>
      </p:sp>
      <p:sp>
        <p:nvSpPr>
          <p:cNvPr id="122" name="TextBox 121"/>
          <p:cNvSpPr txBox="1"/>
          <p:nvPr/>
        </p:nvSpPr>
        <p:spPr>
          <a:xfrm>
            <a:off x="5116480" y="4212408"/>
            <a:ext cx="825652" cy="461545"/>
          </a:xfrm>
          <a:prstGeom prst="rect">
            <a:avLst/>
          </a:prstGeom>
          <a:noFill/>
        </p:spPr>
        <p:txBody>
          <a:bodyPr wrap="none" rtlCol="0">
            <a:spAutoFit/>
          </a:bodyPr>
          <a:lstStyle/>
          <a:p>
            <a:pPr algn="ctr" defTabSz="914126"/>
            <a:r>
              <a:rPr lang="en-US" sz="800" b="1" dirty="0" err="1">
                <a:solidFill>
                  <a:srgbClr val="FFFFFF"/>
                </a:solidFill>
              </a:rPr>
              <a:t>FortiMail</a:t>
            </a:r>
            <a:endParaRPr lang="en-US" sz="800" b="1" dirty="0">
              <a:solidFill>
                <a:srgbClr val="FFFFFF"/>
              </a:solidFill>
            </a:endParaRPr>
          </a:p>
          <a:p>
            <a:pPr algn="ctr" defTabSz="914126"/>
            <a:r>
              <a:rPr lang="en-US" sz="800" dirty="0">
                <a:solidFill>
                  <a:srgbClr val="FFFFFF"/>
                </a:solidFill>
              </a:rPr>
              <a:t>Secure Email </a:t>
            </a:r>
          </a:p>
          <a:p>
            <a:pPr algn="ctr" defTabSz="914126"/>
            <a:r>
              <a:rPr lang="en-US" sz="800" dirty="0">
                <a:solidFill>
                  <a:srgbClr val="FFFFFF"/>
                </a:solidFill>
              </a:rPr>
              <a:t>Gateway</a:t>
            </a:r>
          </a:p>
        </p:txBody>
      </p:sp>
      <p:sp>
        <p:nvSpPr>
          <p:cNvPr id="124" name="TextBox 123"/>
          <p:cNvSpPr txBox="1"/>
          <p:nvPr/>
        </p:nvSpPr>
        <p:spPr>
          <a:xfrm>
            <a:off x="9314564" y="4212408"/>
            <a:ext cx="1000334" cy="461545"/>
          </a:xfrm>
          <a:prstGeom prst="rect">
            <a:avLst/>
          </a:prstGeom>
          <a:noFill/>
        </p:spPr>
        <p:txBody>
          <a:bodyPr wrap="none" rtlCol="0">
            <a:spAutoFit/>
          </a:bodyPr>
          <a:lstStyle/>
          <a:p>
            <a:pPr algn="ctr" defTabSz="914126"/>
            <a:r>
              <a:rPr lang="en-US" sz="800" b="1" dirty="0" err="1">
                <a:solidFill>
                  <a:srgbClr val="FFFFFF"/>
                </a:solidFill>
              </a:rPr>
              <a:t>FortiSandbox</a:t>
            </a:r>
            <a:endParaRPr lang="en-US" sz="800" b="1" dirty="0">
              <a:solidFill>
                <a:srgbClr val="FFFFFF"/>
              </a:solidFill>
            </a:endParaRPr>
          </a:p>
          <a:p>
            <a:pPr algn="ctr" defTabSz="914126"/>
            <a:r>
              <a:rPr lang="en-US" sz="800" dirty="0">
                <a:solidFill>
                  <a:srgbClr val="FFFFFF"/>
                </a:solidFill>
              </a:rPr>
              <a:t>Advanced Threat </a:t>
            </a:r>
          </a:p>
          <a:p>
            <a:pPr algn="ctr" defTabSz="914126"/>
            <a:r>
              <a:rPr lang="en-US" sz="800" dirty="0">
                <a:solidFill>
                  <a:srgbClr val="FFFFFF"/>
                </a:solidFill>
              </a:rPr>
              <a:t>Protection</a:t>
            </a:r>
          </a:p>
        </p:txBody>
      </p:sp>
      <p:sp>
        <p:nvSpPr>
          <p:cNvPr id="129" name="TextBox 128"/>
          <p:cNvSpPr txBox="1"/>
          <p:nvPr/>
        </p:nvSpPr>
        <p:spPr>
          <a:xfrm>
            <a:off x="10698950" y="4191249"/>
            <a:ext cx="1079219" cy="323081"/>
          </a:xfrm>
          <a:prstGeom prst="rect">
            <a:avLst/>
          </a:prstGeom>
          <a:noFill/>
        </p:spPr>
        <p:txBody>
          <a:bodyPr wrap="square" rtlCol="0">
            <a:spAutoFit/>
          </a:bodyPr>
          <a:lstStyle/>
          <a:p>
            <a:pPr algn="ctr" defTabSz="914126"/>
            <a:r>
              <a:rPr lang="en-US" sz="800" b="1" dirty="0">
                <a:solidFill>
                  <a:srgbClr val="FFFFFF"/>
                </a:solidFill>
              </a:rPr>
              <a:t>FortiAnalyzer</a:t>
            </a:r>
          </a:p>
          <a:p>
            <a:pPr algn="ctr" defTabSz="914126"/>
            <a:r>
              <a:rPr lang="en-US" sz="700" dirty="0">
                <a:solidFill>
                  <a:srgbClr val="FFFFFF"/>
                </a:solidFill>
                <a:latin typeface="Arial Narrow"/>
                <a:cs typeface="Arial Narrow"/>
              </a:rPr>
              <a:t>Central Logging /Reporting</a:t>
            </a:r>
          </a:p>
        </p:txBody>
      </p:sp>
      <p:sp>
        <p:nvSpPr>
          <p:cNvPr id="132" name="TextBox 131">
            <a:extLst>
              <a:ext uri="{FF2B5EF4-FFF2-40B4-BE49-F238E27FC236}">
                <a16:creationId xmlns:a16="http://schemas.microsoft.com/office/drawing/2014/main" xmlns="" id="{3BECAB28-BA30-4240-8AF6-5B9A1DE49BA4}"/>
              </a:ext>
            </a:extLst>
          </p:cNvPr>
          <p:cNvSpPr txBox="1"/>
          <p:nvPr/>
        </p:nvSpPr>
        <p:spPr>
          <a:xfrm>
            <a:off x="10656628" y="5026650"/>
            <a:ext cx="1163864" cy="323081"/>
          </a:xfrm>
          <a:prstGeom prst="rect">
            <a:avLst/>
          </a:prstGeom>
          <a:noFill/>
        </p:spPr>
        <p:txBody>
          <a:bodyPr wrap="square" rtlCol="0">
            <a:spAutoFit/>
          </a:bodyPr>
          <a:lstStyle/>
          <a:p>
            <a:pPr algn="ctr" defTabSz="914126"/>
            <a:r>
              <a:rPr lang="en-US" sz="800" b="1" dirty="0">
                <a:solidFill>
                  <a:srgbClr val="FFFFFF"/>
                </a:solidFill>
              </a:rPr>
              <a:t>FortiManager</a:t>
            </a:r>
          </a:p>
          <a:p>
            <a:pPr algn="ctr" defTabSz="914126"/>
            <a:r>
              <a:rPr lang="en-US" sz="700" dirty="0">
                <a:solidFill>
                  <a:srgbClr val="FFFFFF"/>
                </a:solidFill>
                <a:latin typeface="Arial Narrow"/>
                <a:cs typeface="Arial Narrow"/>
              </a:rPr>
              <a:t>Central Security Management</a:t>
            </a:r>
          </a:p>
        </p:txBody>
      </p:sp>
      <p:sp>
        <p:nvSpPr>
          <p:cNvPr id="140" name="TextBox 139">
            <a:extLst>
              <a:ext uri="{FF2B5EF4-FFF2-40B4-BE49-F238E27FC236}">
                <a16:creationId xmlns:a16="http://schemas.microsoft.com/office/drawing/2014/main" xmlns="" id="{D5FD646E-5D05-4545-927E-AE668D9EC111}"/>
              </a:ext>
            </a:extLst>
          </p:cNvPr>
          <p:cNvSpPr txBox="1"/>
          <p:nvPr/>
        </p:nvSpPr>
        <p:spPr>
          <a:xfrm>
            <a:off x="10705298" y="5837876"/>
            <a:ext cx="1066522" cy="430775"/>
          </a:xfrm>
          <a:prstGeom prst="rect">
            <a:avLst/>
          </a:prstGeom>
          <a:noFill/>
        </p:spPr>
        <p:txBody>
          <a:bodyPr wrap="square" rtlCol="0">
            <a:spAutoFit/>
          </a:bodyPr>
          <a:lstStyle/>
          <a:p>
            <a:pPr algn="ctr" defTabSz="914126"/>
            <a:r>
              <a:rPr lang="en-US" sz="800" b="1" dirty="0">
                <a:solidFill>
                  <a:srgbClr val="FFFFFF"/>
                </a:solidFill>
              </a:rPr>
              <a:t>FortiSIEM</a:t>
            </a:r>
          </a:p>
          <a:p>
            <a:pPr algn="ctr" defTabSz="914126"/>
            <a:r>
              <a:rPr lang="en-US" sz="700" dirty="0">
                <a:solidFill>
                  <a:srgbClr val="FFFFFF"/>
                </a:solidFill>
              </a:rPr>
              <a:t>Security Information &amp; Event Management</a:t>
            </a:r>
          </a:p>
        </p:txBody>
      </p:sp>
      <p:sp>
        <p:nvSpPr>
          <p:cNvPr id="141" name="TextBox 140">
            <a:extLst>
              <a:ext uri="{FF2B5EF4-FFF2-40B4-BE49-F238E27FC236}">
                <a16:creationId xmlns:a16="http://schemas.microsoft.com/office/drawing/2014/main" xmlns="" id="{652B11E8-09E5-4C47-8383-D98EF9FC8868}"/>
              </a:ext>
            </a:extLst>
          </p:cNvPr>
          <p:cNvSpPr txBox="1"/>
          <p:nvPr/>
        </p:nvSpPr>
        <p:spPr>
          <a:xfrm>
            <a:off x="2194502" y="4212408"/>
            <a:ext cx="959768" cy="461545"/>
          </a:xfrm>
          <a:prstGeom prst="rect">
            <a:avLst/>
          </a:prstGeom>
          <a:noFill/>
        </p:spPr>
        <p:txBody>
          <a:bodyPr wrap="none" rtlCol="0">
            <a:spAutoFit/>
          </a:bodyPr>
          <a:lstStyle/>
          <a:p>
            <a:pPr algn="ctr" defTabSz="914126"/>
            <a:r>
              <a:rPr lang="en-US" sz="800" b="1" dirty="0" err="1">
                <a:solidFill>
                  <a:srgbClr val="FFFFFF"/>
                </a:solidFill>
              </a:rPr>
              <a:t>FortiGate</a:t>
            </a:r>
            <a:r>
              <a:rPr lang="en-US" sz="800" b="1" dirty="0">
                <a:solidFill>
                  <a:srgbClr val="FFFFFF"/>
                </a:solidFill>
              </a:rPr>
              <a:t> </a:t>
            </a:r>
          </a:p>
          <a:p>
            <a:pPr algn="ctr" defTabSz="914126"/>
            <a:r>
              <a:rPr lang="en-US" sz="800" b="1" dirty="0">
                <a:solidFill>
                  <a:srgbClr val="FFFFFF"/>
                </a:solidFill>
              </a:rPr>
              <a:t>Virtual Firewall</a:t>
            </a:r>
          </a:p>
          <a:p>
            <a:pPr algn="ctr" defTabSz="914126"/>
            <a:r>
              <a:rPr lang="en-US" sz="800" dirty="0">
                <a:solidFill>
                  <a:srgbClr val="FFFFFF"/>
                </a:solidFill>
              </a:rPr>
              <a:t>Network Security</a:t>
            </a:r>
          </a:p>
        </p:txBody>
      </p:sp>
      <p:sp>
        <p:nvSpPr>
          <p:cNvPr id="154" name="TextBox 153"/>
          <p:cNvSpPr txBox="1"/>
          <p:nvPr/>
        </p:nvSpPr>
        <p:spPr>
          <a:xfrm>
            <a:off x="7985072" y="4212408"/>
            <a:ext cx="800011" cy="461545"/>
          </a:xfrm>
          <a:prstGeom prst="rect">
            <a:avLst/>
          </a:prstGeom>
          <a:noFill/>
        </p:spPr>
        <p:txBody>
          <a:bodyPr wrap="none" rtlCol="0">
            <a:spAutoFit/>
          </a:bodyPr>
          <a:lstStyle/>
          <a:p>
            <a:pPr algn="ctr" defTabSz="685474"/>
            <a:r>
              <a:rPr lang="en-US" sz="800" b="1" dirty="0" err="1">
                <a:solidFill>
                  <a:srgbClr val="FFFFFF"/>
                </a:solidFill>
              </a:rPr>
              <a:t>FortiAP</a:t>
            </a:r>
            <a:endParaRPr lang="en-US" sz="800" b="1" dirty="0">
              <a:solidFill>
                <a:srgbClr val="FFFFFF"/>
              </a:solidFill>
            </a:endParaRPr>
          </a:p>
          <a:p>
            <a:pPr algn="ctr" defTabSz="685474"/>
            <a:r>
              <a:rPr lang="en-US" sz="800" dirty="0">
                <a:solidFill>
                  <a:srgbClr val="FFFFFF"/>
                </a:solidFill>
              </a:rPr>
              <a:t>Wireless </a:t>
            </a:r>
          </a:p>
          <a:p>
            <a:pPr algn="ctr" defTabSz="685474"/>
            <a:r>
              <a:rPr lang="en-US" sz="800" dirty="0">
                <a:solidFill>
                  <a:srgbClr val="FFFFFF"/>
                </a:solidFill>
              </a:rPr>
              <a:t>Infrastructure</a:t>
            </a:r>
          </a:p>
        </p:txBody>
      </p:sp>
      <p:sp>
        <p:nvSpPr>
          <p:cNvPr id="155" name="TextBox 154"/>
          <p:cNvSpPr txBox="1"/>
          <p:nvPr/>
        </p:nvSpPr>
        <p:spPr>
          <a:xfrm>
            <a:off x="7985072" y="5180030"/>
            <a:ext cx="800011" cy="461545"/>
          </a:xfrm>
          <a:prstGeom prst="rect">
            <a:avLst/>
          </a:prstGeom>
          <a:noFill/>
        </p:spPr>
        <p:txBody>
          <a:bodyPr wrap="none" rtlCol="0">
            <a:spAutoFit/>
          </a:bodyPr>
          <a:lstStyle/>
          <a:p>
            <a:pPr algn="ctr" defTabSz="685474"/>
            <a:r>
              <a:rPr lang="en-US" sz="800" b="1" dirty="0" err="1">
                <a:solidFill>
                  <a:srgbClr val="FFFFFF"/>
                </a:solidFill>
              </a:rPr>
              <a:t>FortiSwitch</a:t>
            </a:r>
            <a:endParaRPr lang="en-US" sz="800" b="1" dirty="0">
              <a:solidFill>
                <a:srgbClr val="FFFFFF"/>
              </a:solidFill>
            </a:endParaRPr>
          </a:p>
          <a:p>
            <a:pPr algn="ctr" defTabSz="685474"/>
            <a:r>
              <a:rPr lang="en-US" sz="800" dirty="0">
                <a:solidFill>
                  <a:srgbClr val="FFFFFF"/>
                </a:solidFill>
              </a:rPr>
              <a:t>Switching </a:t>
            </a:r>
          </a:p>
          <a:p>
            <a:pPr algn="ctr" defTabSz="685474"/>
            <a:r>
              <a:rPr lang="en-US" sz="800" dirty="0">
                <a:solidFill>
                  <a:srgbClr val="FFFFFF"/>
                </a:solidFill>
              </a:rPr>
              <a:t>Infrastructure</a:t>
            </a:r>
          </a:p>
        </p:txBody>
      </p:sp>
      <p:sp>
        <p:nvSpPr>
          <p:cNvPr id="161" name="TextBox 160"/>
          <p:cNvSpPr txBox="1"/>
          <p:nvPr/>
        </p:nvSpPr>
        <p:spPr>
          <a:xfrm>
            <a:off x="1180629" y="5857975"/>
            <a:ext cx="911786" cy="215388"/>
          </a:xfrm>
          <a:prstGeom prst="rect">
            <a:avLst/>
          </a:prstGeom>
          <a:noFill/>
        </p:spPr>
        <p:txBody>
          <a:bodyPr wrap="square" rtlCol="0">
            <a:spAutoFit/>
          </a:bodyPr>
          <a:lstStyle/>
          <a:p>
            <a:pPr defTabSz="914126"/>
            <a:r>
              <a:rPr lang="en-US" sz="800" dirty="0">
                <a:solidFill>
                  <a:srgbClr val="3C4D66"/>
                </a:solidFill>
              </a:rPr>
              <a:t>SD-WAN</a:t>
            </a:r>
          </a:p>
        </p:txBody>
      </p:sp>
      <p:grpSp>
        <p:nvGrpSpPr>
          <p:cNvPr id="42" name="Group 41"/>
          <p:cNvGrpSpPr/>
          <p:nvPr/>
        </p:nvGrpSpPr>
        <p:grpSpPr>
          <a:xfrm>
            <a:off x="334085" y="2420326"/>
            <a:ext cx="1446427" cy="1446427"/>
            <a:chOff x="716517" y="2594932"/>
            <a:chExt cx="1446804" cy="1446804"/>
          </a:xfrm>
        </p:grpSpPr>
        <p:sp>
          <p:nvSpPr>
            <p:cNvPr id="24" name="Oval 23"/>
            <p:cNvSpPr/>
            <p:nvPr/>
          </p:nvSpPr>
          <p:spPr bwMode="invGray">
            <a:xfrm>
              <a:off x="716517" y="2594932"/>
              <a:ext cx="1446804" cy="1446804"/>
            </a:xfrm>
            <a:prstGeom prst="ellipse">
              <a:avLst/>
            </a:prstGeom>
            <a:solidFill>
              <a:schemeClr val="accent6"/>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endParaRPr>
            </a:p>
          </p:txBody>
        </p:sp>
        <p:sp>
          <p:nvSpPr>
            <p:cNvPr id="25" name="Oval 24"/>
            <p:cNvSpPr/>
            <p:nvPr/>
          </p:nvSpPr>
          <p:spPr bwMode="invGray">
            <a:xfrm>
              <a:off x="934369" y="2814790"/>
              <a:ext cx="1005608" cy="1005608"/>
            </a:xfrm>
            <a:prstGeom prst="ellipse">
              <a:avLst/>
            </a:prstGeom>
            <a:noFill/>
            <a:ln w="73025">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endParaRP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2460" y="3027690"/>
              <a:ext cx="518193" cy="601104"/>
            </a:xfrm>
            <a:prstGeom prst="rect">
              <a:avLst/>
            </a:prstGeom>
          </p:spPr>
        </p:pic>
      </p:grpSp>
      <p:grpSp>
        <p:nvGrpSpPr>
          <p:cNvPr id="95" name="Group 94"/>
          <p:cNvGrpSpPr/>
          <p:nvPr/>
        </p:nvGrpSpPr>
        <p:grpSpPr>
          <a:xfrm>
            <a:off x="3679813" y="2717720"/>
            <a:ext cx="861830" cy="861830"/>
            <a:chOff x="5480661" y="2904084"/>
            <a:chExt cx="862054" cy="862054"/>
          </a:xfrm>
        </p:grpSpPr>
        <p:grpSp>
          <p:nvGrpSpPr>
            <p:cNvPr id="96" name="Group 95"/>
            <p:cNvGrpSpPr/>
            <p:nvPr/>
          </p:nvGrpSpPr>
          <p:grpSpPr>
            <a:xfrm>
              <a:off x="5480661" y="2904084"/>
              <a:ext cx="862054" cy="862054"/>
              <a:chOff x="5480661" y="2904084"/>
              <a:chExt cx="862054" cy="862054"/>
            </a:xfrm>
          </p:grpSpPr>
          <p:sp>
            <p:nvSpPr>
              <p:cNvPr id="98" name="Oval 97"/>
              <p:cNvSpPr/>
              <p:nvPr/>
            </p:nvSpPr>
            <p:spPr bwMode="invGray">
              <a:xfrm>
                <a:off x="5480661" y="2904084"/>
                <a:ext cx="862054" cy="862054"/>
              </a:xfrm>
              <a:prstGeom prst="ellipse">
                <a:avLst/>
              </a:prstGeom>
              <a:solidFill>
                <a:schemeClr val="accent6"/>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pic>
            <p:nvPicPr>
              <p:cNvPr id="99" name="Picture 98"/>
              <p:cNvPicPr>
                <a:picLocks noChangeAspect="1"/>
              </p:cNvPicPr>
              <p:nvPr/>
            </p:nvPicPr>
            <p:blipFill rotWithShape="1">
              <a:blip r:embed="rId4" cstate="print">
                <a:extLst>
                  <a:ext uri="{28A0092B-C50C-407E-A947-70E740481C1C}">
                    <a14:useLocalDpi xmlns:a14="http://schemas.microsoft.com/office/drawing/2010/main" val="0"/>
                  </a:ext>
                </a:extLst>
              </a:blip>
              <a:srcRect t="21812" b="22807"/>
              <a:stretch/>
            </p:blipFill>
            <p:spPr>
              <a:xfrm>
                <a:off x="5661738" y="3150602"/>
                <a:ext cx="499900" cy="324111"/>
              </a:xfrm>
              <a:prstGeom prst="rect">
                <a:avLst/>
              </a:prstGeom>
            </p:spPr>
          </p:pic>
          <p:sp>
            <p:nvSpPr>
              <p:cNvPr id="100" name="TextBox 99"/>
              <p:cNvSpPr txBox="1"/>
              <p:nvPr/>
            </p:nvSpPr>
            <p:spPr>
              <a:xfrm>
                <a:off x="5614972" y="3456933"/>
                <a:ext cx="593432" cy="215444"/>
              </a:xfrm>
              <a:prstGeom prst="rect">
                <a:avLst/>
              </a:prstGeom>
              <a:noFill/>
            </p:spPr>
            <p:txBody>
              <a:bodyPr wrap="none" rtlCol="0">
                <a:spAutoFit/>
              </a:bodyPr>
              <a:lstStyle/>
              <a:p>
                <a:pPr algn="ctr" defTabSz="914126"/>
                <a:r>
                  <a:rPr lang="en-US" sz="800" dirty="0">
                    <a:solidFill>
                      <a:srgbClr val="FFFFFF"/>
                    </a:solidFill>
                  </a:rPr>
                  <a:t>Endpoint</a:t>
                </a:r>
              </a:p>
            </p:txBody>
          </p:sp>
        </p:grpSp>
        <p:sp>
          <p:nvSpPr>
            <p:cNvPr id="97" name="TextBox 96"/>
            <p:cNvSpPr txBox="1"/>
            <p:nvPr/>
          </p:nvSpPr>
          <p:spPr>
            <a:xfrm>
              <a:off x="5764051" y="2956772"/>
              <a:ext cx="295274" cy="215444"/>
            </a:xfrm>
            <a:prstGeom prst="rect">
              <a:avLst/>
            </a:prstGeom>
            <a:noFill/>
          </p:spPr>
          <p:txBody>
            <a:bodyPr wrap="none" rtlCol="0">
              <a:spAutoFit/>
            </a:bodyPr>
            <a:lstStyle/>
            <a:p>
              <a:pPr algn="ctr" defTabSz="914126"/>
              <a:r>
                <a:rPr lang="en-US" sz="800" dirty="0">
                  <a:solidFill>
                    <a:srgbClr val="FFFFFF"/>
                  </a:solidFill>
                </a:rPr>
                <a:t>I</a:t>
              </a:r>
              <a:r>
                <a:rPr lang="en-US" sz="800" spc="-150" dirty="0">
                  <a:solidFill>
                    <a:srgbClr val="FFFFFF"/>
                  </a:solidFill>
                </a:rPr>
                <a:t>oT</a:t>
              </a:r>
            </a:p>
          </p:txBody>
        </p:sp>
      </p:grpSp>
      <p:grpSp>
        <p:nvGrpSpPr>
          <p:cNvPr id="38" name="Group 37"/>
          <p:cNvGrpSpPr/>
          <p:nvPr/>
        </p:nvGrpSpPr>
        <p:grpSpPr>
          <a:xfrm>
            <a:off x="2243471" y="2717720"/>
            <a:ext cx="861830" cy="861830"/>
            <a:chOff x="3095742" y="1683188"/>
            <a:chExt cx="862054" cy="862054"/>
          </a:xfrm>
        </p:grpSpPr>
        <p:grpSp>
          <p:nvGrpSpPr>
            <p:cNvPr id="4" name="Group 3"/>
            <p:cNvGrpSpPr/>
            <p:nvPr/>
          </p:nvGrpSpPr>
          <p:grpSpPr>
            <a:xfrm>
              <a:off x="3095742" y="1683188"/>
              <a:ext cx="862054" cy="862054"/>
              <a:chOff x="10217908" y="1524577"/>
              <a:chExt cx="862054" cy="862054"/>
            </a:xfrm>
          </p:grpSpPr>
          <p:sp>
            <p:nvSpPr>
              <p:cNvPr id="5" name="Oval 4"/>
              <p:cNvSpPr/>
              <p:nvPr/>
            </p:nvSpPr>
            <p:spPr bwMode="invGray">
              <a:xfrm>
                <a:off x="10217908" y="1524577"/>
                <a:ext cx="862054" cy="862054"/>
              </a:xfrm>
              <a:prstGeom prst="ellipse">
                <a:avLst/>
              </a:prstGeom>
              <a:solidFill>
                <a:schemeClr val="accent6"/>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19672" b="20120"/>
              <a:stretch/>
            </p:blipFill>
            <p:spPr>
              <a:xfrm>
                <a:off x="10435467" y="1793642"/>
                <a:ext cx="426936" cy="339895"/>
              </a:xfrm>
              <a:prstGeom prst="rect">
                <a:avLst/>
              </a:prstGeom>
            </p:spPr>
          </p:pic>
        </p:grpSp>
        <p:sp>
          <p:nvSpPr>
            <p:cNvPr id="7" name="TextBox 6"/>
            <p:cNvSpPr txBox="1"/>
            <p:nvPr/>
          </p:nvSpPr>
          <p:spPr>
            <a:xfrm>
              <a:off x="3326233" y="1772012"/>
              <a:ext cx="401072" cy="215444"/>
            </a:xfrm>
            <a:prstGeom prst="rect">
              <a:avLst/>
            </a:prstGeom>
            <a:noFill/>
          </p:spPr>
          <p:txBody>
            <a:bodyPr wrap="none" rtlCol="0">
              <a:spAutoFit/>
            </a:bodyPr>
            <a:lstStyle/>
            <a:p>
              <a:pPr algn="ctr" defTabSz="914126"/>
              <a:r>
                <a:rPr lang="en-US" sz="800" dirty="0">
                  <a:solidFill>
                    <a:srgbClr val="FFFFFF"/>
                  </a:solidFill>
                </a:rPr>
                <a:t>Multi</a:t>
              </a:r>
              <a:endParaRPr lang="en-US" sz="800" spc="-150" dirty="0">
                <a:solidFill>
                  <a:srgbClr val="FFFFFF"/>
                </a:solidFill>
              </a:endParaRPr>
            </a:p>
          </p:txBody>
        </p:sp>
        <p:sp>
          <p:nvSpPr>
            <p:cNvPr id="8" name="TextBox 7"/>
            <p:cNvSpPr txBox="1"/>
            <p:nvPr/>
          </p:nvSpPr>
          <p:spPr>
            <a:xfrm>
              <a:off x="3299784" y="2244998"/>
              <a:ext cx="453970" cy="215444"/>
            </a:xfrm>
            <a:prstGeom prst="rect">
              <a:avLst/>
            </a:prstGeom>
            <a:noFill/>
          </p:spPr>
          <p:txBody>
            <a:bodyPr wrap="none" rtlCol="0">
              <a:spAutoFit/>
            </a:bodyPr>
            <a:lstStyle/>
            <a:p>
              <a:pPr algn="ctr" defTabSz="914126"/>
              <a:r>
                <a:rPr lang="en-US" sz="800" dirty="0">
                  <a:solidFill>
                    <a:srgbClr val="FFFFFF"/>
                  </a:solidFill>
                </a:rPr>
                <a:t>Cloud</a:t>
              </a:r>
            </a:p>
          </p:txBody>
        </p:sp>
      </p:grpSp>
      <p:grpSp>
        <p:nvGrpSpPr>
          <p:cNvPr id="36" name="Group 35"/>
          <p:cNvGrpSpPr/>
          <p:nvPr/>
        </p:nvGrpSpPr>
        <p:grpSpPr>
          <a:xfrm>
            <a:off x="6527535" y="2717720"/>
            <a:ext cx="861830" cy="861830"/>
            <a:chOff x="5156448" y="3911758"/>
            <a:chExt cx="862054" cy="862054"/>
          </a:xfrm>
        </p:grpSpPr>
        <p:sp>
          <p:nvSpPr>
            <p:cNvPr id="12" name="Oval 11"/>
            <p:cNvSpPr/>
            <p:nvPr/>
          </p:nvSpPr>
          <p:spPr bwMode="invGray">
            <a:xfrm>
              <a:off x="5156448" y="3911758"/>
              <a:ext cx="862054" cy="862054"/>
            </a:xfrm>
            <a:prstGeom prst="ellipse">
              <a:avLst/>
            </a:prstGeom>
            <a:solidFill>
              <a:schemeClr val="accent6"/>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400" dirty="0">
                <a:solidFill>
                  <a:srgbClr val="3C4D66"/>
                </a:solidFill>
              </a:endParaRPr>
            </a:p>
          </p:txBody>
        </p:sp>
        <p:sp>
          <p:nvSpPr>
            <p:cNvPr id="13" name="TextBox 12"/>
            <p:cNvSpPr txBox="1"/>
            <p:nvPr/>
          </p:nvSpPr>
          <p:spPr>
            <a:xfrm>
              <a:off x="5217021" y="4438790"/>
              <a:ext cx="740908" cy="215444"/>
            </a:xfrm>
            <a:prstGeom prst="rect">
              <a:avLst/>
            </a:prstGeom>
            <a:noFill/>
          </p:spPr>
          <p:txBody>
            <a:bodyPr wrap="none" rtlCol="0">
              <a:spAutoFit/>
            </a:bodyPr>
            <a:lstStyle/>
            <a:p>
              <a:pPr algn="ctr" defTabSz="914126"/>
              <a:r>
                <a:rPr lang="en-US" sz="800" dirty="0">
                  <a:solidFill>
                    <a:srgbClr val="FFFFFF"/>
                  </a:solidFill>
                </a:rPr>
                <a:t>Applications</a:t>
              </a:r>
            </a:p>
          </p:txBody>
        </p: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320" y="4154197"/>
              <a:ext cx="348311" cy="306721"/>
            </a:xfrm>
            <a:prstGeom prst="rect">
              <a:avLst/>
            </a:prstGeom>
          </p:spPr>
        </p:pic>
        <p:sp>
          <p:nvSpPr>
            <p:cNvPr id="15" name="TextBox 14"/>
            <p:cNvSpPr txBox="1"/>
            <p:nvPr/>
          </p:nvSpPr>
          <p:spPr>
            <a:xfrm>
              <a:off x="5386138" y="3964009"/>
              <a:ext cx="402674" cy="215444"/>
            </a:xfrm>
            <a:prstGeom prst="rect">
              <a:avLst/>
            </a:prstGeom>
            <a:noFill/>
          </p:spPr>
          <p:txBody>
            <a:bodyPr wrap="none" rtlCol="0">
              <a:spAutoFit/>
            </a:bodyPr>
            <a:lstStyle/>
            <a:p>
              <a:pPr algn="ctr" defTabSz="914126"/>
              <a:r>
                <a:rPr lang="en-US" sz="800" dirty="0">
                  <a:solidFill>
                    <a:srgbClr val="FFFFFF"/>
                  </a:solidFill>
                </a:rPr>
                <a:t>Web</a:t>
              </a:r>
            </a:p>
          </p:txBody>
        </p:sp>
      </p:grpSp>
      <p:grpSp>
        <p:nvGrpSpPr>
          <p:cNvPr id="39" name="Group 38"/>
          <p:cNvGrpSpPr/>
          <p:nvPr/>
        </p:nvGrpSpPr>
        <p:grpSpPr>
          <a:xfrm>
            <a:off x="7954161" y="2717720"/>
            <a:ext cx="861830" cy="861830"/>
            <a:chOff x="7374190" y="2701854"/>
            <a:chExt cx="862054" cy="862054"/>
          </a:xfrm>
        </p:grpSpPr>
        <p:sp>
          <p:nvSpPr>
            <p:cNvPr id="16" name="Oval 15"/>
            <p:cNvSpPr/>
            <p:nvPr/>
          </p:nvSpPr>
          <p:spPr bwMode="invGray">
            <a:xfrm>
              <a:off x="7374190" y="2701854"/>
              <a:ext cx="862054" cy="862054"/>
            </a:xfrm>
            <a:prstGeom prst="ellipse">
              <a:avLst/>
            </a:prstGeom>
            <a:solidFill>
              <a:schemeClr val="accent6"/>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t="16241" b="18592"/>
            <a:stretch/>
          </p:blipFill>
          <p:spPr>
            <a:xfrm>
              <a:off x="7697383" y="2927539"/>
              <a:ext cx="246088" cy="232078"/>
            </a:xfrm>
            <a:prstGeom prst="rect">
              <a:avLst/>
            </a:prstGeom>
          </p:spPr>
        </p:pic>
        <p:sp>
          <p:nvSpPr>
            <p:cNvPr id="18" name="TextBox 17"/>
            <p:cNvSpPr txBox="1"/>
            <p:nvPr/>
          </p:nvSpPr>
          <p:spPr>
            <a:xfrm>
              <a:off x="7552713" y="2754361"/>
              <a:ext cx="505267" cy="215444"/>
            </a:xfrm>
            <a:prstGeom prst="rect">
              <a:avLst/>
            </a:prstGeom>
            <a:noFill/>
          </p:spPr>
          <p:txBody>
            <a:bodyPr wrap="none" rtlCol="0">
              <a:spAutoFit/>
            </a:bodyPr>
            <a:lstStyle/>
            <a:p>
              <a:pPr defTabSz="914126"/>
              <a:r>
                <a:rPr lang="en-US" sz="800" dirty="0">
                  <a:solidFill>
                    <a:srgbClr val="FFFFFF"/>
                  </a:solidFill>
                </a:rPr>
                <a:t>Unified</a:t>
              </a:r>
              <a:endParaRPr lang="en-US" sz="800" spc="-150" dirty="0">
                <a:solidFill>
                  <a:srgbClr val="FFFFFF"/>
                </a:solidFill>
              </a:endParaRPr>
            </a:p>
          </p:txBody>
        </p:sp>
        <p:sp>
          <p:nvSpPr>
            <p:cNvPr id="19" name="TextBox 18"/>
            <p:cNvSpPr txBox="1"/>
            <p:nvPr/>
          </p:nvSpPr>
          <p:spPr>
            <a:xfrm>
              <a:off x="7550264" y="3267509"/>
              <a:ext cx="516488" cy="215444"/>
            </a:xfrm>
            <a:prstGeom prst="rect">
              <a:avLst/>
            </a:prstGeom>
            <a:noFill/>
          </p:spPr>
          <p:txBody>
            <a:bodyPr wrap="none" rtlCol="0">
              <a:spAutoFit/>
            </a:bodyPr>
            <a:lstStyle/>
            <a:p>
              <a:pPr defTabSz="914126"/>
              <a:r>
                <a:rPr lang="en-US" sz="800">
                  <a:solidFill>
                    <a:srgbClr val="FFFFFF"/>
                  </a:solidFill>
                </a:rPr>
                <a:t>Access</a:t>
              </a:r>
              <a:endParaRPr lang="en-US" sz="800" dirty="0">
                <a:solidFill>
                  <a:srgbClr val="FFFFFF"/>
                </a:solidFill>
              </a:endParaRPr>
            </a:p>
          </p:txBody>
        </p:sp>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580" y="3133424"/>
              <a:ext cx="273274" cy="189588"/>
            </a:xfrm>
            <a:prstGeom prst="rect">
              <a:avLst/>
            </a:prstGeom>
          </p:spPr>
        </p:pic>
      </p:grpSp>
      <p:grpSp>
        <p:nvGrpSpPr>
          <p:cNvPr id="37" name="Group 36"/>
          <p:cNvGrpSpPr/>
          <p:nvPr/>
        </p:nvGrpSpPr>
        <p:grpSpPr>
          <a:xfrm>
            <a:off x="5098390" y="2717720"/>
            <a:ext cx="861830" cy="861830"/>
            <a:chOff x="5154702" y="1598468"/>
            <a:chExt cx="862054" cy="862054"/>
          </a:xfrm>
        </p:grpSpPr>
        <p:sp>
          <p:nvSpPr>
            <p:cNvPr id="9" name="Oval 8"/>
            <p:cNvSpPr/>
            <p:nvPr/>
          </p:nvSpPr>
          <p:spPr bwMode="invGray">
            <a:xfrm>
              <a:off x="5154702" y="1598468"/>
              <a:ext cx="862054" cy="862054"/>
            </a:xfrm>
            <a:prstGeom prst="ellipse">
              <a:avLst/>
            </a:prstGeom>
            <a:solidFill>
              <a:schemeClr val="accent6"/>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sp>
          <p:nvSpPr>
            <p:cNvPr id="10" name="TextBox 9"/>
            <p:cNvSpPr txBox="1"/>
            <p:nvPr/>
          </p:nvSpPr>
          <p:spPr>
            <a:xfrm>
              <a:off x="5365131" y="2113887"/>
              <a:ext cx="441197" cy="215444"/>
            </a:xfrm>
            <a:prstGeom prst="rect">
              <a:avLst/>
            </a:prstGeom>
            <a:noFill/>
          </p:spPr>
          <p:txBody>
            <a:bodyPr wrap="none" rtlCol="0">
              <a:spAutoFit/>
            </a:bodyPr>
            <a:lstStyle/>
            <a:p>
              <a:pPr defTabSz="914126"/>
              <a:r>
                <a:rPr lang="en-US" sz="800" dirty="0">
                  <a:solidFill>
                    <a:srgbClr val="FFFFFF"/>
                  </a:solidFill>
                </a:rPr>
                <a:t>Email</a:t>
              </a:r>
              <a:endParaRPr lang="en-US" sz="800" spc="-150" dirty="0">
                <a:solidFill>
                  <a:srgbClr val="FFFFFF"/>
                </a:solidFill>
              </a:endParaRPr>
            </a:p>
          </p:txBody>
        </p:sp>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85706" y="1833113"/>
              <a:ext cx="400046" cy="265211"/>
            </a:xfrm>
            <a:prstGeom prst="rect">
              <a:avLst/>
            </a:prstGeom>
          </p:spPr>
        </p:pic>
      </p:grpSp>
      <p:sp>
        <p:nvSpPr>
          <p:cNvPr id="91" name="Oval 90"/>
          <p:cNvSpPr/>
          <p:nvPr/>
        </p:nvSpPr>
        <p:spPr bwMode="invGray">
          <a:xfrm>
            <a:off x="9383006" y="2717720"/>
            <a:ext cx="861830" cy="861830"/>
          </a:xfrm>
          <a:prstGeom prst="ellipse">
            <a:avLst/>
          </a:prstGeom>
          <a:solidFill>
            <a:schemeClr val="accent2"/>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pic>
        <p:nvPicPr>
          <p:cNvPr id="32" name="Picture 31"/>
          <p:cNvPicPr>
            <a:picLocks noChangeAspect="1"/>
          </p:cNvPicPr>
          <p:nvPr/>
        </p:nvPicPr>
        <p:blipFill rotWithShape="1">
          <a:blip r:embed="rId10" cstate="print">
            <a:extLst>
              <a:ext uri="{28A0092B-C50C-407E-A947-70E740481C1C}">
                <a14:useLocalDpi xmlns:a14="http://schemas.microsoft.com/office/drawing/2010/main" val="0"/>
              </a:ext>
            </a:extLst>
          </a:blip>
          <a:srcRect b="24900"/>
          <a:stretch/>
        </p:blipFill>
        <p:spPr>
          <a:xfrm>
            <a:off x="9643706" y="2958555"/>
            <a:ext cx="340431" cy="287353"/>
          </a:xfrm>
          <a:prstGeom prst="rect">
            <a:avLst/>
          </a:prstGeom>
        </p:spPr>
      </p:pic>
      <p:sp>
        <p:nvSpPr>
          <p:cNvPr id="33" name="TextBox 32"/>
          <p:cNvSpPr txBox="1"/>
          <p:nvPr/>
        </p:nvSpPr>
        <p:spPr>
          <a:xfrm>
            <a:off x="9489240" y="3209675"/>
            <a:ext cx="649368" cy="297440"/>
          </a:xfrm>
          <a:prstGeom prst="rect">
            <a:avLst/>
          </a:prstGeom>
          <a:noFill/>
        </p:spPr>
        <p:txBody>
          <a:bodyPr wrap="none" rtlCol="0">
            <a:spAutoFit/>
          </a:bodyPr>
          <a:lstStyle/>
          <a:p>
            <a:pPr algn="ctr" defTabSz="914126">
              <a:lnSpc>
                <a:spcPts val="840"/>
              </a:lnSpc>
              <a:spcBef>
                <a:spcPts val="1"/>
              </a:spcBef>
              <a:spcAft>
                <a:spcPts val="1"/>
              </a:spcAft>
            </a:pPr>
            <a:r>
              <a:rPr lang="en-US" sz="800" dirty="0">
                <a:solidFill>
                  <a:srgbClr val="FFFFFF"/>
                </a:solidFill>
              </a:rPr>
              <a:t>Threat</a:t>
            </a:r>
          </a:p>
          <a:p>
            <a:pPr algn="ctr" defTabSz="914126">
              <a:lnSpc>
                <a:spcPts val="840"/>
              </a:lnSpc>
              <a:spcBef>
                <a:spcPts val="1"/>
              </a:spcBef>
              <a:spcAft>
                <a:spcPts val="1"/>
              </a:spcAft>
            </a:pPr>
            <a:r>
              <a:rPr lang="en-US" sz="800" dirty="0">
                <a:solidFill>
                  <a:srgbClr val="FFFFFF"/>
                </a:solidFill>
              </a:rPr>
              <a:t>Protection</a:t>
            </a:r>
          </a:p>
        </p:txBody>
      </p:sp>
      <p:sp>
        <p:nvSpPr>
          <p:cNvPr id="34" name="TextBox 33"/>
          <p:cNvSpPr txBox="1"/>
          <p:nvPr/>
        </p:nvSpPr>
        <p:spPr>
          <a:xfrm>
            <a:off x="9493603" y="2792435"/>
            <a:ext cx="640637" cy="202567"/>
          </a:xfrm>
          <a:prstGeom prst="rect">
            <a:avLst/>
          </a:prstGeom>
          <a:noFill/>
        </p:spPr>
        <p:txBody>
          <a:bodyPr wrap="none" rtlCol="0">
            <a:spAutoFit/>
          </a:bodyPr>
          <a:lstStyle/>
          <a:p>
            <a:pPr algn="ctr" defTabSz="914126">
              <a:lnSpc>
                <a:spcPts val="840"/>
              </a:lnSpc>
              <a:spcBef>
                <a:spcPts val="1"/>
              </a:spcBef>
              <a:spcAft>
                <a:spcPts val="1"/>
              </a:spcAft>
            </a:pPr>
            <a:r>
              <a:rPr lang="en-US" sz="800" dirty="0">
                <a:solidFill>
                  <a:srgbClr val="FFFFFF"/>
                </a:solidFill>
              </a:rPr>
              <a:t>Advanced</a:t>
            </a:r>
          </a:p>
        </p:txBody>
      </p:sp>
      <p:sp>
        <p:nvSpPr>
          <p:cNvPr id="93" name="Oval 92"/>
          <p:cNvSpPr/>
          <p:nvPr/>
        </p:nvSpPr>
        <p:spPr bwMode="invGray">
          <a:xfrm>
            <a:off x="10807644" y="2717720"/>
            <a:ext cx="861830" cy="861830"/>
          </a:xfrm>
          <a:prstGeom prst="ellipse">
            <a:avLst/>
          </a:prstGeom>
          <a:solidFill>
            <a:srgbClr val="945600"/>
          </a:solidFill>
          <a:ln w="57150" cmpd="sng">
            <a:solidFill>
              <a:schemeClr val="bg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endParaRPr>
          </a:p>
        </p:txBody>
      </p:sp>
      <p:pic>
        <p:nvPicPr>
          <p:cNvPr id="28" name="Picture 27"/>
          <p:cNvPicPr>
            <a:picLocks noChangeAspect="1"/>
          </p:cNvPicPr>
          <p:nvPr/>
        </p:nvPicPr>
        <p:blipFill rotWithShape="1">
          <a:blip r:embed="rId11" cstate="print">
            <a:extLst>
              <a:ext uri="{28A0092B-C50C-407E-A947-70E740481C1C}">
                <a14:useLocalDpi xmlns:a14="http://schemas.microsoft.com/office/drawing/2010/main" val="0"/>
              </a:ext>
            </a:extLst>
          </a:blip>
          <a:srcRect t="18230" b="19245"/>
          <a:stretch/>
        </p:blipFill>
        <p:spPr>
          <a:xfrm>
            <a:off x="11113305" y="2999736"/>
            <a:ext cx="250509" cy="371271"/>
          </a:xfrm>
          <a:prstGeom prst="rect">
            <a:avLst/>
          </a:prstGeom>
        </p:spPr>
      </p:pic>
      <p:sp>
        <p:nvSpPr>
          <p:cNvPr id="29" name="TextBox 28"/>
          <p:cNvSpPr txBox="1"/>
          <p:nvPr/>
        </p:nvSpPr>
        <p:spPr>
          <a:xfrm>
            <a:off x="10844965" y="2825196"/>
            <a:ext cx="787190" cy="215388"/>
          </a:xfrm>
          <a:prstGeom prst="rect">
            <a:avLst/>
          </a:prstGeom>
          <a:noFill/>
        </p:spPr>
        <p:txBody>
          <a:bodyPr wrap="none" rtlCol="0">
            <a:spAutoFit/>
          </a:bodyPr>
          <a:lstStyle/>
          <a:p>
            <a:pPr defTabSz="914126"/>
            <a:r>
              <a:rPr lang="en-US" sz="800" dirty="0">
                <a:solidFill>
                  <a:srgbClr val="FFFFFF"/>
                </a:solidFill>
              </a:rPr>
              <a:t>Management</a:t>
            </a:r>
            <a:endParaRPr lang="en-US" sz="800" spc="-150" dirty="0">
              <a:solidFill>
                <a:srgbClr val="FFFFFF"/>
              </a:solidFill>
            </a:endParaRPr>
          </a:p>
        </p:txBody>
      </p:sp>
      <p:sp>
        <p:nvSpPr>
          <p:cNvPr id="30" name="TextBox 29"/>
          <p:cNvSpPr txBox="1"/>
          <p:nvPr/>
        </p:nvSpPr>
        <p:spPr>
          <a:xfrm>
            <a:off x="10940318" y="3306020"/>
            <a:ext cx="596483" cy="215388"/>
          </a:xfrm>
          <a:prstGeom prst="rect">
            <a:avLst/>
          </a:prstGeom>
          <a:noFill/>
        </p:spPr>
        <p:txBody>
          <a:bodyPr wrap="none" rtlCol="0">
            <a:spAutoFit/>
          </a:bodyPr>
          <a:lstStyle/>
          <a:p>
            <a:pPr defTabSz="914126"/>
            <a:r>
              <a:rPr lang="en-US" sz="800" dirty="0">
                <a:solidFill>
                  <a:srgbClr val="FFFFFF"/>
                </a:solidFill>
              </a:rPr>
              <a:t>Analytics</a:t>
            </a:r>
          </a:p>
        </p:txBody>
      </p:sp>
      <p:cxnSp>
        <p:nvCxnSpPr>
          <p:cNvPr id="152" name="Straight Connector 151">
            <a:extLst>
              <a:ext uri="{FF2B5EF4-FFF2-40B4-BE49-F238E27FC236}">
                <a16:creationId xmlns:a16="http://schemas.microsoft.com/office/drawing/2014/main" xmlns="" id="{0EB528C3-C2EE-45F4-90F1-70B68ACC90D9}"/>
              </a:ext>
            </a:extLst>
          </p:cNvPr>
          <p:cNvCxnSpPr>
            <a:cxnSpLocks/>
          </p:cNvCxnSpPr>
          <p:nvPr/>
        </p:nvCxnSpPr>
        <p:spPr>
          <a:xfrm>
            <a:off x="3388099"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xmlns="" id="{0EB528C3-C2EE-45F4-90F1-70B68ACC90D9}"/>
              </a:ext>
            </a:extLst>
          </p:cNvPr>
          <p:cNvCxnSpPr>
            <a:cxnSpLocks/>
          </p:cNvCxnSpPr>
          <p:nvPr/>
        </p:nvCxnSpPr>
        <p:spPr>
          <a:xfrm>
            <a:off x="4816240"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a:extLst>
              <a:ext uri="{FF2B5EF4-FFF2-40B4-BE49-F238E27FC236}">
                <a16:creationId xmlns:a16="http://schemas.microsoft.com/office/drawing/2014/main" xmlns="" id="{0EB528C3-C2EE-45F4-90F1-70B68ACC90D9}"/>
              </a:ext>
            </a:extLst>
          </p:cNvPr>
          <p:cNvCxnSpPr>
            <a:cxnSpLocks/>
          </p:cNvCxnSpPr>
          <p:nvPr/>
        </p:nvCxnSpPr>
        <p:spPr>
          <a:xfrm>
            <a:off x="6244381"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xmlns="" id="{0EB528C3-C2EE-45F4-90F1-70B68ACC90D9}"/>
              </a:ext>
            </a:extLst>
          </p:cNvPr>
          <p:cNvCxnSpPr>
            <a:cxnSpLocks/>
          </p:cNvCxnSpPr>
          <p:nvPr/>
        </p:nvCxnSpPr>
        <p:spPr>
          <a:xfrm>
            <a:off x="7672522"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4" name="Straight Connector 163">
            <a:extLst>
              <a:ext uri="{FF2B5EF4-FFF2-40B4-BE49-F238E27FC236}">
                <a16:creationId xmlns:a16="http://schemas.microsoft.com/office/drawing/2014/main" xmlns="" id="{0EB528C3-C2EE-45F4-90F1-70B68ACC90D9}"/>
              </a:ext>
            </a:extLst>
          </p:cNvPr>
          <p:cNvCxnSpPr>
            <a:cxnSpLocks/>
          </p:cNvCxnSpPr>
          <p:nvPr/>
        </p:nvCxnSpPr>
        <p:spPr>
          <a:xfrm>
            <a:off x="9100663"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xmlns="" id="{0EB528C3-C2EE-45F4-90F1-70B68ACC90D9}"/>
              </a:ext>
            </a:extLst>
          </p:cNvPr>
          <p:cNvCxnSpPr>
            <a:cxnSpLocks/>
          </p:cNvCxnSpPr>
          <p:nvPr/>
        </p:nvCxnSpPr>
        <p:spPr>
          <a:xfrm>
            <a:off x="10519639" y="3921690"/>
            <a:ext cx="0" cy="2061565"/>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xmlns="" id="{0EB528C3-C2EE-45F4-90F1-70B68ACC90D9}"/>
              </a:ext>
            </a:extLst>
          </p:cNvPr>
          <p:cNvCxnSpPr>
            <a:cxnSpLocks/>
          </p:cNvCxnSpPr>
          <p:nvPr/>
        </p:nvCxnSpPr>
        <p:spPr>
          <a:xfrm>
            <a:off x="1939913"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xmlns="" id="{0EB528C3-C2EE-45F4-90F1-70B68ACC90D9}"/>
              </a:ext>
            </a:extLst>
          </p:cNvPr>
          <p:cNvCxnSpPr>
            <a:cxnSpLocks/>
          </p:cNvCxnSpPr>
          <p:nvPr/>
        </p:nvCxnSpPr>
        <p:spPr>
          <a:xfrm>
            <a:off x="3388099"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xmlns="" id="{0EB528C3-C2EE-45F4-90F1-70B68ACC90D9}"/>
              </a:ext>
            </a:extLst>
          </p:cNvPr>
          <p:cNvCxnSpPr>
            <a:cxnSpLocks/>
          </p:cNvCxnSpPr>
          <p:nvPr/>
        </p:nvCxnSpPr>
        <p:spPr>
          <a:xfrm>
            <a:off x="4816240"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xmlns="" id="{0EB528C3-C2EE-45F4-90F1-70B68ACC90D9}"/>
              </a:ext>
            </a:extLst>
          </p:cNvPr>
          <p:cNvCxnSpPr>
            <a:cxnSpLocks/>
          </p:cNvCxnSpPr>
          <p:nvPr/>
        </p:nvCxnSpPr>
        <p:spPr>
          <a:xfrm>
            <a:off x="6244381"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xmlns="" id="{0EB528C3-C2EE-45F4-90F1-70B68ACC90D9}"/>
              </a:ext>
            </a:extLst>
          </p:cNvPr>
          <p:cNvCxnSpPr>
            <a:cxnSpLocks/>
          </p:cNvCxnSpPr>
          <p:nvPr/>
        </p:nvCxnSpPr>
        <p:spPr>
          <a:xfrm>
            <a:off x="7672522"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xmlns="" id="{0EB528C3-C2EE-45F4-90F1-70B68ACC90D9}"/>
              </a:ext>
            </a:extLst>
          </p:cNvPr>
          <p:cNvCxnSpPr>
            <a:cxnSpLocks/>
          </p:cNvCxnSpPr>
          <p:nvPr/>
        </p:nvCxnSpPr>
        <p:spPr>
          <a:xfrm>
            <a:off x="9100663"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xmlns="" id="{0EB528C3-C2EE-45F4-90F1-70B68ACC90D9}"/>
              </a:ext>
            </a:extLst>
          </p:cNvPr>
          <p:cNvCxnSpPr>
            <a:cxnSpLocks/>
          </p:cNvCxnSpPr>
          <p:nvPr/>
        </p:nvCxnSpPr>
        <p:spPr>
          <a:xfrm>
            <a:off x="10519639" y="2616415"/>
            <a:ext cx="0" cy="1056842"/>
          </a:xfrm>
          <a:prstGeom prst="line">
            <a:avLst/>
          </a:prstGeom>
          <a:ln w="12700">
            <a:gradFill flip="none" rotWithShape="1">
              <a:gsLst>
                <a:gs pos="0">
                  <a:schemeClr val="accent3">
                    <a:shade val="95000"/>
                    <a:satMod val="105000"/>
                    <a:alpha val="0"/>
                  </a:schemeClr>
                </a:gs>
                <a:gs pos="100000">
                  <a:srgbClr val="FFFFFF">
                    <a:alpha val="0"/>
                  </a:srgbClr>
                </a:gs>
                <a:gs pos="50000">
                  <a:schemeClr val="accent3">
                    <a:shade val="95000"/>
                    <a:satMod val="105000"/>
                  </a:schemeClr>
                </a:gs>
              </a:gsLst>
              <a:lin ang="16200000" scaled="0"/>
              <a:tileRect/>
            </a:gradFill>
          </a:ln>
          <a:effectLst/>
        </p:spPr>
        <p:style>
          <a:lnRef idx="2">
            <a:schemeClr val="accent1"/>
          </a:lnRef>
          <a:fillRef idx="0">
            <a:schemeClr val="accent1"/>
          </a:fillRef>
          <a:effectRef idx="1">
            <a:schemeClr val="accent1"/>
          </a:effectRef>
          <a:fontRef idx="minor">
            <a:schemeClr val="tx1"/>
          </a:fontRef>
        </p:style>
      </p:cxnSp>
      <p:pic>
        <p:nvPicPr>
          <p:cNvPr id="136" name="Picture 1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01449" y="3782625"/>
            <a:ext cx="345875" cy="394616"/>
          </a:xfrm>
          <a:prstGeom prst="rect">
            <a:avLst/>
          </a:prstGeom>
        </p:spPr>
      </p:pic>
      <p:pic>
        <p:nvPicPr>
          <p:cNvPr id="139" name="Picture 1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01449" y="4727280"/>
            <a:ext cx="345875" cy="394616"/>
          </a:xfrm>
          <a:prstGeom prst="rect">
            <a:avLst/>
          </a:prstGeom>
        </p:spPr>
      </p:pic>
      <p:pic>
        <p:nvPicPr>
          <p:cNvPr id="145" name="Picture 1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51518" y="3785683"/>
            <a:ext cx="518419" cy="429741"/>
          </a:xfrm>
          <a:prstGeom prst="rect">
            <a:avLst/>
          </a:prstGeom>
        </p:spPr>
      </p:pic>
      <p:pic>
        <p:nvPicPr>
          <p:cNvPr id="173" name="Picture 17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74601" y="3812347"/>
            <a:ext cx="509409" cy="338231"/>
          </a:xfrm>
          <a:prstGeom prst="rect">
            <a:avLst/>
          </a:prstGeom>
        </p:spPr>
      </p:pic>
      <p:pic>
        <p:nvPicPr>
          <p:cNvPr id="174" name="Picture 17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02230" y="3764268"/>
            <a:ext cx="512439" cy="527950"/>
          </a:xfrm>
          <a:prstGeom prst="rect">
            <a:avLst/>
          </a:prstGeom>
        </p:spPr>
      </p:pic>
      <p:pic>
        <p:nvPicPr>
          <p:cNvPr id="175" name="Picture 17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4362" y="4001806"/>
            <a:ext cx="345875" cy="394616"/>
          </a:xfrm>
          <a:prstGeom prst="rect">
            <a:avLst/>
          </a:prstGeom>
        </p:spPr>
      </p:pic>
      <p:pic>
        <p:nvPicPr>
          <p:cNvPr id="176" name="Picture 175"/>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0345" y="4963251"/>
            <a:ext cx="573170" cy="57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 name="Picture 176"/>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34489" y="5832251"/>
            <a:ext cx="408198" cy="433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 name="Picture 17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012634" y="5399163"/>
            <a:ext cx="451853" cy="430449"/>
          </a:xfrm>
          <a:prstGeom prst="rect">
            <a:avLst/>
          </a:prstGeom>
        </p:spPr>
      </p:pic>
      <p:pic>
        <p:nvPicPr>
          <p:cNvPr id="179" name="Picture 17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59683" y="4856714"/>
            <a:ext cx="450788" cy="312823"/>
          </a:xfrm>
          <a:prstGeom prst="rect">
            <a:avLst/>
          </a:prstGeom>
        </p:spPr>
      </p:pic>
      <p:pic>
        <p:nvPicPr>
          <p:cNvPr id="180" name="Picture 17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038803" y="3799172"/>
            <a:ext cx="399512" cy="401835"/>
          </a:xfrm>
          <a:prstGeom prst="rect">
            <a:avLst/>
          </a:prstGeom>
        </p:spPr>
      </p:pic>
      <p:pic>
        <p:nvPicPr>
          <p:cNvPr id="181" name="Picture 18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072999" y="4587513"/>
            <a:ext cx="331123" cy="435073"/>
          </a:xfrm>
          <a:prstGeom prst="rect">
            <a:avLst/>
          </a:prstGeom>
        </p:spPr>
      </p:pic>
      <p:pic>
        <p:nvPicPr>
          <p:cNvPr id="182" name="Picture 18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595243" y="3772664"/>
            <a:ext cx="431126" cy="396596"/>
          </a:xfrm>
          <a:prstGeom prst="rect">
            <a:avLst/>
          </a:prstGeom>
          <a:noFill/>
          <a:ln>
            <a:noFill/>
          </a:ln>
        </p:spPr>
      </p:pic>
      <p:pic>
        <p:nvPicPr>
          <p:cNvPr id="183" name="Picture 182"/>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154790" y="3819111"/>
            <a:ext cx="460572" cy="373061"/>
          </a:xfrm>
          <a:prstGeom prst="rect">
            <a:avLst/>
          </a:prstGeom>
        </p:spPr>
      </p:pic>
      <p:pic>
        <p:nvPicPr>
          <p:cNvPr id="102" name="Picture 101"/>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414555" y="5851887"/>
            <a:ext cx="519664" cy="379933"/>
          </a:xfrm>
          <a:prstGeom prst="rect">
            <a:avLst/>
          </a:prstGeom>
        </p:spPr>
      </p:pic>
      <p:sp>
        <p:nvSpPr>
          <p:cNvPr id="105" name="TextBox 104">
            <a:extLst>
              <a:ext uri="{FF2B5EF4-FFF2-40B4-BE49-F238E27FC236}">
                <a16:creationId xmlns:a16="http://schemas.microsoft.com/office/drawing/2014/main" xmlns="" id="{652B11E8-09E5-4C47-8383-D98EF9FC8868}"/>
              </a:ext>
            </a:extLst>
          </p:cNvPr>
          <p:cNvSpPr txBox="1"/>
          <p:nvPr/>
        </p:nvSpPr>
        <p:spPr>
          <a:xfrm>
            <a:off x="2308836" y="6260114"/>
            <a:ext cx="731100" cy="215388"/>
          </a:xfrm>
          <a:prstGeom prst="rect">
            <a:avLst/>
          </a:prstGeom>
          <a:noFill/>
        </p:spPr>
        <p:txBody>
          <a:bodyPr wrap="none" rtlCol="0">
            <a:spAutoFit/>
          </a:bodyPr>
          <a:lstStyle/>
          <a:p>
            <a:pPr algn="ctr" defTabSz="914126"/>
            <a:r>
              <a:rPr lang="en-US" sz="800" b="1" dirty="0" err="1">
                <a:solidFill>
                  <a:srgbClr val="FFFFFF"/>
                </a:solidFill>
              </a:rPr>
              <a:t>FortiCASB</a:t>
            </a:r>
            <a:r>
              <a:rPr lang="en-US" sz="800" b="1" dirty="0">
                <a:solidFill>
                  <a:srgbClr val="FFFFFF"/>
                </a:solidFill>
              </a:rPr>
              <a:t> </a:t>
            </a:r>
          </a:p>
        </p:txBody>
      </p:sp>
      <p:sp>
        <p:nvSpPr>
          <p:cNvPr id="110" name="TextBox 109">
            <a:extLst>
              <a:ext uri="{FF2B5EF4-FFF2-40B4-BE49-F238E27FC236}">
                <a16:creationId xmlns:a16="http://schemas.microsoft.com/office/drawing/2014/main" xmlns="" id="{652B11E8-09E5-4C47-8383-D98EF9FC8868}"/>
              </a:ext>
            </a:extLst>
          </p:cNvPr>
          <p:cNvSpPr txBox="1"/>
          <p:nvPr/>
        </p:nvSpPr>
        <p:spPr>
          <a:xfrm>
            <a:off x="463548" y="5521317"/>
            <a:ext cx="380133" cy="215388"/>
          </a:xfrm>
          <a:prstGeom prst="rect">
            <a:avLst/>
          </a:prstGeom>
          <a:noFill/>
        </p:spPr>
        <p:txBody>
          <a:bodyPr wrap="none" rtlCol="0">
            <a:spAutoFit/>
          </a:bodyPr>
          <a:lstStyle/>
          <a:p>
            <a:pPr algn="ctr" defTabSz="914126"/>
            <a:r>
              <a:rPr lang="en-US" sz="800" b="1" dirty="0">
                <a:solidFill>
                  <a:srgbClr val="FFFFFF"/>
                </a:solidFill>
              </a:rPr>
              <a:t>IPS </a:t>
            </a:r>
          </a:p>
        </p:txBody>
      </p:sp>
      <p:sp>
        <p:nvSpPr>
          <p:cNvPr id="113" name="TextBox 112">
            <a:extLst>
              <a:ext uri="{FF2B5EF4-FFF2-40B4-BE49-F238E27FC236}">
                <a16:creationId xmlns:a16="http://schemas.microsoft.com/office/drawing/2014/main" xmlns="" id="{652B11E8-09E5-4C47-8383-D98EF9FC8868}"/>
              </a:ext>
            </a:extLst>
          </p:cNvPr>
          <p:cNvSpPr txBox="1"/>
          <p:nvPr/>
        </p:nvSpPr>
        <p:spPr>
          <a:xfrm>
            <a:off x="387391" y="6351906"/>
            <a:ext cx="458661" cy="215388"/>
          </a:xfrm>
          <a:prstGeom prst="rect">
            <a:avLst/>
          </a:prstGeom>
          <a:noFill/>
        </p:spPr>
        <p:txBody>
          <a:bodyPr wrap="none" rtlCol="0">
            <a:spAutoFit/>
          </a:bodyPr>
          <a:lstStyle/>
          <a:p>
            <a:pPr algn="ctr" defTabSz="914126"/>
            <a:r>
              <a:rPr lang="en-US" sz="800" b="1" dirty="0">
                <a:solidFill>
                  <a:srgbClr val="FFFFFF"/>
                </a:solidFill>
              </a:rPr>
              <a:t>SWG </a:t>
            </a:r>
          </a:p>
        </p:txBody>
      </p:sp>
      <p:pic>
        <p:nvPicPr>
          <p:cNvPr id="115" name="Picture 114"/>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191227" y="5025585"/>
            <a:ext cx="506257" cy="455270"/>
          </a:xfrm>
          <a:prstGeom prst="rect">
            <a:avLst/>
          </a:prstGeom>
        </p:spPr>
      </p:pic>
      <p:sp>
        <p:nvSpPr>
          <p:cNvPr id="123" name="TextBox 122">
            <a:extLst>
              <a:ext uri="{FF2B5EF4-FFF2-40B4-BE49-F238E27FC236}">
                <a16:creationId xmlns:a16="http://schemas.microsoft.com/office/drawing/2014/main" xmlns="" id="{652B11E8-09E5-4C47-8383-D98EF9FC8868}"/>
              </a:ext>
            </a:extLst>
          </p:cNvPr>
          <p:cNvSpPr txBox="1"/>
          <p:nvPr/>
        </p:nvSpPr>
        <p:spPr>
          <a:xfrm>
            <a:off x="1135753" y="5539609"/>
            <a:ext cx="633343" cy="215388"/>
          </a:xfrm>
          <a:prstGeom prst="rect">
            <a:avLst/>
          </a:prstGeom>
          <a:noFill/>
        </p:spPr>
        <p:txBody>
          <a:bodyPr wrap="none" rtlCol="0">
            <a:spAutoFit/>
          </a:bodyPr>
          <a:lstStyle/>
          <a:p>
            <a:pPr algn="ctr" defTabSz="914126"/>
            <a:r>
              <a:rPr lang="en-US" sz="800" b="1" dirty="0">
                <a:solidFill>
                  <a:srgbClr val="FFFFFF"/>
                </a:solidFill>
              </a:rPr>
              <a:t>SD-WAN </a:t>
            </a:r>
          </a:p>
        </p:txBody>
      </p:sp>
      <p:sp>
        <p:nvSpPr>
          <p:cNvPr id="130" name="TextBox 129">
            <a:extLst>
              <a:ext uri="{FF2B5EF4-FFF2-40B4-BE49-F238E27FC236}">
                <a16:creationId xmlns:a16="http://schemas.microsoft.com/office/drawing/2014/main" xmlns="" id="{652B11E8-09E5-4C47-8383-D98EF9FC8868}"/>
              </a:ext>
            </a:extLst>
          </p:cNvPr>
          <p:cNvSpPr txBox="1"/>
          <p:nvPr/>
        </p:nvSpPr>
        <p:spPr>
          <a:xfrm>
            <a:off x="1218793" y="6370197"/>
            <a:ext cx="425005" cy="215388"/>
          </a:xfrm>
          <a:prstGeom prst="rect">
            <a:avLst/>
          </a:prstGeom>
          <a:noFill/>
        </p:spPr>
        <p:txBody>
          <a:bodyPr wrap="none" rtlCol="0">
            <a:spAutoFit/>
          </a:bodyPr>
          <a:lstStyle/>
          <a:p>
            <a:pPr algn="ctr" defTabSz="914126"/>
            <a:r>
              <a:rPr lang="en-US" sz="800" b="1" dirty="0">
                <a:solidFill>
                  <a:srgbClr val="FFFFFF"/>
                </a:solidFill>
              </a:rPr>
              <a:t>VPN </a:t>
            </a:r>
          </a:p>
        </p:txBody>
      </p:sp>
      <p:pic>
        <p:nvPicPr>
          <p:cNvPr id="131" name="Picture 13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181580" y="5886858"/>
            <a:ext cx="509779" cy="420402"/>
          </a:xfrm>
          <a:prstGeom prst="rect">
            <a:avLst/>
          </a:prstGeom>
        </p:spPr>
      </p:pic>
    </p:spTree>
    <p:extLst>
      <p:ext uri="{BB962C8B-B14F-4D97-AF65-F5344CB8AC3E}">
        <p14:creationId xmlns:p14="http://schemas.microsoft.com/office/powerpoint/2010/main" val="62815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a:spLocks noGrp="1"/>
          </p:cNvSpPr>
          <p:nvPr>
            <p:ph type="title"/>
          </p:nvPr>
        </p:nvSpPr>
        <p:spPr>
          <a:xfrm>
            <a:off x="495179" y="195508"/>
            <a:ext cx="10835325" cy="729807"/>
          </a:xfrm>
        </p:spPr>
        <p:txBody>
          <a:bodyPr anchor="b" anchorCtr="0">
            <a:normAutofit fontScale="90000"/>
          </a:bodyPr>
          <a:lstStyle/>
          <a:p>
            <a:r>
              <a:rPr lang="ru-RU" dirty="0"/>
              <a:t>Цифровая трансформация значительно расширяет поверхность атаки</a:t>
            </a:r>
            <a:endParaRPr lang="en-US" dirty="0"/>
          </a:p>
        </p:txBody>
      </p:sp>
      <p:grpSp>
        <p:nvGrpSpPr>
          <p:cNvPr id="3" name="Group 2"/>
          <p:cNvGrpSpPr/>
          <p:nvPr/>
        </p:nvGrpSpPr>
        <p:grpSpPr>
          <a:xfrm>
            <a:off x="1653478" y="1742919"/>
            <a:ext cx="8939100" cy="3926102"/>
            <a:chOff x="1360396" y="1742473"/>
            <a:chExt cx="8941428" cy="3927125"/>
          </a:xfrm>
        </p:grpSpPr>
        <p:sp>
          <p:nvSpPr>
            <p:cNvPr id="4" name="Oval 3"/>
            <p:cNvSpPr/>
            <p:nvPr/>
          </p:nvSpPr>
          <p:spPr bwMode="invGray">
            <a:xfrm>
              <a:off x="1360396" y="1742473"/>
              <a:ext cx="8941428" cy="3927125"/>
            </a:xfrm>
            <a:prstGeom prst="ellipse">
              <a:avLst/>
            </a:prstGeom>
            <a:solidFill>
              <a:schemeClr val="accent2"/>
            </a:solidFill>
            <a:ln w="6350" cmpd="sng">
              <a:solidFill>
                <a:schemeClr val="tx1"/>
              </a:solid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200">
                <a:solidFill>
                  <a:srgbClr val="FFFFFF"/>
                </a:solidFill>
              </a:endParaRPr>
            </a:p>
          </p:txBody>
        </p:sp>
        <p:grpSp>
          <p:nvGrpSpPr>
            <p:cNvPr id="5" name="Group 4"/>
            <p:cNvGrpSpPr/>
            <p:nvPr/>
          </p:nvGrpSpPr>
          <p:grpSpPr>
            <a:xfrm>
              <a:off x="8534400" y="3657600"/>
              <a:ext cx="799933" cy="508873"/>
              <a:chOff x="8534400" y="3657600"/>
              <a:chExt cx="799933" cy="508873"/>
            </a:xfrm>
          </p:grpSpPr>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4400" y="3657600"/>
                <a:ext cx="799933" cy="508873"/>
              </a:xfrm>
              <a:prstGeom prst="rect">
                <a:avLst/>
              </a:prstGeom>
            </p:spPr>
          </p:pic>
          <p:sp>
            <p:nvSpPr>
              <p:cNvPr id="29" name="TextBox 28"/>
              <p:cNvSpPr txBox="1"/>
              <p:nvPr/>
            </p:nvSpPr>
            <p:spPr>
              <a:xfrm>
                <a:off x="8665938" y="3834791"/>
                <a:ext cx="551409" cy="253916"/>
              </a:xfrm>
              <a:prstGeom prst="rect">
                <a:avLst/>
              </a:prstGeom>
              <a:noFill/>
            </p:spPr>
            <p:txBody>
              <a:bodyPr wrap="none" rtlCol="0">
                <a:spAutoFit/>
              </a:bodyPr>
              <a:lstStyle/>
              <a:p>
                <a:pPr algn="ctr" defTabSz="913966"/>
                <a:r>
                  <a:rPr lang="en-US" sz="1000" dirty="0">
                    <a:solidFill>
                      <a:srgbClr val="FFFFFF"/>
                    </a:solidFill>
                  </a:rPr>
                  <a:t>Public</a:t>
                </a:r>
              </a:p>
            </p:txBody>
          </p:sp>
        </p:grpSp>
        <p:grpSp>
          <p:nvGrpSpPr>
            <p:cNvPr id="6" name="Group 5"/>
            <p:cNvGrpSpPr/>
            <p:nvPr/>
          </p:nvGrpSpPr>
          <p:grpSpPr>
            <a:xfrm>
              <a:off x="7620000" y="4419600"/>
              <a:ext cx="799933" cy="508873"/>
              <a:chOff x="7620000" y="4419600"/>
              <a:chExt cx="799933" cy="508873"/>
            </a:xfrm>
          </p:grpSpPr>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4419600"/>
                <a:ext cx="799933" cy="508873"/>
              </a:xfrm>
              <a:prstGeom prst="rect">
                <a:avLst/>
              </a:prstGeom>
            </p:spPr>
          </p:pic>
          <p:sp>
            <p:nvSpPr>
              <p:cNvPr id="27" name="TextBox 26"/>
              <p:cNvSpPr txBox="1"/>
              <p:nvPr/>
            </p:nvSpPr>
            <p:spPr>
              <a:xfrm>
                <a:off x="7770777" y="4585018"/>
                <a:ext cx="498379" cy="246221"/>
              </a:xfrm>
              <a:prstGeom prst="rect">
                <a:avLst/>
              </a:prstGeom>
              <a:noFill/>
            </p:spPr>
            <p:txBody>
              <a:bodyPr wrap="none" rtlCol="0">
                <a:spAutoFit/>
              </a:bodyPr>
              <a:lstStyle/>
              <a:p>
                <a:pPr algn="ctr" defTabSz="913966"/>
                <a:r>
                  <a:rPr lang="en-US" sz="1000" dirty="0" err="1">
                    <a:solidFill>
                      <a:srgbClr val="FFFFFF"/>
                    </a:solidFill>
                  </a:rPr>
                  <a:t>SaaS</a:t>
                </a:r>
                <a:endParaRPr lang="en-US" sz="1000" dirty="0">
                  <a:solidFill>
                    <a:srgbClr val="FFFFFF"/>
                  </a:solidFill>
                </a:endParaRPr>
              </a:p>
            </p:txBody>
          </p:sp>
        </p:grpSp>
        <p:grpSp>
          <p:nvGrpSpPr>
            <p:cNvPr id="7" name="Group 6"/>
            <p:cNvGrpSpPr/>
            <p:nvPr/>
          </p:nvGrpSpPr>
          <p:grpSpPr>
            <a:xfrm>
              <a:off x="8991600" y="2667000"/>
              <a:ext cx="799933" cy="508873"/>
              <a:chOff x="8991600" y="2667000"/>
              <a:chExt cx="799933" cy="508873"/>
            </a:xfrm>
          </p:grpSpPr>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600" y="2667000"/>
                <a:ext cx="799933" cy="508873"/>
              </a:xfrm>
              <a:prstGeom prst="rect">
                <a:avLst/>
              </a:prstGeom>
            </p:spPr>
          </p:pic>
          <p:sp>
            <p:nvSpPr>
              <p:cNvPr id="25" name="TextBox 24"/>
              <p:cNvSpPr txBox="1"/>
              <p:nvPr/>
            </p:nvSpPr>
            <p:spPr>
              <a:xfrm>
                <a:off x="9089694" y="2825785"/>
                <a:ext cx="603745" cy="253916"/>
              </a:xfrm>
              <a:prstGeom prst="rect">
                <a:avLst/>
              </a:prstGeom>
              <a:noFill/>
            </p:spPr>
            <p:txBody>
              <a:bodyPr wrap="none" rtlCol="0">
                <a:spAutoFit/>
              </a:bodyPr>
              <a:lstStyle/>
              <a:p>
                <a:pPr algn="ctr" defTabSz="913966"/>
                <a:r>
                  <a:rPr lang="en-US" sz="1000" dirty="0">
                    <a:solidFill>
                      <a:srgbClr val="FFFFFF"/>
                    </a:solidFill>
                  </a:rPr>
                  <a:t>Private</a:t>
                </a:r>
              </a:p>
            </p:txBody>
          </p:sp>
        </p:grpSp>
        <p:grpSp>
          <p:nvGrpSpPr>
            <p:cNvPr id="8" name="Group 7"/>
            <p:cNvGrpSpPr/>
            <p:nvPr/>
          </p:nvGrpSpPr>
          <p:grpSpPr>
            <a:xfrm>
              <a:off x="9372600" y="3276600"/>
              <a:ext cx="799933" cy="508873"/>
              <a:chOff x="9372600" y="3276600"/>
              <a:chExt cx="799933" cy="508873"/>
            </a:xfrm>
          </p:grpSpPr>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2600" y="3276600"/>
                <a:ext cx="799933" cy="508873"/>
              </a:xfrm>
              <a:prstGeom prst="rect">
                <a:avLst/>
              </a:prstGeom>
            </p:spPr>
          </p:pic>
          <p:sp>
            <p:nvSpPr>
              <p:cNvPr id="23" name="TextBox 22"/>
              <p:cNvSpPr txBox="1"/>
              <p:nvPr/>
            </p:nvSpPr>
            <p:spPr>
              <a:xfrm>
                <a:off x="9504137" y="3453792"/>
                <a:ext cx="551409" cy="253916"/>
              </a:xfrm>
              <a:prstGeom prst="rect">
                <a:avLst/>
              </a:prstGeom>
              <a:noFill/>
            </p:spPr>
            <p:txBody>
              <a:bodyPr wrap="none" rtlCol="0">
                <a:spAutoFit/>
              </a:bodyPr>
              <a:lstStyle/>
              <a:p>
                <a:pPr algn="ctr" defTabSz="913966"/>
                <a:r>
                  <a:rPr lang="en-US" sz="1000" dirty="0">
                    <a:solidFill>
                      <a:srgbClr val="FFFFFF"/>
                    </a:solidFill>
                  </a:rPr>
                  <a:t>Public</a:t>
                </a:r>
              </a:p>
            </p:txBody>
          </p:sp>
        </p:grpSp>
        <p:grpSp>
          <p:nvGrpSpPr>
            <p:cNvPr id="9" name="Group 8"/>
            <p:cNvGrpSpPr/>
            <p:nvPr/>
          </p:nvGrpSpPr>
          <p:grpSpPr>
            <a:xfrm>
              <a:off x="8686800" y="4343400"/>
              <a:ext cx="799933" cy="508873"/>
              <a:chOff x="8686800" y="4343400"/>
              <a:chExt cx="799933" cy="508873"/>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6800" y="4343400"/>
                <a:ext cx="799933" cy="508873"/>
              </a:xfrm>
              <a:prstGeom prst="rect">
                <a:avLst/>
              </a:prstGeom>
            </p:spPr>
          </p:pic>
          <p:sp>
            <p:nvSpPr>
              <p:cNvPr id="21" name="TextBox 20"/>
              <p:cNvSpPr txBox="1"/>
              <p:nvPr/>
            </p:nvSpPr>
            <p:spPr>
              <a:xfrm>
                <a:off x="8837577" y="4508818"/>
                <a:ext cx="498379" cy="246221"/>
              </a:xfrm>
              <a:prstGeom prst="rect">
                <a:avLst/>
              </a:prstGeom>
              <a:noFill/>
            </p:spPr>
            <p:txBody>
              <a:bodyPr wrap="none" rtlCol="0">
                <a:spAutoFit/>
              </a:bodyPr>
              <a:lstStyle/>
              <a:p>
                <a:pPr algn="ctr" defTabSz="913966"/>
                <a:r>
                  <a:rPr lang="en-US" sz="1000" dirty="0" err="1">
                    <a:solidFill>
                      <a:srgbClr val="FFFFFF"/>
                    </a:solidFill>
                  </a:rPr>
                  <a:t>SaaS</a:t>
                </a:r>
                <a:endParaRPr lang="en-US" sz="1000" dirty="0">
                  <a:solidFill>
                    <a:srgbClr val="FFFFFF"/>
                  </a:solidFill>
                </a:endParaRPr>
              </a:p>
            </p:txBody>
          </p:sp>
        </p:grpSp>
        <p:pic>
          <p:nvPicPr>
            <p:cNvPr id="10" name="Picture 9" descr="gas-valv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9071" y="4502418"/>
              <a:ext cx="552623" cy="543839"/>
            </a:xfrm>
            <a:prstGeom prst="rect">
              <a:avLst/>
            </a:prstGeom>
          </p:spPr>
        </p:pic>
        <p:pic>
          <p:nvPicPr>
            <p:cNvPr id="11" name="Picture 10" descr="credit-card.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600" y="3962400"/>
              <a:ext cx="515019" cy="81475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2600" y="3232142"/>
              <a:ext cx="724492" cy="645752"/>
            </a:xfrm>
            <a:prstGeom prst="rect">
              <a:avLst/>
            </a:prstGeom>
          </p:spPr>
        </p:pic>
        <p:sp>
          <p:nvSpPr>
            <p:cNvPr id="13" name="TextBox 12"/>
            <p:cNvSpPr txBox="1"/>
            <p:nvPr/>
          </p:nvSpPr>
          <p:spPr>
            <a:xfrm>
              <a:off x="1987550" y="4038600"/>
              <a:ext cx="357790" cy="369332"/>
            </a:xfrm>
            <a:prstGeom prst="rect">
              <a:avLst/>
            </a:prstGeom>
            <a:noFill/>
          </p:spPr>
          <p:txBody>
            <a:bodyPr wrap="none" rtlCol="0">
              <a:spAutoFit/>
            </a:bodyPr>
            <a:lstStyle/>
            <a:p>
              <a:pPr algn="r" defTabSz="913966"/>
              <a:r>
                <a:rPr lang="en-US" sz="900" b="1" dirty="0" err="1">
                  <a:solidFill>
                    <a:srgbClr val="FFFFFF"/>
                  </a:solidFill>
                </a:rPr>
                <a:t>IoT</a:t>
              </a:r>
              <a:endParaRPr lang="en-US" sz="900" b="1" dirty="0">
                <a:solidFill>
                  <a:srgbClr val="FFFFFF"/>
                </a:solidFill>
              </a:endParaRPr>
            </a:p>
            <a:p>
              <a:pPr algn="r" defTabSz="913966"/>
              <a:r>
                <a:rPr lang="en-US" sz="900" b="1" dirty="0" err="1">
                  <a:solidFill>
                    <a:srgbClr val="FFFFFF"/>
                  </a:solidFill>
                </a:rPr>
                <a:t>oT</a:t>
              </a:r>
              <a:endParaRPr lang="en-US" sz="900" b="1" dirty="0">
                <a:solidFill>
                  <a:srgbClr val="FFFFFF"/>
                </a:solidFill>
              </a:endParaRPr>
            </a:p>
          </p:txBody>
        </p:sp>
        <p:grpSp>
          <p:nvGrpSpPr>
            <p:cNvPr id="14" name="Group 13"/>
            <p:cNvGrpSpPr/>
            <p:nvPr/>
          </p:nvGrpSpPr>
          <p:grpSpPr>
            <a:xfrm>
              <a:off x="6297453" y="4617841"/>
              <a:ext cx="964574" cy="810727"/>
              <a:chOff x="6297453" y="4617841"/>
              <a:chExt cx="964574" cy="810727"/>
            </a:xfrm>
          </p:grpSpPr>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97453" y="4617841"/>
                <a:ext cx="964574" cy="503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6411762" y="5197736"/>
                <a:ext cx="787445" cy="230832"/>
              </a:xfrm>
              <a:prstGeom prst="rect">
                <a:avLst/>
              </a:prstGeom>
              <a:noFill/>
            </p:spPr>
            <p:txBody>
              <a:bodyPr wrap="none" rtlCol="0">
                <a:spAutoFit/>
              </a:bodyPr>
              <a:lstStyle/>
              <a:p>
                <a:pPr defTabSz="913966"/>
                <a:r>
                  <a:rPr lang="en-US" sz="900" b="1" dirty="0">
                    <a:solidFill>
                      <a:srgbClr val="FFFFFF"/>
                    </a:solidFill>
                  </a:rPr>
                  <a:t>Encryption</a:t>
                </a:r>
              </a:p>
            </p:txBody>
          </p:sp>
        </p:grpSp>
        <p:grpSp>
          <p:nvGrpSpPr>
            <p:cNvPr id="15" name="Group 14"/>
            <p:cNvGrpSpPr/>
            <p:nvPr/>
          </p:nvGrpSpPr>
          <p:grpSpPr>
            <a:xfrm>
              <a:off x="4463862" y="4638056"/>
              <a:ext cx="747208" cy="773351"/>
              <a:chOff x="4383649" y="4638056"/>
              <a:chExt cx="747208" cy="773351"/>
            </a:xfrm>
          </p:grpSpPr>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0575" y="4638056"/>
                <a:ext cx="640282" cy="56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4383649" y="5180575"/>
                <a:ext cx="716832" cy="230832"/>
              </a:xfrm>
              <a:prstGeom prst="rect">
                <a:avLst/>
              </a:prstGeom>
              <a:noFill/>
            </p:spPr>
            <p:txBody>
              <a:bodyPr wrap="none" rtlCol="0">
                <a:spAutoFit/>
              </a:bodyPr>
              <a:lstStyle/>
              <a:p>
                <a:pPr defTabSz="913966"/>
                <a:r>
                  <a:rPr lang="en-US" sz="900" b="1" dirty="0">
                    <a:solidFill>
                      <a:srgbClr val="FFFFFF"/>
                    </a:solidFill>
                  </a:rPr>
                  <a:t>SD - WAN</a:t>
                </a:r>
              </a:p>
            </p:txBody>
          </p:sp>
        </p:grpSp>
      </p:grpSp>
      <p:grpSp>
        <p:nvGrpSpPr>
          <p:cNvPr id="30" name="Group 29"/>
          <p:cNvGrpSpPr/>
          <p:nvPr/>
        </p:nvGrpSpPr>
        <p:grpSpPr>
          <a:xfrm>
            <a:off x="3025973" y="1743316"/>
            <a:ext cx="6194185" cy="2755360"/>
            <a:chOff x="2733211" y="1742877"/>
            <a:chExt cx="6195798" cy="2756078"/>
          </a:xfrm>
        </p:grpSpPr>
        <p:sp>
          <p:nvSpPr>
            <p:cNvPr id="31" name="Oval 30"/>
            <p:cNvSpPr/>
            <p:nvPr/>
          </p:nvSpPr>
          <p:spPr bwMode="invGray">
            <a:xfrm>
              <a:off x="2733211" y="1742877"/>
              <a:ext cx="6195798" cy="2756078"/>
            </a:xfrm>
            <a:prstGeom prst="ellipse">
              <a:avLst/>
            </a:prstGeom>
            <a:solidFill>
              <a:schemeClr val="accent2">
                <a:lumMod val="75000"/>
              </a:schemeClr>
            </a:solidFill>
            <a:ln w="28575" cmpd="sng">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200">
                <a:solidFill>
                  <a:srgbClr val="FFFFFF"/>
                </a:solidFill>
              </a:endParaRPr>
            </a:p>
          </p:txBody>
        </p:sp>
        <p:grpSp>
          <p:nvGrpSpPr>
            <p:cNvPr id="32" name="Group 31"/>
            <p:cNvGrpSpPr/>
            <p:nvPr/>
          </p:nvGrpSpPr>
          <p:grpSpPr>
            <a:xfrm>
              <a:off x="7315200" y="3352800"/>
              <a:ext cx="799933" cy="508873"/>
              <a:chOff x="7315200" y="3352800"/>
              <a:chExt cx="799933" cy="508873"/>
            </a:xfrm>
          </p:grpSpPr>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3352800"/>
                <a:ext cx="799933" cy="508873"/>
              </a:xfrm>
              <a:prstGeom prst="rect">
                <a:avLst/>
              </a:prstGeom>
            </p:spPr>
          </p:pic>
          <p:sp>
            <p:nvSpPr>
              <p:cNvPr id="47" name="TextBox 46"/>
              <p:cNvSpPr txBox="1"/>
              <p:nvPr/>
            </p:nvSpPr>
            <p:spPr>
              <a:xfrm>
                <a:off x="7413294" y="3525218"/>
                <a:ext cx="603745" cy="253916"/>
              </a:xfrm>
              <a:prstGeom prst="rect">
                <a:avLst/>
              </a:prstGeom>
              <a:noFill/>
            </p:spPr>
            <p:txBody>
              <a:bodyPr wrap="none" rtlCol="0">
                <a:spAutoFit/>
              </a:bodyPr>
              <a:lstStyle/>
              <a:p>
                <a:pPr algn="ctr" defTabSz="913966"/>
                <a:r>
                  <a:rPr lang="en-US" sz="1000" dirty="0">
                    <a:solidFill>
                      <a:srgbClr val="FFFFFF"/>
                    </a:solidFill>
                  </a:rPr>
                  <a:t>Private</a:t>
                </a:r>
              </a:p>
            </p:txBody>
          </p:sp>
        </p:grpSp>
        <p:grpSp>
          <p:nvGrpSpPr>
            <p:cNvPr id="33" name="Group 32"/>
            <p:cNvGrpSpPr/>
            <p:nvPr/>
          </p:nvGrpSpPr>
          <p:grpSpPr>
            <a:xfrm>
              <a:off x="7696200" y="2590800"/>
              <a:ext cx="799933" cy="508873"/>
              <a:chOff x="7696200" y="2590800"/>
              <a:chExt cx="799933" cy="508873"/>
            </a:xfrm>
          </p:grpSpPr>
          <p:pic>
            <p:nvPicPr>
              <p:cNvPr id="44" name="Pictur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2590800"/>
                <a:ext cx="799933" cy="508873"/>
              </a:xfrm>
              <a:prstGeom prst="rect">
                <a:avLst/>
              </a:prstGeom>
            </p:spPr>
          </p:pic>
          <p:sp>
            <p:nvSpPr>
              <p:cNvPr id="45" name="TextBox 44"/>
              <p:cNvSpPr txBox="1"/>
              <p:nvPr/>
            </p:nvSpPr>
            <p:spPr>
              <a:xfrm>
                <a:off x="7846879" y="2755656"/>
                <a:ext cx="498379" cy="246221"/>
              </a:xfrm>
              <a:prstGeom prst="rect">
                <a:avLst/>
              </a:prstGeom>
              <a:noFill/>
            </p:spPr>
            <p:txBody>
              <a:bodyPr wrap="none" rtlCol="0">
                <a:spAutoFit/>
              </a:bodyPr>
              <a:lstStyle/>
              <a:p>
                <a:pPr algn="ctr" defTabSz="913966"/>
                <a:r>
                  <a:rPr lang="en-US" sz="1000" dirty="0" err="1">
                    <a:solidFill>
                      <a:srgbClr val="FFFFFF"/>
                    </a:solidFill>
                  </a:rPr>
                  <a:t>SaaS</a:t>
                </a:r>
                <a:endParaRPr lang="en-US" sz="1000" dirty="0">
                  <a:solidFill>
                    <a:srgbClr val="FFFFFF"/>
                  </a:solidFill>
                </a:endParaRPr>
              </a:p>
            </p:txBody>
          </p:sp>
        </p:grpSp>
        <p:pic>
          <p:nvPicPr>
            <p:cNvPr id="34" name="Picture 33" descr="laptop.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10000" y="2514600"/>
              <a:ext cx="583042" cy="489561"/>
            </a:xfrm>
            <a:prstGeom prst="rect">
              <a:avLst/>
            </a:prstGeom>
          </p:spPr>
        </p:pic>
        <p:pic>
          <p:nvPicPr>
            <p:cNvPr id="35" name="Picture 34" descr="mobile-phone.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61908" y="3216319"/>
              <a:ext cx="445080" cy="612652"/>
            </a:xfrm>
            <a:prstGeom prst="rect">
              <a:avLst/>
            </a:prstGeom>
          </p:spPr>
        </p:pic>
        <p:pic>
          <p:nvPicPr>
            <p:cNvPr id="36" name="Picture 35" descr="mobile-phone.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02189" y="3073849"/>
              <a:ext cx="445080" cy="612652"/>
            </a:xfrm>
            <a:prstGeom prst="rect">
              <a:avLst/>
            </a:prstGeom>
          </p:spPr>
        </p:pic>
        <p:pic>
          <p:nvPicPr>
            <p:cNvPr id="37" name="Picture 36"/>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69886" y="2514600"/>
              <a:ext cx="324408" cy="41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 name="Group 37"/>
            <p:cNvGrpSpPr/>
            <p:nvPr/>
          </p:nvGrpSpPr>
          <p:grpSpPr>
            <a:xfrm>
              <a:off x="5372567" y="3657600"/>
              <a:ext cx="1041255" cy="659755"/>
              <a:chOff x="5372567" y="3657600"/>
              <a:chExt cx="1041255" cy="659755"/>
            </a:xfrm>
          </p:grpSpPr>
          <p:pic>
            <p:nvPicPr>
              <p:cNvPr id="42" name="Picture 4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72567" y="3657600"/>
                <a:ext cx="656637" cy="65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42"/>
              <p:cNvSpPr txBox="1"/>
              <p:nvPr/>
            </p:nvSpPr>
            <p:spPr>
              <a:xfrm>
                <a:off x="5985475" y="3709083"/>
                <a:ext cx="428347" cy="230832"/>
              </a:xfrm>
              <a:prstGeom prst="rect">
                <a:avLst/>
              </a:prstGeom>
              <a:noFill/>
            </p:spPr>
            <p:txBody>
              <a:bodyPr wrap="none" rtlCol="0">
                <a:spAutoFit/>
              </a:bodyPr>
              <a:lstStyle/>
              <a:p>
                <a:pPr defTabSz="913966"/>
                <a:r>
                  <a:rPr lang="en-US" sz="900" b="1" dirty="0">
                    <a:solidFill>
                      <a:srgbClr val="FFFFFF"/>
                    </a:solidFill>
                  </a:rPr>
                  <a:t>SDN</a:t>
                </a:r>
              </a:p>
            </p:txBody>
          </p:sp>
        </p:grpSp>
        <p:grpSp>
          <p:nvGrpSpPr>
            <p:cNvPr id="39" name="Group 38"/>
            <p:cNvGrpSpPr/>
            <p:nvPr/>
          </p:nvGrpSpPr>
          <p:grpSpPr>
            <a:xfrm>
              <a:off x="5379397" y="2727210"/>
              <a:ext cx="947777" cy="782698"/>
              <a:chOff x="5379397" y="2727210"/>
              <a:chExt cx="947777" cy="782698"/>
            </a:xfrm>
          </p:grpSpPr>
          <p:pic>
            <p:nvPicPr>
              <p:cNvPr id="40" name="Picture 39"/>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88800" y="2727210"/>
                <a:ext cx="528970" cy="549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5379397" y="3279076"/>
                <a:ext cx="947777" cy="230832"/>
              </a:xfrm>
              <a:prstGeom prst="rect">
                <a:avLst/>
              </a:prstGeom>
              <a:noFill/>
            </p:spPr>
            <p:txBody>
              <a:bodyPr wrap="none" rtlCol="0">
                <a:spAutoFit/>
              </a:bodyPr>
              <a:lstStyle/>
              <a:p>
                <a:pPr defTabSz="913966"/>
                <a:r>
                  <a:rPr lang="en-US" sz="900" b="1" dirty="0">
                    <a:solidFill>
                      <a:srgbClr val="FFFFFF"/>
                    </a:solidFill>
                  </a:rPr>
                  <a:t>Segmentation</a:t>
                </a:r>
              </a:p>
            </p:txBody>
          </p:sp>
        </p:grpSp>
      </p:grpSp>
      <p:cxnSp>
        <p:nvCxnSpPr>
          <p:cNvPr id="48" name="Straight Connector 47"/>
          <p:cNvCxnSpPr/>
          <p:nvPr/>
        </p:nvCxnSpPr>
        <p:spPr>
          <a:xfrm flipH="1">
            <a:off x="3873942" y="1847598"/>
            <a:ext cx="2242211" cy="4247708"/>
          </a:xfrm>
          <a:prstGeom prst="line">
            <a:avLst/>
          </a:prstGeom>
          <a:ln w="28575"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6113566" y="1849951"/>
            <a:ext cx="2291396" cy="4245354"/>
          </a:xfrm>
          <a:prstGeom prst="line">
            <a:avLst/>
          </a:prstGeom>
          <a:ln w="28575" cmpd="sng">
            <a:solidFill>
              <a:schemeClr val="bg1"/>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802576" y="1295956"/>
            <a:ext cx="641138" cy="338554"/>
          </a:xfrm>
          <a:prstGeom prst="rect">
            <a:avLst/>
          </a:prstGeom>
          <a:noFill/>
        </p:spPr>
        <p:txBody>
          <a:bodyPr wrap="none" rtlCol="0">
            <a:spAutoFit/>
          </a:bodyPr>
          <a:lstStyle/>
          <a:p>
            <a:pPr algn="ctr" defTabSz="913966"/>
            <a:r>
              <a:rPr lang="ru-RU" sz="1600" dirty="0">
                <a:solidFill>
                  <a:srgbClr val="FFFFFF"/>
                </a:solidFill>
              </a:rPr>
              <a:t>Сеть</a:t>
            </a:r>
            <a:endParaRPr lang="en-US" sz="1600" dirty="0">
              <a:solidFill>
                <a:srgbClr val="FFFFFF"/>
              </a:solidFill>
            </a:endParaRPr>
          </a:p>
        </p:txBody>
      </p:sp>
      <p:sp>
        <p:nvSpPr>
          <p:cNvPr id="51" name="TextBox 50"/>
          <p:cNvSpPr txBox="1"/>
          <p:nvPr/>
        </p:nvSpPr>
        <p:spPr>
          <a:xfrm>
            <a:off x="2959485" y="1600676"/>
            <a:ext cx="1258679" cy="338554"/>
          </a:xfrm>
          <a:prstGeom prst="rect">
            <a:avLst/>
          </a:prstGeom>
          <a:noFill/>
        </p:spPr>
        <p:txBody>
          <a:bodyPr wrap="none" rtlCol="0">
            <a:spAutoFit/>
          </a:bodyPr>
          <a:lstStyle/>
          <a:p>
            <a:pPr algn="ctr" defTabSz="913966"/>
            <a:r>
              <a:rPr lang="ru-RU" sz="1600" dirty="0">
                <a:solidFill>
                  <a:srgbClr val="FFFFFF"/>
                </a:solidFill>
              </a:rPr>
              <a:t>Устройства</a:t>
            </a:r>
            <a:endParaRPr lang="en-US" sz="1600" dirty="0">
              <a:solidFill>
                <a:srgbClr val="FFFFFF"/>
              </a:solidFill>
            </a:endParaRPr>
          </a:p>
        </p:txBody>
      </p:sp>
      <p:sp>
        <p:nvSpPr>
          <p:cNvPr id="52" name="TextBox 51"/>
          <p:cNvSpPr txBox="1"/>
          <p:nvPr/>
        </p:nvSpPr>
        <p:spPr>
          <a:xfrm>
            <a:off x="8173180" y="1600676"/>
            <a:ext cx="892680" cy="338554"/>
          </a:xfrm>
          <a:prstGeom prst="rect">
            <a:avLst/>
          </a:prstGeom>
          <a:noFill/>
        </p:spPr>
        <p:txBody>
          <a:bodyPr wrap="none" rtlCol="0">
            <a:spAutoFit/>
          </a:bodyPr>
          <a:lstStyle/>
          <a:p>
            <a:pPr algn="ctr" defTabSz="913966"/>
            <a:r>
              <a:rPr lang="ru-RU" sz="1600" dirty="0">
                <a:solidFill>
                  <a:srgbClr val="FFFFFF"/>
                </a:solidFill>
              </a:rPr>
              <a:t>Облако</a:t>
            </a:r>
            <a:endParaRPr lang="en-US" sz="1600" dirty="0">
              <a:solidFill>
                <a:srgbClr val="FFFFFF"/>
              </a:solidFill>
            </a:endParaRPr>
          </a:p>
        </p:txBody>
      </p:sp>
      <p:sp>
        <p:nvSpPr>
          <p:cNvPr id="53" name="Oval 52"/>
          <p:cNvSpPr/>
          <p:nvPr/>
        </p:nvSpPr>
        <p:spPr bwMode="invGray">
          <a:xfrm>
            <a:off x="4646990" y="1733362"/>
            <a:ext cx="2952078" cy="859630"/>
          </a:xfrm>
          <a:prstGeom prst="ellipse">
            <a:avLst/>
          </a:prstGeom>
          <a:solidFill>
            <a:schemeClr val="accent2">
              <a:lumMod val="50000"/>
            </a:schemeClr>
          </a:solidFill>
          <a:ln w="76200" cmpd="sng">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3966"/>
            <a:endParaRPr lang="en-US" sz="1200">
              <a:solidFill>
                <a:srgbClr val="FFFFFF"/>
              </a:solidFill>
            </a:endParaRPr>
          </a:p>
        </p:txBody>
      </p:sp>
      <p:pic>
        <p:nvPicPr>
          <p:cNvPr id="54" name="Picture 53"/>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65408" y="2133938"/>
            <a:ext cx="359578" cy="271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54"/>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165241" y="1906926"/>
            <a:ext cx="467846" cy="467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5"/>
          <p:cNvPicPr>
            <a:picLocks noChangeAspect="1"/>
          </p:cNvPicPr>
          <p:nvPr/>
        </p:nvPicPr>
        <p:blipFill>
          <a:blip r:embed="rId16" cstate="print">
            <a:lum bright="70000" contrast="-70000"/>
            <a:extLst>
              <a:ext uri="{28A0092B-C50C-407E-A947-70E740481C1C}">
                <a14:useLocalDpi xmlns:a14="http://schemas.microsoft.com/office/drawing/2010/main" val="0"/>
              </a:ext>
            </a:extLst>
          </a:blip>
          <a:srcRect/>
          <a:stretch>
            <a:fillRect/>
          </a:stretch>
        </p:blipFill>
        <p:spPr bwMode="auto">
          <a:xfrm>
            <a:off x="6632150" y="1895427"/>
            <a:ext cx="416146" cy="49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Group 56"/>
          <p:cNvGrpSpPr/>
          <p:nvPr/>
        </p:nvGrpSpPr>
        <p:grpSpPr>
          <a:xfrm>
            <a:off x="287611" y="2514915"/>
            <a:ext cx="11566385" cy="3650110"/>
            <a:chOff x="-5842" y="2514600"/>
            <a:chExt cx="11569384" cy="3651061"/>
          </a:xfrm>
        </p:grpSpPr>
        <p:sp>
          <p:nvSpPr>
            <p:cNvPr id="58" name="TextBox 57"/>
            <p:cNvSpPr txBox="1"/>
            <p:nvPr/>
          </p:nvSpPr>
          <p:spPr>
            <a:xfrm>
              <a:off x="10668000" y="3471108"/>
              <a:ext cx="895542" cy="424843"/>
            </a:xfrm>
            <a:prstGeom prst="rect">
              <a:avLst/>
            </a:prstGeom>
            <a:noFill/>
          </p:spPr>
          <p:txBody>
            <a:bodyPr wrap="none" rtlCol="0">
              <a:spAutoFit/>
            </a:bodyPr>
            <a:lstStyle/>
            <a:p>
              <a:pPr defTabSz="913966">
                <a:lnSpc>
                  <a:spcPct val="90000"/>
                </a:lnSpc>
              </a:pPr>
              <a:r>
                <a:rPr lang="ru-RU" sz="1200" b="1" dirty="0">
                  <a:solidFill>
                    <a:srgbClr val="FFA52A"/>
                  </a:solidFill>
                </a:rPr>
                <a:t>Меньше</a:t>
              </a:r>
            </a:p>
            <a:p>
              <a:pPr defTabSz="913966">
                <a:lnSpc>
                  <a:spcPct val="90000"/>
                </a:lnSpc>
              </a:pPr>
              <a:r>
                <a:rPr lang="ru-RU" sz="1200" b="1" dirty="0">
                  <a:solidFill>
                    <a:srgbClr val="FFA52A"/>
                  </a:solidFill>
                </a:rPr>
                <a:t>контроля</a:t>
              </a:r>
              <a:endParaRPr lang="en-US" sz="1200" b="1" dirty="0">
                <a:solidFill>
                  <a:srgbClr val="FFA52A"/>
                </a:solidFill>
              </a:endParaRPr>
            </a:p>
          </p:txBody>
        </p:sp>
        <p:sp>
          <p:nvSpPr>
            <p:cNvPr id="59" name="TextBox 58"/>
            <p:cNvSpPr txBox="1"/>
            <p:nvPr/>
          </p:nvSpPr>
          <p:spPr>
            <a:xfrm>
              <a:off x="3732920" y="5791200"/>
              <a:ext cx="4191880" cy="374461"/>
            </a:xfrm>
            <a:prstGeom prst="rect">
              <a:avLst/>
            </a:prstGeom>
            <a:noFill/>
          </p:spPr>
          <p:txBody>
            <a:bodyPr wrap="square" rtlCol="0">
              <a:spAutoFit/>
            </a:bodyPr>
            <a:lstStyle/>
            <a:p>
              <a:pPr algn="ctr" defTabSz="913966">
                <a:lnSpc>
                  <a:spcPct val="90000"/>
                </a:lnSpc>
              </a:pPr>
              <a:r>
                <a:rPr lang="ru-RU" sz="1999" b="1" dirty="0">
                  <a:solidFill>
                    <a:srgbClr val="FFFFFF"/>
                  </a:solidFill>
                </a:rPr>
                <a:t>Поверхность атаки</a:t>
              </a:r>
              <a:endParaRPr lang="en-US" sz="1999" b="1" dirty="0">
                <a:solidFill>
                  <a:srgbClr val="FFFFFF"/>
                </a:solidFill>
              </a:endParaRPr>
            </a:p>
          </p:txBody>
        </p:sp>
        <p:grpSp>
          <p:nvGrpSpPr>
            <p:cNvPr id="60" name="Group 59"/>
            <p:cNvGrpSpPr/>
            <p:nvPr/>
          </p:nvGrpSpPr>
          <p:grpSpPr>
            <a:xfrm>
              <a:off x="1143000" y="2514600"/>
              <a:ext cx="2218416" cy="2411824"/>
              <a:chOff x="1028065" y="2497305"/>
              <a:chExt cx="2066016" cy="2463211"/>
            </a:xfrm>
          </p:grpSpPr>
          <p:sp>
            <p:nvSpPr>
              <p:cNvPr id="65" name="Arc 64"/>
              <p:cNvSpPr/>
              <p:nvPr/>
            </p:nvSpPr>
            <p:spPr>
              <a:xfrm>
                <a:off x="1028065" y="2497305"/>
                <a:ext cx="2066016" cy="2463211"/>
              </a:xfrm>
              <a:prstGeom prst="arc">
                <a:avLst>
                  <a:gd name="adj1" fmla="val 7680631"/>
                  <a:gd name="adj2" fmla="val 14428200"/>
                </a:avLst>
              </a:prstGeom>
              <a:ln w="127000" cap="flat" cmpd="sng">
                <a:gradFill flip="none" rotWithShape="1">
                  <a:gsLst>
                    <a:gs pos="35000">
                      <a:schemeClr val="accent4"/>
                    </a:gs>
                    <a:gs pos="85000">
                      <a:schemeClr val="accent4">
                        <a:alpha val="0"/>
                      </a:schemeClr>
                    </a:gs>
                  </a:gsLst>
                  <a:path path="circle">
                    <a:fillToRect l="100000" t="100000"/>
                  </a:path>
                  <a:tileRect r="-100000" b="-100000"/>
                </a:gradFill>
                <a:roun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6"/>
                <a:endParaRPr lang="en-US" sz="1799">
                  <a:solidFill>
                    <a:srgbClr val="000000"/>
                  </a:solidFill>
                </a:endParaRPr>
              </a:p>
            </p:txBody>
          </p:sp>
          <p:sp>
            <p:nvSpPr>
              <p:cNvPr id="66" name="Isosceles Triangle 65"/>
              <p:cNvSpPr/>
              <p:nvPr/>
            </p:nvSpPr>
            <p:spPr>
              <a:xfrm rot="8100000">
                <a:off x="1304117" y="4594018"/>
                <a:ext cx="254685" cy="21955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66"/>
                <a:endParaRPr lang="en-US" sz="1799">
                  <a:solidFill>
                    <a:srgbClr val="FFFFFF"/>
                  </a:solidFill>
                </a:endParaRPr>
              </a:p>
            </p:txBody>
          </p:sp>
        </p:grpSp>
        <p:grpSp>
          <p:nvGrpSpPr>
            <p:cNvPr id="61" name="Group 60"/>
            <p:cNvGrpSpPr/>
            <p:nvPr/>
          </p:nvGrpSpPr>
          <p:grpSpPr>
            <a:xfrm flipH="1">
              <a:off x="8305800" y="2514600"/>
              <a:ext cx="2218416" cy="2411824"/>
              <a:chOff x="1028065" y="2497305"/>
              <a:chExt cx="2066016" cy="2463211"/>
            </a:xfrm>
          </p:grpSpPr>
          <p:sp>
            <p:nvSpPr>
              <p:cNvPr id="63" name="Arc 62"/>
              <p:cNvSpPr/>
              <p:nvPr/>
            </p:nvSpPr>
            <p:spPr>
              <a:xfrm>
                <a:off x="1028065" y="2497305"/>
                <a:ext cx="2066016" cy="2463211"/>
              </a:xfrm>
              <a:prstGeom prst="arc">
                <a:avLst>
                  <a:gd name="adj1" fmla="val 7680631"/>
                  <a:gd name="adj2" fmla="val 14428200"/>
                </a:avLst>
              </a:prstGeom>
              <a:ln w="127000" cap="flat" cmpd="sng">
                <a:gradFill flip="none" rotWithShape="1">
                  <a:gsLst>
                    <a:gs pos="35000">
                      <a:schemeClr val="accent4"/>
                    </a:gs>
                    <a:gs pos="85000">
                      <a:schemeClr val="accent4">
                        <a:alpha val="0"/>
                      </a:schemeClr>
                    </a:gs>
                  </a:gsLst>
                  <a:path path="circle">
                    <a:fillToRect l="100000" t="100000"/>
                  </a:path>
                  <a:tileRect r="-100000" b="-100000"/>
                </a:gradFill>
                <a:roun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6"/>
                <a:endParaRPr lang="en-US" sz="1799">
                  <a:solidFill>
                    <a:srgbClr val="000000"/>
                  </a:solidFill>
                </a:endParaRPr>
              </a:p>
            </p:txBody>
          </p:sp>
          <p:sp>
            <p:nvSpPr>
              <p:cNvPr id="64" name="Isosceles Triangle 63"/>
              <p:cNvSpPr/>
              <p:nvPr/>
            </p:nvSpPr>
            <p:spPr>
              <a:xfrm rot="8100000">
                <a:off x="1304117" y="4594018"/>
                <a:ext cx="254685" cy="21955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66"/>
                <a:endParaRPr lang="en-US" sz="1799">
                  <a:solidFill>
                    <a:srgbClr val="FFFFFF"/>
                  </a:solidFill>
                </a:endParaRPr>
              </a:p>
            </p:txBody>
          </p:sp>
        </p:grpSp>
        <p:sp>
          <p:nvSpPr>
            <p:cNvPr id="62" name="TextBox 61"/>
            <p:cNvSpPr txBox="1"/>
            <p:nvPr/>
          </p:nvSpPr>
          <p:spPr>
            <a:xfrm>
              <a:off x="-5842" y="3471108"/>
              <a:ext cx="1025611" cy="424843"/>
            </a:xfrm>
            <a:prstGeom prst="rect">
              <a:avLst/>
            </a:prstGeom>
            <a:noFill/>
          </p:spPr>
          <p:txBody>
            <a:bodyPr wrap="none" rtlCol="0">
              <a:spAutoFit/>
            </a:bodyPr>
            <a:lstStyle/>
            <a:p>
              <a:pPr algn="r" defTabSz="913966">
                <a:lnSpc>
                  <a:spcPct val="90000"/>
                </a:lnSpc>
              </a:pPr>
              <a:r>
                <a:rPr lang="ru-RU" sz="1200" b="1" dirty="0">
                  <a:solidFill>
                    <a:srgbClr val="FFA52A"/>
                  </a:solidFill>
                </a:rPr>
                <a:t>Меньше</a:t>
              </a:r>
            </a:p>
            <a:p>
              <a:pPr algn="r" defTabSz="913966">
                <a:lnSpc>
                  <a:spcPct val="90000"/>
                </a:lnSpc>
              </a:pPr>
              <a:r>
                <a:rPr lang="ru-RU" sz="1200" b="1" dirty="0">
                  <a:solidFill>
                    <a:srgbClr val="FFA52A"/>
                  </a:solidFill>
                </a:rPr>
                <a:t>видимости</a:t>
              </a:r>
              <a:endParaRPr lang="en-US" sz="1200" b="1" dirty="0">
                <a:solidFill>
                  <a:srgbClr val="FFA52A"/>
                </a:solidFill>
              </a:endParaRPr>
            </a:p>
          </p:txBody>
        </p:sp>
      </p:grpSp>
      <p:sp>
        <p:nvSpPr>
          <p:cNvPr id="67" name="TextBox 66"/>
          <p:cNvSpPr txBox="1"/>
          <p:nvPr/>
        </p:nvSpPr>
        <p:spPr>
          <a:xfrm>
            <a:off x="5837135" y="5275013"/>
            <a:ext cx="530889" cy="230772"/>
          </a:xfrm>
          <a:prstGeom prst="rect">
            <a:avLst/>
          </a:prstGeom>
          <a:noFill/>
        </p:spPr>
        <p:txBody>
          <a:bodyPr wrap="none" rtlCol="0">
            <a:spAutoFit/>
          </a:bodyPr>
          <a:lstStyle/>
          <a:p>
            <a:pPr defTabSz="913966"/>
            <a:r>
              <a:rPr lang="en-US" sz="900" b="1" dirty="0">
                <a:solidFill>
                  <a:srgbClr val="FFFFFF"/>
                </a:solidFill>
              </a:rPr>
              <a:t>Speed</a:t>
            </a:r>
          </a:p>
        </p:txBody>
      </p:sp>
      <p:pic>
        <p:nvPicPr>
          <p:cNvPr id="68" name="Picture 67" descr="speedometer.c129f468b017.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847751" y="4698024"/>
            <a:ext cx="538818" cy="538818"/>
          </a:xfrm>
          <a:prstGeom prst="rect">
            <a:avLst/>
          </a:prstGeom>
        </p:spPr>
      </p:pic>
    </p:spTree>
    <p:extLst>
      <p:ext uri="{BB962C8B-B14F-4D97-AF65-F5344CB8AC3E}">
        <p14:creationId xmlns:p14="http://schemas.microsoft.com/office/powerpoint/2010/main" val="21364850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dissolve">
                                      <p:cBhvr>
                                        <p:cTn id="15" dur="500"/>
                                        <p:tgtEl>
                                          <p:spTgt spid="67"/>
                                        </p:tgtEl>
                                      </p:cBhvr>
                                    </p:animEffect>
                                  </p:childTnLst>
                                </p:cTn>
                              </p:par>
                              <p:par>
                                <p:cTn id="16" presetID="9"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dissolve">
                                      <p:cBhvr>
                                        <p:cTn id="18" dur="500"/>
                                        <p:tgtEl>
                                          <p:spTgt spid="6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261" y="278846"/>
            <a:ext cx="11122303" cy="443083"/>
          </a:xfrm>
        </p:spPr>
        <p:txBody>
          <a:bodyPr/>
          <a:lstStyle/>
          <a:p>
            <a:r>
              <a:rPr lang="ru-RU" dirty="0"/>
              <a:t>Архитектура адаптивной безопасности</a:t>
            </a:r>
            <a:endParaRPr lang="en-US" dirty="0"/>
          </a:p>
        </p:txBody>
      </p:sp>
      <p:sp>
        <p:nvSpPr>
          <p:cNvPr id="4" name="Subtitle 3"/>
          <p:cNvSpPr>
            <a:spLocks noGrp="1"/>
          </p:cNvSpPr>
          <p:nvPr>
            <p:ph type="subTitle" idx="10"/>
          </p:nvPr>
        </p:nvSpPr>
        <p:spPr>
          <a:xfrm>
            <a:off x="533260" y="725026"/>
            <a:ext cx="6522926" cy="313850"/>
          </a:xfrm>
        </p:spPr>
        <p:txBody>
          <a:bodyPr/>
          <a:lstStyle/>
          <a:p>
            <a:r>
              <a:rPr lang="ru-RU" dirty="0"/>
              <a:t>Оборудование</a:t>
            </a:r>
            <a:r>
              <a:rPr lang="en-US" dirty="0"/>
              <a:t> +</a:t>
            </a:r>
            <a:r>
              <a:rPr lang="ru-RU" dirty="0"/>
              <a:t> ПО</a:t>
            </a:r>
            <a:r>
              <a:rPr lang="en-US" dirty="0"/>
              <a:t> + </a:t>
            </a:r>
            <a:r>
              <a:rPr lang="ru-RU" dirty="0"/>
              <a:t>Сервисы</a:t>
            </a:r>
            <a:endParaRPr lang="en-US" dirty="0"/>
          </a:p>
        </p:txBody>
      </p:sp>
      <p:pic>
        <p:nvPicPr>
          <p:cNvPr id="5" name="Picture 4" descr="icon-form-factor-cloud.emf"/>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079914" y="5315414"/>
            <a:ext cx="1042330" cy="647151"/>
          </a:xfrm>
          <a:prstGeom prst="rect">
            <a:avLst/>
          </a:prstGeom>
        </p:spPr>
      </p:pic>
      <p:pic>
        <p:nvPicPr>
          <p:cNvPr id="6" name="Picture 5" descr="icon-form-factor-virtual-appliance.emf"/>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270456" y="5172515"/>
            <a:ext cx="1233270" cy="857800"/>
          </a:xfrm>
          <a:prstGeom prst="rect">
            <a:avLst/>
          </a:prstGeom>
        </p:spPr>
      </p:pic>
      <p:pic>
        <p:nvPicPr>
          <p:cNvPr id="7" name="Picture 6" descr="icon-form-factor-virtual-machine.emf"/>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302299" y="5359099"/>
            <a:ext cx="674759" cy="751457"/>
          </a:xfrm>
          <a:prstGeom prst="rect">
            <a:avLst/>
          </a:prstGeom>
        </p:spPr>
      </p:pic>
      <p:pic>
        <p:nvPicPr>
          <p:cNvPr id="8" name="Picture 7" descr="icon-form-factor-hosted.emf"/>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287693" y="5230300"/>
            <a:ext cx="979938" cy="760031"/>
          </a:xfrm>
          <a:prstGeom prst="rect">
            <a:avLst/>
          </a:prstGeom>
        </p:spPr>
      </p:pic>
      <p:sp>
        <p:nvSpPr>
          <p:cNvPr id="9" name="Rectangle 1"/>
          <p:cNvSpPr>
            <a:spLocks noChangeArrowheads="1"/>
          </p:cNvSpPr>
          <p:nvPr/>
        </p:nvSpPr>
        <p:spPr bwMode="auto">
          <a:xfrm>
            <a:off x="1898691" y="4794723"/>
            <a:ext cx="1976800" cy="33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ПАК</a:t>
            </a:r>
            <a:endParaRPr lang="en-US" sz="1400" b="1" dirty="0">
              <a:solidFill>
                <a:srgbClr val="FFFFFF"/>
              </a:solidFill>
              <a:latin typeface="Arial"/>
              <a:cs typeface="Helvetica 55 Roman" charset="0"/>
            </a:endParaRPr>
          </a:p>
        </p:txBody>
      </p:sp>
      <p:sp>
        <p:nvSpPr>
          <p:cNvPr id="10" name="Rectangle 1"/>
          <p:cNvSpPr>
            <a:spLocks noChangeArrowheads="1"/>
          </p:cNvSpPr>
          <p:nvPr/>
        </p:nvSpPr>
        <p:spPr bwMode="auto">
          <a:xfrm>
            <a:off x="5800717" y="4761208"/>
            <a:ext cx="1976800" cy="55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Виртуальная </a:t>
            </a:r>
            <a:endParaRPr lang="en-US" sz="1400" b="1" dirty="0">
              <a:solidFill>
                <a:srgbClr val="FFFFFF"/>
              </a:solidFill>
              <a:latin typeface="Arial"/>
              <a:cs typeface="Helvetica 55 Roman" charset="0"/>
            </a:endParaRPr>
          </a:p>
          <a:p>
            <a:pPr algn="ctr" defTabSz="914126"/>
            <a:r>
              <a:rPr lang="ru-RU" sz="1400" b="1" dirty="0">
                <a:solidFill>
                  <a:srgbClr val="FFFFFF"/>
                </a:solidFill>
                <a:latin typeface="Arial"/>
                <a:cs typeface="Helvetica 55 Roman" charset="0"/>
              </a:rPr>
              <a:t>Машина</a:t>
            </a:r>
            <a:endParaRPr lang="en-US" sz="1400" b="1" dirty="0">
              <a:solidFill>
                <a:srgbClr val="FFFFFF"/>
              </a:solidFill>
              <a:latin typeface="Arial"/>
              <a:cs typeface="Helvetica 55 Roman" charset="0"/>
            </a:endParaRPr>
          </a:p>
        </p:txBody>
      </p:sp>
      <p:sp>
        <p:nvSpPr>
          <p:cNvPr id="11" name="Rectangle 1"/>
          <p:cNvSpPr>
            <a:spLocks noChangeArrowheads="1"/>
          </p:cNvSpPr>
          <p:nvPr/>
        </p:nvSpPr>
        <p:spPr bwMode="auto">
          <a:xfrm>
            <a:off x="3965800" y="4837549"/>
            <a:ext cx="1976800" cy="33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Хостинг</a:t>
            </a:r>
            <a:endParaRPr lang="en-US" sz="1400" b="1" dirty="0">
              <a:solidFill>
                <a:srgbClr val="FFFFFF"/>
              </a:solidFill>
              <a:latin typeface="Arial"/>
              <a:cs typeface="Helvetica 55 Roman" charset="0"/>
            </a:endParaRPr>
          </a:p>
        </p:txBody>
      </p:sp>
      <p:sp>
        <p:nvSpPr>
          <p:cNvPr id="12" name="Rectangle 1"/>
          <p:cNvSpPr>
            <a:spLocks noChangeArrowheads="1"/>
          </p:cNvSpPr>
          <p:nvPr/>
        </p:nvSpPr>
        <p:spPr bwMode="auto">
          <a:xfrm>
            <a:off x="7664532" y="4821873"/>
            <a:ext cx="1976800" cy="33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Облако</a:t>
            </a:r>
            <a:endParaRPr lang="en-US" sz="1400" b="1" dirty="0">
              <a:solidFill>
                <a:srgbClr val="FFFFFF"/>
              </a:solidFill>
              <a:latin typeface="Arial"/>
              <a:cs typeface="Helvetica 55 Roman" charset="0"/>
            </a:endParaRPr>
          </a:p>
        </p:txBody>
      </p:sp>
      <p:sp useBgFill="1">
        <p:nvSpPr>
          <p:cNvPr id="13" name="Oval 12">
            <a:extLst>
              <a:ext uri="{FF2B5EF4-FFF2-40B4-BE49-F238E27FC236}">
                <a16:creationId xmlns:a16="http://schemas.microsoft.com/office/drawing/2014/main" xmlns="" id="{C960A763-0739-4D5C-9F8B-9FA957704092}"/>
              </a:ext>
            </a:extLst>
          </p:cNvPr>
          <p:cNvSpPr/>
          <p:nvPr/>
        </p:nvSpPr>
        <p:spPr>
          <a:xfrm>
            <a:off x="2172299" y="2309970"/>
            <a:ext cx="1432668" cy="14326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14" name="Oval 13">
            <a:extLst>
              <a:ext uri="{FF2B5EF4-FFF2-40B4-BE49-F238E27FC236}">
                <a16:creationId xmlns:a16="http://schemas.microsoft.com/office/drawing/2014/main" xmlns="" id="{E8B35A00-F5F3-412E-8DD1-B359BE43B736}"/>
              </a:ext>
            </a:extLst>
          </p:cNvPr>
          <p:cNvSpPr/>
          <p:nvPr/>
        </p:nvSpPr>
        <p:spPr>
          <a:xfrm>
            <a:off x="2172299" y="2309970"/>
            <a:ext cx="1432668" cy="1432658"/>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15" name="Oval 14">
            <a:extLst>
              <a:ext uri="{FF2B5EF4-FFF2-40B4-BE49-F238E27FC236}">
                <a16:creationId xmlns:a16="http://schemas.microsoft.com/office/drawing/2014/main" xmlns="" id="{DE524619-9C11-4A2E-A490-CDD9B7C3073A}"/>
              </a:ext>
            </a:extLst>
          </p:cNvPr>
          <p:cNvSpPr/>
          <p:nvPr/>
        </p:nvSpPr>
        <p:spPr>
          <a:xfrm>
            <a:off x="2271715" y="2409384"/>
            <a:ext cx="1233837" cy="1233827"/>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16" name="Oval 15">
            <a:extLst>
              <a:ext uri="{FF2B5EF4-FFF2-40B4-BE49-F238E27FC236}">
                <a16:creationId xmlns:a16="http://schemas.microsoft.com/office/drawing/2014/main" xmlns="" id="{A67B88AF-E7F5-41A3-AFE0-6F554AF69A54}"/>
              </a:ext>
            </a:extLst>
          </p:cNvPr>
          <p:cNvSpPr/>
          <p:nvPr/>
        </p:nvSpPr>
        <p:spPr>
          <a:xfrm rot="10800000">
            <a:off x="2763536" y="3518989"/>
            <a:ext cx="239672" cy="239672"/>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17" name="Straight Connector 16">
            <a:extLst>
              <a:ext uri="{FF2B5EF4-FFF2-40B4-BE49-F238E27FC236}">
                <a16:creationId xmlns:a16="http://schemas.microsoft.com/office/drawing/2014/main" xmlns="" id="{A69C87A3-98FC-4F23-830C-038502F73D44}"/>
              </a:ext>
            </a:extLst>
          </p:cNvPr>
          <p:cNvCxnSpPr>
            <a:cxnSpLocks/>
          </p:cNvCxnSpPr>
          <p:nvPr/>
        </p:nvCxnSpPr>
        <p:spPr>
          <a:xfrm>
            <a:off x="2885466" y="3642081"/>
            <a:ext cx="0" cy="456443"/>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125289" y="4022306"/>
            <a:ext cx="1523602" cy="6039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19" name="TextBox 18">
            <a:extLst>
              <a:ext uri="{FF2B5EF4-FFF2-40B4-BE49-F238E27FC236}">
                <a16:creationId xmlns:a16="http://schemas.microsoft.com/office/drawing/2014/main" xmlns="" id="{7050DE99-AC05-4C03-B6DB-AFA4AD6E1CBF}"/>
              </a:ext>
            </a:extLst>
          </p:cNvPr>
          <p:cNvSpPr txBox="1"/>
          <p:nvPr/>
        </p:nvSpPr>
        <p:spPr>
          <a:xfrm>
            <a:off x="2130092" y="4072611"/>
            <a:ext cx="1518800" cy="503340"/>
          </a:xfrm>
          <a:prstGeom prst="rect">
            <a:avLst/>
          </a:prstGeom>
          <a:noFill/>
        </p:spPr>
        <p:txBody>
          <a:bodyPr wrap="square" rtlCol="0" anchor="ctr">
            <a:spAutoFit/>
          </a:bodyPr>
          <a:lstStyle/>
          <a:p>
            <a:pPr algn="ctr" defTabSz="914126">
              <a:lnSpc>
                <a:spcPct val="95000"/>
              </a:lnSpc>
            </a:pPr>
            <a:r>
              <a:rPr lang="en-US" sz="1400" b="1" spc="-60" dirty="0" err="1">
                <a:solidFill>
                  <a:srgbClr val="FFFFFF"/>
                </a:solidFill>
                <a:latin typeface="Arial"/>
              </a:rPr>
              <a:t>FortiGate</a:t>
            </a:r>
            <a:r>
              <a:rPr lang="en-US" sz="1400" b="1" spc="-60" dirty="0">
                <a:solidFill>
                  <a:srgbClr val="FFFFFF"/>
                </a:solidFill>
                <a:latin typeface="Arial"/>
              </a:rPr>
              <a:t/>
            </a:r>
            <a:br>
              <a:rPr lang="en-US" sz="1400" b="1" spc="-60" dirty="0">
                <a:solidFill>
                  <a:srgbClr val="FFFFFF"/>
                </a:solidFill>
                <a:latin typeface="Arial"/>
              </a:rPr>
            </a:br>
            <a:r>
              <a:rPr lang="en-US" sz="1400" b="1" spc="-60" dirty="0">
                <a:solidFill>
                  <a:srgbClr val="FFFFFF"/>
                </a:solidFill>
                <a:latin typeface="Arial"/>
              </a:rPr>
              <a:t>Hardware</a:t>
            </a:r>
          </a:p>
        </p:txBody>
      </p:sp>
      <p:sp>
        <p:nvSpPr>
          <p:cNvPr id="20" name="Oval 19"/>
          <p:cNvSpPr/>
          <p:nvPr/>
        </p:nvSpPr>
        <p:spPr bwMode="invGray">
          <a:xfrm>
            <a:off x="2646704" y="2125975"/>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21"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631469" y="2082572"/>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7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597779" y="2743479"/>
            <a:ext cx="571618" cy="57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3" name="Oval 22">
            <a:extLst>
              <a:ext uri="{FF2B5EF4-FFF2-40B4-BE49-F238E27FC236}">
                <a16:creationId xmlns:a16="http://schemas.microsoft.com/office/drawing/2014/main" xmlns="" id="{C960A763-0739-4D5C-9F8B-9FA957704092}"/>
              </a:ext>
            </a:extLst>
          </p:cNvPr>
          <p:cNvSpPr/>
          <p:nvPr/>
        </p:nvSpPr>
        <p:spPr>
          <a:xfrm>
            <a:off x="5924887" y="2267341"/>
            <a:ext cx="1432668" cy="14326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24" name="Oval 23">
            <a:extLst>
              <a:ext uri="{FF2B5EF4-FFF2-40B4-BE49-F238E27FC236}">
                <a16:creationId xmlns:a16="http://schemas.microsoft.com/office/drawing/2014/main" xmlns="" id="{E8B35A00-F5F3-412E-8DD1-B359BE43B736}"/>
              </a:ext>
            </a:extLst>
          </p:cNvPr>
          <p:cNvSpPr/>
          <p:nvPr/>
        </p:nvSpPr>
        <p:spPr>
          <a:xfrm>
            <a:off x="5924887" y="2267341"/>
            <a:ext cx="1432668" cy="1432658"/>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5" name="Oval 24">
            <a:extLst>
              <a:ext uri="{FF2B5EF4-FFF2-40B4-BE49-F238E27FC236}">
                <a16:creationId xmlns:a16="http://schemas.microsoft.com/office/drawing/2014/main" xmlns="" id="{DE524619-9C11-4A2E-A490-CDD9B7C3073A}"/>
              </a:ext>
            </a:extLst>
          </p:cNvPr>
          <p:cNvSpPr/>
          <p:nvPr/>
        </p:nvSpPr>
        <p:spPr>
          <a:xfrm>
            <a:off x="6024302" y="2366756"/>
            <a:ext cx="1233837" cy="1233827"/>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26" name="Oval 25">
            <a:extLst>
              <a:ext uri="{FF2B5EF4-FFF2-40B4-BE49-F238E27FC236}">
                <a16:creationId xmlns:a16="http://schemas.microsoft.com/office/drawing/2014/main" xmlns="" id="{A67B88AF-E7F5-41A3-AFE0-6F554AF69A54}"/>
              </a:ext>
            </a:extLst>
          </p:cNvPr>
          <p:cNvSpPr/>
          <p:nvPr/>
        </p:nvSpPr>
        <p:spPr>
          <a:xfrm rot="10800000">
            <a:off x="6516124" y="3476360"/>
            <a:ext cx="239672" cy="239672"/>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27" name="Straight Connector 26">
            <a:extLst>
              <a:ext uri="{FF2B5EF4-FFF2-40B4-BE49-F238E27FC236}">
                <a16:creationId xmlns:a16="http://schemas.microsoft.com/office/drawing/2014/main" xmlns="" id="{A69C87A3-98FC-4F23-830C-038502F73D44}"/>
              </a:ext>
            </a:extLst>
          </p:cNvPr>
          <p:cNvCxnSpPr>
            <a:cxnSpLocks/>
          </p:cNvCxnSpPr>
          <p:nvPr/>
        </p:nvCxnSpPr>
        <p:spPr>
          <a:xfrm>
            <a:off x="6638053" y="3599452"/>
            <a:ext cx="0" cy="456443"/>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5877877" y="4022306"/>
            <a:ext cx="1523602" cy="6039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29" name="TextBox 28">
            <a:extLst>
              <a:ext uri="{FF2B5EF4-FFF2-40B4-BE49-F238E27FC236}">
                <a16:creationId xmlns:a16="http://schemas.microsoft.com/office/drawing/2014/main" xmlns="" id="{7050DE99-AC05-4C03-B6DB-AFA4AD6E1CBF}"/>
              </a:ext>
            </a:extLst>
          </p:cNvPr>
          <p:cNvSpPr txBox="1"/>
          <p:nvPr/>
        </p:nvSpPr>
        <p:spPr>
          <a:xfrm>
            <a:off x="5882679" y="4072611"/>
            <a:ext cx="1518800" cy="503340"/>
          </a:xfrm>
          <a:prstGeom prst="rect">
            <a:avLst/>
          </a:prstGeom>
          <a:noFill/>
        </p:spPr>
        <p:txBody>
          <a:bodyPr wrap="square" rtlCol="0" anchor="ctr">
            <a:spAutoFit/>
          </a:bodyPr>
          <a:lstStyle/>
          <a:p>
            <a:pPr algn="ctr" defTabSz="914126">
              <a:lnSpc>
                <a:spcPct val="95000"/>
              </a:lnSpc>
            </a:pPr>
            <a:r>
              <a:rPr lang="en-US" sz="1400" b="1" spc="-60" dirty="0" err="1">
                <a:solidFill>
                  <a:srgbClr val="FFFFFF"/>
                </a:solidFill>
                <a:latin typeface="Arial"/>
              </a:rPr>
              <a:t>FortiGate</a:t>
            </a:r>
            <a:r>
              <a:rPr lang="en-US" sz="1400" b="1" spc="-60" dirty="0">
                <a:solidFill>
                  <a:srgbClr val="FFFFFF"/>
                </a:solidFill>
                <a:latin typeface="Arial"/>
              </a:rPr>
              <a:t/>
            </a:r>
            <a:br>
              <a:rPr lang="en-US" sz="1400" b="1" spc="-60" dirty="0">
                <a:solidFill>
                  <a:srgbClr val="FFFFFF"/>
                </a:solidFill>
                <a:latin typeface="Arial"/>
              </a:rPr>
            </a:br>
            <a:r>
              <a:rPr lang="en-US" sz="1400" b="1" spc="-60" dirty="0">
                <a:solidFill>
                  <a:srgbClr val="FFFFFF"/>
                </a:solidFill>
                <a:latin typeface="Arial"/>
              </a:rPr>
              <a:t>VM</a:t>
            </a:r>
          </a:p>
        </p:txBody>
      </p:sp>
      <p:sp>
        <p:nvSpPr>
          <p:cNvPr id="30" name="Oval 29"/>
          <p:cNvSpPr/>
          <p:nvPr/>
        </p:nvSpPr>
        <p:spPr bwMode="invGray">
          <a:xfrm>
            <a:off x="6404927" y="2083346"/>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31"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389691" y="2039944"/>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81"/>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354674" y="2698304"/>
            <a:ext cx="574865" cy="57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1"/>
          <p:cNvSpPr>
            <a:spLocks noChangeArrowheads="1"/>
          </p:cNvSpPr>
          <p:nvPr/>
        </p:nvSpPr>
        <p:spPr bwMode="auto">
          <a:xfrm>
            <a:off x="9748379" y="4853100"/>
            <a:ext cx="1976800" cy="33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Контейнеры</a:t>
            </a:r>
            <a:endParaRPr lang="en-US" sz="1400" b="1" dirty="0">
              <a:solidFill>
                <a:srgbClr val="FFFFFF"/>
              </a:solidFill>
              <a:latin typeface="Arial"/>
              <a:cs typeface="Helvetica 55 Roman" charset="0"/>
            </a:endParaRPr>
          </a:p>
        </p:txBody>
      </p:sp>
      <p:cxnSp>
        <p:nvCxnSpPr>
          <p:cNvPr id="34" name="Straight Connector 33"/>
          <p:cNvCxnSpPr/>
          <p:nvPr/>
        </p:nvCxnSpPr>
        <p:spPr>
          <a:xfrm>
            <a:off x="10665312" y="1529596"/>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sp useBgFill="1">
        <p:nvSpPr>
          <p:cNvPr id="35" name="Oval 34">
            <a:extLst>
              <a:ext uri="{FF2B5EF4-FFF2-40B4-BE49-F238E27FC236}">
                <a16:creationId xmlns:a16="http://schemas.microsoft.com/office/drawing/2014/main" xmlns="" id="{C960A763-0739-4D5C-9F8B-9FA957704092}"/>
              </a:ext>
            </a:extLst>
          </p:cNvPr>
          <p:cNvSpPr/>
          <p:nvPr/>
        </p:nvSpPr>
        <p:spPr>
          <a:xfrm>
            <a:off x="7886288" y="2267341"/>
            <a:ext cx="1432668" cy="14326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36" name="Oval 35">
            <a:extLst>
              <a:ext uri="{FF2B5EF4-FFF2-40B4-BE49-F238E27FC236}">
                <a16:creationId xmlns:a16="http://schemas.microsoft.com/office/drawing/2014/main" xmlns="" id="{E8B35A00-F5F3-412E-8DD1-B359BE43B736}"/>
              </a:ext>
            </a:extLst>
          </p:cNvPr>
          <p:cNvSpPr/>
          <p:nvPr/>
        </p:nvSpPr>
        <p:spPr>
          <a:xfrm>
            <a:off x="7886288" y="2267341"/>
            <a:ext cx="1432668" cy="1432658"/>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7" name="Oval 36">
            <a:extLst>
              <a:ext uri="{FF2B5EF4-FFF2-40B4-BE49-F238E27FC236}">
                <a16:creationId xmlns:a16="http://schemas.microsoft.com/office/drawing/2014/main" xmlns="" id="{DE524619-9C11-4A2E-A490-CDD9B7C3073A}"/>
              </a:ext>
            </a:extLst>
          </p:cNvPr>
          <p:cNvSpPr/>
          <p:nvPr/>
        </p:nvSpPr>
        <p:spPr>
          <a:xfrm>
            <a:off x="7985703" y="2366756"/>
            <a:ext cx="1233837" cy="1233827"/>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38" name="Oval 37">
            <a:extLst>
              <a:ext uri="{FF2B5EF4-FFF2-40B4-BE49-F238E27FC236}">
                <a16:creationId xmlns:a16="http://schemas.microsoft.com/office/drawing/2014/main" xmlns="" id="{A67B88AF-E7F5-41A3-AFE0-6F554AF69A54}"/>
              </a:ext>
            </a:extLst>
          </p:cNvPr>
          <p:cNvSpPr/>
          <p:nvPr/>
        </p:nvSpPr>
        <p:spPr>
          <a:xfrm rot="10800000">
            <a:off x="8477525" y="3476360"/>
            <a:ext cx="239672" cy="239672"/>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39" name="Straight Connector 38">
            <a:extLst>
              <a:ext uri="{FF2B5EF4-FFF2-40B4-BE49-F238E27FC236}">
                <a16:creationId xmlns:a16="http://schemas.microsoft.com/office/drawing/2014/main" xmlns="" id="{A69C87A3-98FC-4F23-830C-038502F73D44}"/>
              </a:ext>
            </a:extLst>
          </p:cNvPr>
          <p:cNvCxnSpPr>
            <a:cxnSpLocks/>
          </p:cNvCxnSpPr>
          <p:nvPr/>
        </p:nvCxnSpPr>
        <p:spPr>
          <a:xfrm>
            <a:off x="8599454" y="3599452"/>
            <a:ext cx="0" cy="456443"/>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839278" y="4022306"/>
            <a:ext cx="1523602" cy="6039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41" name="TextBox 40">
            <a:extLst>
              <a:ext uri="{FF2B5EF4-FFF2-40B4-BE49-F238E27FC236}">
                <a16:creationId xmlns:a16="http://schemas.microsoft.com/office/drawing/2014/main" xmlns="" id="{7050DE99-AC05-4C03-B6DB-AFA4AD6E1CBF}"/>
              </a:ext>
            </a:extLst>
          </p:cNvPr>
          <p:cNvSpPr txBox="1"/>
          <p:nvPr/>
        </p:nvSpPr>
        <p:spPr>
          <a:xfrm>
            <a:off x="7844080" y="4072611"/>
            <a:ext cx="1518800" cy="503340"/>
          </a:xfrm>
          <a:prstGeom prst="rect">
            <a:avLst/>
          </a:prstGeom>
          <a:noFill/>
        </p:spPr>
        <p:txBody>
          <a:bodyPr wrap="square" rtlCol="0" anchor="ctr">
            <a:spAutoFit/>
          </a:bodyPr>
          <a:lstStyle/>
          <a:p>
            <a:pPr algn="ctr" defTabSz="914126">
              <a:lnSpc>
                <a:spcPct val="95000"/>
              </a:lnSpc>
            </a:pPr>
            <a:r>
              <a:rPr lang="en-US" sz="1400" b="1" spc="-60" dirty="0">
                <a:solidFill>
                  <a:srgbClr val="FFFFFF"/>
                </a:solidFill>
                <a:latin typeface="Arial"/>
              </a:rPr>
              <a:t>Public | Private </a:t>
            </a:r>
            <a:br>
              <a:rPr lang="en-US" sz="1400" b="1" spc="-60" dirty="0">
                <a:solidFill>
                  <a:srgbClr val="FFFFFF"/>
                </a:solidFill>
                <a:latin typeface="Arial"/>
              </a:rPr>
            </a:br>
            <a:r>
              <a:rPr lang="en-US" sz="1400" b="1" spc="-60" dirty="0">
                <a:solidFill>
                  <a:srgbClr val="FFFFFF"/>
                </a:solidFill>
                <a:latin typeface="Arial"/>
              </a:rPr>
              <a:t>Cloud</a:t>
            </a:r>
          </a:p>
        </p:txBody>
      </p:sp>
      <p:sp>
        <p:nvSpPr>
          <p:cNvPr id="42" name="Oval 41"/>
          <p:cNvSpPr/>
          <p:nvPr/>
        </p:nvSpPr>
        <p:spPr bwMode="invGray">
          <a:xfrm>
            <a:off x="8366720" y="2083346"/>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43"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51485" y="2039944"/>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76"/>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319319" y="2702329"/>
            <a:ext cx="563521" cy="56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10">
            <a:duotone>
              <a:schemeClr val="accent2">
                <a:shade val="45000"/>
                <a:satMod val="135000"/>
              </a:schemeClr>
              <a:prstClr val="white"/>
            </a:duotone>
          </a:blip>
          <a:stretch>
            <a:fillRect/>
          </a:stretch>
        </p:blipFill>
        <p:spPr>
          <a:xfrm>
            <a:off x="10184735" y="5222833"/>
            <a:ext cx="996034" cy="835999"/>
          </a:xfrm>
          <a:prstGeom prst="rect">
            <a:avLst/>
          </a:prstGeom>
        </p:spPr>
      </p:pic>
      <p:sp useBgFill="1">
        <p:nvSpPr>
          <p:cNvPr id="46" name="Oval 45">
            <a:extLst>
              <a:ext uri="{FF2B5EF4-FFF2-40B4-BE49-F238E27FC236}">
                <a16:creationId xmlns:a16="http://schemas.microsoft.com/office/drawing/2014/main" xmlns="" id="{C960A763-0739-4D5C-9F8B-9FA957704092}"/>
              </a:ext>
            </a:extLst>
          </p:cNvPr>
          <p:cNvSpPr/>
          <p:nvPr/>
        </p:nvSpPr>
        <p:spPr>
          <a:xfrm>
            <a:off x="4028330" y="2262618"/>
            <a:ext cx="1501895" cy="15048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47" name="Oval 46">
            <a:extLst>
              <a:ext uri="{FF2B5EF4-FFF2-40B4-BE49-F238E27FC236}">
                <a16:creationId xmlns:a16="http://schemas.microsoft.com/office/drawing/2014/main" xmlns="" id="{E8B35A00-F5F3-412E-8DD1-B359BE43B736}"/>
              </a:ext>
            </a:extLst>
          </p:cNvPr>
          <p:cNvSpPr/>
          <p:nvPr/>
        </p:nvSpPr>
        <p:spPr>
          <a:xfrm>
            <a:off x="4028330" y="2262618"/>
            <a:ext cx="1501895" cy="1504825"/>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8" name="Oval 47">
            <a:extLst>
              <a:ext uri="{FF2B5EF4-FFF2-40B4-BE49-F238E27FC236}">
                <a16:creationId xmlns:a16="http://schemas.microsoft.com/office/drawing/2014/main" xmlns="" id="{DE524619-9C11-4A2E-A490-CDD9B7C3073A}"/>
              </a:ext>
            </a:extLst>
          </p:cNvPr>
          <p:cNvSpPr/>
          <p:nvPr/>
        </p:nvSpPr>
        <p:spPr>
          <a:xfrm>
            <a:off x="4132550" y="2367042"/>
            <a:ext cx="1293455" cy="1295978"/>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49" name="Oval 48">
            <a:extLst>
              <a:ext uri="{FF2B5EF4-FFF2-40B4-BE49-F238E27FC236}">
                <a16:creationId xmlns:a16="http://schemas.microsoft.com/office/drawing/2014/main" xmlns="" id="{A67B88AF-E7F5-41A3-AFE0-6F554AF69A54}"/>
              </a:ext>
            </a:extLst>
          </p:cNvPr>
          <p:cNvSpPr/>
          <p:nvPr/>
        </p:nvSpPr>
        <p:spPr>
          <a:xfrm rot="10800000">
            <a:off x="4648137" y="3532540"/>
            <a:ext cx="251253" cy="251744"/>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50" name="Straight Connector 49">
            <a:extLst>
              <a:ext uri="{FF2B5EF4-FFF2-40B4-BE49-F238E27FC236}">
                <a16:creationId xmlns:a16="http://schemas.microsoft.com/office/drawing/2014/main" xmlns="" id="{A69C87A3-98FC-4F23-830C-038502F73D44}"/>
              </a:ext>
            </a:extLst>
          </p:cNvPr>
          <p:cNvCxnSpPr>
            <a:cxnSpLocks/>
          </p:cNvCxnSpPr>
          <p:nvPr/>
        </p:nvCxnSpPr>
        <p:spPr>
          <a:xfrm>
            <a:off x="4775957" y="3661832"/>
            <a:ext cx="0" cy="479436"/>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3979049" y="4014169"/>
            <a:ext cx="1597223" cy="62022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52" name="TextBox 51">
            <a:extLst>
              <a:ext uri="{FF2B5EF4-FFF2-40B4-BE49-F238E27FC236}">
                <a16:creationId xmlns:a16="http://schemas.microsoft.com/office/drawing/2014/main" xmlns="" id="{7050DE99-AC05-4C03-B6DB-AFA4AD6E1CBF}"/>
              </a:ext>
            </a:extLst>
          </p:cNvPr>
          <p:cNvSpPr txBox="1"/>
          <p:nvPr/>
        </p:nvSpPr>
        <p:spPr>
          <a:xfrm>
            <a:off x="3984084" y="4064667"/>
            <a:ext cx="1592189" cy="519228"/>
          </a:xfrm>
          <a:prstGeom prst="rect">
            <a:avLst/>
          </a:prstGeom>
          <a:noFill/>
        </p:spPr>
        <p:txBody>
          <a:bodyPr wrap="square" rtlCol="0" anchor="ctr">
            <a:spAutoFit/>
          </a:bodyPr>
          <a:lstStyle/>
          <a:p>
            <a:pPr algn="ctr" defTabSz="914126">
              <a:lnSpc>
                <a:spcPct val="95000"/>
              </a:lnSpc>
            </a:pPr>
            <a:r>
              <a:rPr lang="en-US" sz="1400" b="1" spc="-60" dirty="0" err="1">
                <a:solidFill>
                  <a:srgbClr val="FFFFFF"/>
                </a:solidFill>
                <a:latin typeface="Arial"/>
              </a:rPr>
              <a:t>Fortinet</a:t>
            </a:r>
            <a:r>
              <a:rPr lang="en-US" sz="1400" b="1" spc="-60" dirty="0">
                <a:solidFill>
                  <a:srgbClr val="FFFFFF"/>
                </a:solidFill>
                <a:latin typeface="Arial"/>
              </a:rPr>
              <a:t/>
            </a:r>
            <a:br>
              <a:rPr lang="en-US" sz="1400" b="1" spc="-60" dirty="0">
                <a:solidFill>
                  <a:srgbClr val="FFFFFF"/>
                </a:solidFill>
                <a:latin typeface="Arial"/>
              </a:rPr>
            </a:br>
            <a:r>
              <a:rPr lang="en-US" sz="1400" b="1" spc="-60" dirty="0">
                <a:solidFill>
                  <a:srgbClr val="FFFFFF"/>
                </a:solidFill>
                <a:latin typeface="Arial"/>
              </a:rPr>
              <a:t>Cloud</a:t>
            </a:r>
          </a:p>
        </p:txBody>
      </p:sp>
      <p:pic>
        <p:nvPicPr>
          <p:cNvPr id="53" name="Picture 52">
            <a:extLst>
              <a:ext uri="{FF2B5EF4-FFF2-40B4-BE49-F238E27FC236}">
                <a16:creationId xmlns:a16="http://schemas.microsoft.com/office/drawing/2014/main" xmlns="" id="{7E81BBDD-FC06-4492-9E2B-882C64C7BF4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19541" y="2613237"/>
            <a:ext cx="1105470" cy="704615"/>
          </a:xfrm>
          <a:prstGeom prst="rect">
            <a:avLst/>
          </a:prstGeom>
        </p:spPr>
      </p:pic>
      <p:sp>
        <p:nvSpPr>
          <p:cNvPr id="54" name="Oval 53"/>
          <p:cNvSpPr/>
          <p:nvPr/>
        </p:nvSpPr>
        <p:spPr bwMode="invGray">
          <a:xfrm>
            <a:off x="4543302" y="2063272"/>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55"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28066" y="2019870"/>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56" name="Oval 55">
            <a:extLst>
              <a:ext uri="{FF2B5EF4-FFF2-40B4-BE49-F238E27FC236}">
                <a16:creationId xmlns:a16="http://schemas.microsoft.com/office/drawing/2014/main" xmlns="" id="{C960A763-0739-4D5C-9F8B-9FA957704092}"/>
              </a:ext>
            </a:extLst>
          </p:cNvPr>
          <p:cNvSpPr/>
          <p:nvPr/>
        </p:nvSpPr>
        <p:spPr>
          <a:xfrm>
            <a:off x="9967959" y="2262943"/>
            <a:ext cx="1432668" cy="14326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57" name="Oval 56">
            <a:extLst>
              <a:ext uri="{FF2B5EF4-FFF2-40B4-BE49-F238E27FC236}">
                <a16:creationId xmlns:a16="http://schemas.microsoft.com/office/drawing/2014/main" xmlns="" id="{E8B35A00-F5F3-412E-8DD1-B359BE43B736}"/>
              </a:ext>
            </a:extLst>
          </p:cNvPr>
          <p:cNvSpPr/>
          <p:nvPr/>
        </p:nvSpPr>
        <p:spPr>
          <a:xfrm>
            <a:off x="9967959" y="2262943"/>
            <a:ext cx="1432668" cy="1432658"/>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8" name="Oval 57">
            <a:extLst>
              <a:ext uri="{FF2B5EF4-FFF2-40B4-BE49-F238E27FC236}">
                <a16:creationId xmlns:a16="http://schemas.microsoft.com/office/drawing/2014/main" xmlns="" id="{DE524619-9C11-4A2E-A490-CDD9B7C3073A}"/>
              </a:ext>
            </a:extLst>
          </p:cNvPr>
          <p:cNvSpPr/>
          <p:nvPr/>
        </p:nvSpPr>
        <p:spPr>
          <a:xfrm>
            <a:off x="10067375" y="2362358"/>
            <a:ext cx="1233837" cy="1233827"/>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59" name="Oval 58">
            <a:extLst>
              <a:ext uri="{FF2B5EF4-FFF2-40B4-BE49-F238E27FC236}">
                <a16:creationId xmlns:a16="http://schemas.microsoft.com/office/drawing/2014/main" xmlns="" id="{A67B88AF-E7F5-41A3-AFE0-6F554AF69A54}"/>
              </a:ext>
            </a:extLst>
          </p:cNvPr>
          <p:cNvSpPr/>
          <p:nvPr/>
        </p:nvSpPr>
        <p:spPr>
          <a:xfrm rot="10800000">
            <a:off x="10559197" y="3471963"/>
            <a:ext cx="239672" cy="239672"/>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60" name="Straight Connector 59">
            <a:extLst>
              <a:ext uri="{FF2B5EF4-FFF2-40B4-BE49-F238E27FC236}">
                <a16:creationId xmlns:a16="http://schemas.microsoft.com/office/drawing/2014/main" xmlns="" id="{A69C87A3-98FC-4F23-830C-038502F73D44}"/>
              </a:ext>
            </a:extLst>
          </p:cNvPr>
          <p:cNvCxnSpPr>
            <a:cxnSpLocks/>
          </p:cNvCxnSpPr>
          <p:nvPr/>
        </p:nvCxnSpPr>
        <p:spPr>
          <a:xfrm>
            <a:off x="10681126" y="3595054"/>
            <a:ext cx="0" cy="456443"/>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9920950" y="4022306"/>
            <a:ext cx="1523602" cy="6039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62" name="TextBox 61">
            <a:extLst>
              <a:ext uri="{FF2B5EF4-FFF2-40B4-BE49-F238E27FC236}">
                <a16:creationId xmlns:a16="http://schemas.microsoft.com/office/drawing/2014/main" xmlns="" id="{7050DE99-AC05-4C03-B6DB-AFA4AD6E1CBF}"/>
              </a:ext>
            </a:extLst>
          </p:cNvPr>
          <p:cNvSpPr txBox="1"/>
          <p:nvPr/>
        </p:nvSpPr>
        <p:spPr>
          <a:xfrm>
            <a:off x="9925752" y="4072611"/>
            <a:ext cx="1518800" cy="503340"/>
          </a:xfrm>
          <a:prstGeom prst="rect">
            <a:avLst/>
          </a:prstGeom>
          <a:noFill/>
        </p:spPr>
        <p:txBody>
          <a:bodyPr wrap="square" rtlCol="0" anchor="ctr">
            <a:spAutoFit/>
          </a:bodyPr>
          <a:lstStyle/>
          <a:p>
            <a:pPr algn="ctr" defTabSz="914126">
              <a:lnSpc>
                <a:spcPct val="95000"/>
              </a:lnSpc>
            </a:pPr>
            <a:r>
              <a:rPr lang="en-US" sz="1400" b="1" spc="-60" dirty="0">
                <a:solidFill>
                  <a:srgbClr val="FFFFFF"/>
                </a:solidFill>
                <a:latin typeface="Arial"/>
              </a:rPr>
              <a:t>Public | Private </a:t>
            </a:r>
            <a:br>
              <a:rPr lang="en-US" sz="1400" b="1" spc="-60" dirty="0">
                <a:solidFill>
                  <a:srgbClr val="FFFFFF"/>
                </a:solidFill>
                <a:latin typeface="Arial"/>
              </a:rPr>
            </a:br>
            <a:r>
              <a:rPr lang="en-US" sz="1400" b="1" spc="-60" dirty="0">
                <a:solidFill>
                  <a:srgbClr val="FFFFFF"/>
                </a:solidFill>
                <a:latin typeface="Arial"/>
              </a:rPr>
              <a:t>Cloud</a:t>
            </a:r>
          </a:p>
        </p:txBody>
      </p:sp>
      <p:sp>
        <p:nvSpPr>
          <p:cNvPr id="63" name="Oval 62"/>
          <p:cNvSpPr/>
          <p:nvPr/>
        </p:nvSpPr>
        <p:spPr bwMode="invGray">
          <a:xfrm>
            <a:off x="10448392" y="2078948"/>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64"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433156" y="2035546"/>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1"/>
          <p:cNvSpPr>
            <a:spLocks noChangeArrowheads="1"/>
          </p:cNvSpPr>
          <p:nvPr/>
        </p:nvSpPr>
        <p:spPr bwMode="auto">
          <a:xfrm>
            <a:off x="3787272" y="1134324"/>
            <a:ext cx="3871991" cy="33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7" tIns="60933" rIns="121867" bIns="60933">
            <a:spAutoFit/>
          </a:bodyPr>
          <a:lstStyle/>
          <a:p>
            <a:pPr algn="ctr" defTabSz="914126"/>
            <a:r>
              <a:rPr lang="ru-RU" sz="1400" b="1" dirty="0">
                <a:solidFill>
                  <a:srgbClr val="FFFFFF"/>
                </a:solidFill>
                <a:latin typeface="Arial"/>
                <a:cs typeface="Helvetica 55 Roman" charset="0"/>
              </a:rPr>
              <a:t>Обновления </a:t>
            </a:r>
            <a:r>
              <a:rPr lang="en-US" sz="1400" b="1" dirty="0">
                <a:solidFill>
                  <a:srgbClr val="FFFFFF"/>
                </a:solidFill>
                <a:latin typeface="Arial"/>
                <a:cs typeface="Helvetica 55 Roman" charset="0"/>
              </a:rPr>
              <a:t>FortiGuard</a:t>
            </a:r>
          </a:p>
        </p:txBody>
      </p:sp>
      <p:pic>
        <p:nvPicPr>
          <p:cNvPr id="66" name="Picture 27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28811" y="2840234"/>
            <a:ext cx="297700" cy="29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 name="Straight Connector 66"/>
          <p:cNvCxnSpPr/>
          <p:nvPr/>
        </p:nvCxnSpPr>
        <p:spPr>
          <a:xfrm>
            <a:off x="8597730" y="1529596"/>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636328" y="1529596"/>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774311" y="1529596"/>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883741" y="1529596"/>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1178426" y="1517618"/>
            <a:ext cx="9486886" cy="10105"/>
          </a:xfrm>
          <a:prstGeom prst="line">
            <a:avLst/>
          </a:prstGeom>
          <a:ln w="12700" cap="rnd">
            <a:solidFill>
              <a:schemeClr val="bg2"/>
            </a:solidFill>
            <a:round/>
            <a:headEnd type="none"/>
          </a:ln>
        </p:spPr>
        <p:style>
          <a:lnRef idx="1">
            <a:schemeClr val="accent1"/>
          </a:lnRef>
          <a:fillRef idx="0">
            <a:schemeClr val="accent1"/>
          </a:fillRef>
          <a:effectRef idx="0">
            <a:schemeClr val="accent1"/>
          </a:effectRef>
          <a:fontRef idx="minor">
            <a:schemeClr val="tx1"/>
          </a:fontRef>
        </p:style>
      </p:cxnSp>
      <p:pic>
        <p:nvPicPr>
          <p:cNvPr id="72" name="Picture 274">
            <a:extLst>
              <a:ext uri="{FF2B5EF4-FFF2-40B4-BE49-F238E27FC236}">
                <a16:creationId xmlns:a16="http://schemas.microsoft.com/office/drawing/2014/main" xmlns="" id="{C16B6ABB-6FD9-574F-9C16-730CA5D3996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398373" y="2696971"/>
            <a:ext cx="571618" cy="57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a:extLst>
              <a:ext uri="{FF2B5EF4-FFF2-40B4-BE49-F238E27FC236}">
                <a16:creationId xmlns:a16="http://schemas.microsoft.com/office/drawing/2014/main" xmlns="" id="{F75767DC-EB0F-FD41-B5DD-5588BB86CE15}"/>
              </a:ext>
            </a:extLst>
          </p:cNvPr>
          <p:cNvSpPr/>
          <p:nvPr/>
        </p:nvSpPr>
        <p:spPr bwMode="invGray">
          <a:xfrm>
            <a:off x="10498434" y="2782705"/>
            <a:ext cx="368122" cy="392726"/>
          </a:xfrm>
          <a:prstGeom prst="rect">
            <a:avLst/>
          </a:prstGeom>
          <a:solidFill>
            <a:schemeClr val="bg1"/>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3C4D66"/>
              </a:solidFill>
              <a:latin typeface="Arial"/>
            </a:endParaRPr>
          </a:p>
        </p:txBody>
      </p:sp>
      <p:sp>
        <p:nvSpPr>
          <p:cNvPr id="74" name="Rounded Rectangle 73">
            <a:extLst>
              <a:ext uri="{FF2B5EF4-FFF2-40B4-BE49-F238E27FC236}">
                <a16:creationId xmlns:a16="http://schemas.microsoft.com/office/drawing/2014/main" xmlns="" id="{50DAF51B-2037-A244-8AD3-19549C0F2D3F}"/>
              </a:ext>
            </a:extLst>
          </p:cNvPr>
          <p:cNvSpPr/>
          <p:nvPr/>
        </p:nvSpPr>
        <p:spPr bwMode="invGray">
          <a:xfrm>
            <a:off x="10783791" y="2824694"/>
            <a:ext cx="45707" cy="316156"/>
          </a:xfrm>
          <a:prstGeom prst="roundRect">
            <a:avLst>
              <a:gd name="adj" fmla="val 41667"/>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75" name="Rectangle 74">
            <a:extLst>
              <a:ext uri="{FF2B5EF4-FFF2-40B4-BE49-F238E27FC236}">
                <a16:creationId xmlns:a16="http://schemas.microsoft.com/office/drawing/2014/main" xmlns="" id="{523C0126-73D9-5E46-8FB5-76F7D32530B9}"/>
              </a:ext>
            </a:extLst>
          </p:cNvPr>
          <p:cNvSpPr/>
          <p:nvPr/>
        </p:nvSpPr>
        <p:spPr bwMode="invGray">
          <a:xfrm>
            <a:off x="10788077" y="2851864"/>
            <a:ext cx="41134" cy="103739"/>
          </a:xfrm>
          <a:prstGeom prst="rect">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76" name="Rounded Rectangle 75">
            <a:extLst>
              <a:ext uri="{FF2B5EF4-FFF2-40B4-BE49-F238E27FC236}">
                <a16:creationId xmlns:a16="http://schemas.microsoft.com/office/drawing/2014/main" xmlns="" id="{5996575C-D446-9245-BBD5-8528F360697D}"/>
              </a:ext>
            </a:extLst>
          </p:cNvPr>
          <p:cNvSpPr/>
          <p:nvPr/>
        </p:nvSpPr>
        <p:spPr bwMode="invGray">
          <a:xfrm>
            <a:off x="10665200" y="2824695"/>
            <a:ext cx="47135" cy="128439"/>
          </a:xfrm>
          <a:prstGeom prst="roundRect">
            <a:avLst>
              <a:gd name="adj" fmla="val 41667"/>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77" name="Rectangle 76">
            <a:extLst>
              <a:ext uri="{FF2B5EF4-FFF2-40B4-BE49-F238E27FC236}">
                <a16:creationId xmlns:a16="http://schemas.microsoft.com/office/drawing/2014/main" xmlns="" id="{A2B5174E-2DFA-DB4B-85B7-15880C13CC15}"/>
              </a:ext>
            </a:extLst>
          </p:cNvPr>
          <p:cNvSpPr/>
          <p:nvPr/>
        </p:nvSpPr>
        <p:spPr bwMode="invGray">
          <a:xfrm>
            <a:off x="10669619" y="2835734"/>
            <a:ext cx="42420" cy="42144"/>
          </a:xfrm>
          <a:prstGeom prst="rect">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78" name="Rounded Rectangle 77">
            <a:extLst>
              <a:ext uri="{FF2B5EF4-FFF2-40B4-BE49-F238E27FC236}">
                <a16:creationId xmlns:a16="http://schemas.microsoft.com/office/drawing/2014/main" xmlns="" id="{677A6A88-7A63-2A4C-AB10-A9C3D44F3A17}"/>
              </a:ext>
            </a:extLst>
          </p:cNvPr>
          <p:cNvSpPr/>
          <p:nvPr/>
        </p:nvSpPr>
        <p:spPr bwMode="invGray">
          <a:xfrm>
            <a:off x="10665200" y="3012412"/>
            <a:ext cx="47135" cy="128439"/>
          </a:xfrm>
          <a:prstGeom prst="roundRect">
            <a:avLst>
              <a:gd name="adj" fmla="val 41667"/>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79" name="Rectangle 78">
            <a:extLst>
              <a:ext uri="{FF2B5EF4-FFF2-40B4-BE49-F238E27FC236}">
                <a16:creationId xmlns:a16="http://schemas.microsoft.com/office/drawing/2014/main" xmlns="" id="{F0F62C51-70F6-8045-BE13-F287109AB2A7}"/>
              </a:ext>
            </a:extLst>
          </p:cNvPr>
          <p:cNvSpPr/>
          <p:nvPr/>
        </p:nvSpPr>
        <p:spPr bwMode="invGray">
          <a:xfrm>
            <a:off x="10669619" y="3023451"/>
            <a:ext cx="42420" cy="42144"/>
          </a:xfrm>
          <a:prstGeom prst="rect">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80" name="Rounded Rectangle 79">
            <a:extLst>
              <a:ext uri="{FF2B5EF4-FFF2-40B4-BE49-F238E27FC236}">
                <a16:creationId xmlns:a16="http://schemas.microsoft.com/office/drawing/2014/main" xmlns="" id="{7F989BDA-3D4F-8148-BCF2-F0303282697B}"/>
              </a:ext>
            </a:extLst>
          </p:cNvPr>
          <p:cNvSpPr/>
          <p:nvPr/>
        </p:nvSpPr>
        <p:spPr bwMode="invGray">
          <a:xfrm>
            <a:off x="10544140" y="3012412"/>
            <a:ext cx="44278" cy="128439"/>
          </a:xfrm>
          <a:prstGeom prst="roundRect">
            <a:avLst>
              <a:gd name="adj" fmla="val 41667"/>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p:nvSpPr>
          <p:cNvPr id="81" name="Rectangle 80">
            <a:extLst>
              <a:ext uri="{FF2B5EF4-FFF2-40B4-BE49-F238E27FC236}">
                <a16:creationId xmlns:a16="http://schemas.microsoft.com/office/drawing/2014/main" xmlns="" id="{CA05177D-CD74-C44B-80AC-94E2FD947A02}"/>
              </a:ext>
            </a:extLst>
          </p:cNvPr>
          <p:cNvSpPr/>
          <p:nvPr/>
        </p:nvSpPr>
        <p:spPr bwMode="invGray">
          <a:xfrm>
            <a:off x="10548292" y="3023451"/>
            <a:ext cx="39849" cy="42144"/>
          </a:xfrm>
          <a:prstGeom prst="rect">
            <a:avLst/>
          </a:prstGeom>
          <a:solidFill>
            <a:srgbClr val="415152"/>
          </a:soli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3C4D66"/>
              </a:solidFill>
              <a:latin typeface="Arial"/>
            </a:endParaRPr>
          </a:p>
        </p:txBody>
      </p:sp>
      <p:sp useBgFill="1">
        <p:nvSpPr>
          <p:cNvPr id="83" name="Oval 82">
            <a:extLst>
              <a:ext uri="{FF2B5EF4-FFF2-40B4-BE49-F238E27FC236}">
                <a16:creationId xmlns:a16="http://schemas.microsoft.com/office/drawing/2014/main" xmlns="" id="{C960A763-0739-4D5C-9F8B-9FA957704092}"/>
              </a:ext>
            </a:extLst>
          </p:cNvPr>
          <p:cNvSpPr/>
          <p:nvPr/>
        </p:nvSpPr>
        <p:spPr>
          <a:xfrm>
            <a:off x="449137" y="2304668"/>
            <a:ext cx="1432668" cy="14326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84" name="Oval 83">
            <a:extLst>
              <a:ext uri="{FF2B5EF4-FFF2-40B4-BE49-F238E27FC236}">
                <a16:creationId xmlns:a16="http://schemas.microsoft.com/office/drawing/2014/main" xmlns="" id="{E8B35A00-F5F3-412E-8DD1-B359BE43B736}"/>
              </a:ext>
            </a:extLst>
          </p:cNvPr>
          <p:cNvSpPr/>
          <p:nvPr/>
        </p:nvSpPr>
        <p:spPr>
          <a:xfrm>
            <a:off x="449137" y="2304668"/>
            <a:ext cx="1432668" cy="1432658"/>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85" name="Oval 84">
            <a:extLst>
              <a:ext uri="{FF2B5EF4-FFF2-40B4-BE49-F238E27FC236}">
                <a16:creationId xmlns:a16="http://schemas.microsoft.com/office/drawing/2014/main" xmlns="" id="{DE524619-9C11-4A2E-A490-CDD9B7C3073A}"/>
              </a:ext>
            </a:extLst>
          </p:cNvPr>
          <p:cNvSpPr/>
          <p:nvPr/>
        </p:nvSpPr>
        <p:spPr>
          <a:xfrm>
            <a:off x="548552" y="2404083"/>
            <a:ext cx="1233837" cy="1233827"/>
          </a:xfrm>
          <a:prstGeom prst="ellipse">
            <a:avLst/>
          </a:prstGeom>
          <a:noFill/>
          <a:ln w="12700">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86" name="Oval 85">
            <a:extLst>
              <a:ext uri="{FF2B5EF4-FFF2-40B4-BE49-F238E27FC236}">
                <a16:creationId xmlns:a16="http://schemas.microsoft.com/office/drawing/2014/main" xmlns="" id="{A67B88AF-E7F5-41A3-AFE0-6F554AF69A54}"/>
              </a:ext>
            </a:extLst>
          </p:cNvPr>
          <p:cNvSpPr/>
          <p:nvPr/>
        </p:nvSpPr>
        <p:spPr>
          <a:xfrm rot="10800000">
            <a:off x="1040374" y="3513688"/>
            <a:ext cx="239672" cy="239672"/>
          </a:xfrm>
          <a:prstGeom prst="ellipse">
            <a:avLst/>
          </a:prstGeom>
          <a:ln w="25400" cap="rnd">
            <a:solidFill>
              <a:srgbClr val="61A3D7"/>
            </a:solidFill>
            <a:prstDash val="sysDot"/>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endParaRPr lang="en-US" sz="1799">
              <a:solidFill>
                <a:srgbClr val="3C4D66"/>
              </a:solidFill>
              <a:latin typeface="Arial"/>
            </a:endParaRPr>
          </a:p>
        </p:txBody>
      </p:sp>
      <p:cxnSp>
        <p:nvCxnSpPr>
          <p:cNvPr id="87" name="Straight Connector 86">
            <a:extLst>
              <a:ext uri="{FF2B5EF4-FFF2-40B4-BE49-F238E27FC236}">
                <a16:creationId xmlns:a16="http://schemas.microsoft.com/office/drawing/2014/main" xmlns="" id="{A69C87A3-98FC-4F23-830C-038502F73D44}"/>
              </a:ext>
            </a:extLst>
          </p:cNvPr>
          <p:cNvCxnSpPr>
            <a:cxnSpLocks/>
          </p:cNvCxnSpPr>
          <p:nvPr/>
        </p:nvCxnSpPr>
        <p:spPr>
          <a:xfrm>
            <a:off x="1162304" y="3636779"/>
            <a:ext cx="0" cy="456443"/>
          </a:xfrm>
          <a:prstGeom prst="line">
            <a:avLst/>
          </a:prstGeom>
          <a:ln w="12700" cap="rnd">
            <a:solidFill>
              <a:srgbClr val="61A3D7"/>
            </a:solidFill>
            <a:round/>
            <a:headEnd type="oval"/>
            <a:tailEnd type="none"/>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402127" y="4017004"/>
            <a:ext cx="1523602" cy="6039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r>
              <a:rPr lang="en-US" sz="1799" dirty="0">
                <a:solidFill>
                  <a:srgbClr val="FFFFFF"/>
                </a:solidFill>
                <a:latin typeface="Arial"/>
              </a:rPr>
              <a:t>   </a:t>
            </a:r>
          </a:p>
        </p:txBody>
      </p:sp>
      <p:sp>
        <p:nvSpPr>
          <p:cNvPr id="89" name="TextBox 88">
            <a:extLst>
              <a:ext uri="{FF2B5EF4-FFF2-40B4-BE49-F238E27FC236}">
                <a16:creationId xmlns:a16="http://schemas.microsoft.com/office/drawing/2014/main" xmlns="" id="{7050DE99-AC05-4C03-B6DB-AFA4AD6E1CBF}"/>
              </a:ext>
            </a:extLst>
          </p:cNvPr>
          <p:cNvSpPr txBox="1"/>
          <p:nvPr/>
        </p:nvSpPr>
        <p:spPr>
          <a:xfrm>
            <a:off x="406930" y="4067309"/>
            <a:ext cx="1518800" cy="503340"/>
          </a:xfrm>
          <a:prstGeom prst="rect">
            <a:avLst/>
          </a:prstGeom>
          <a:noFill/>
        </p:spPr>
        <p:txBody>
          <a:bodyPr wrap="square" rtlCol="0" anchor="ctr">
            <a:spAutoFit/>
          </a:bodyPr>
          <a:lstStyle/>
          <a:p>
            <a:pPr algn="ctr" defTabSz="914126">
              <a:lnSpc>
                <a:spcPct val="95000"/>
              </a:lnSpc>
            </a:pPr>
            <a:r>
              <a:rPr lang="en-US" sz="1400" b="1" spc="-60" dirty="0" err="1">
                <a:solidFill>
                  <a:srgbClr val="FFFFFF"/>
                </a:solidFill>
                <a:latin typeface="Arial"/>
              </a:rPr>
              <a:t>IoT</a:t>
            </a:r>
            <a:r>
              <a:rPr lang="en-US" sz="1400" b="1" spc="-60" dirty="0">
                <a:solidFill>
                  <a:srgbClr val="FFFFFF"/>
                </a:solidFill>
                <a:latin typeface="Arial"/>
              </a:rPr>
              <a:t/>
            </a:r>
            <a:br>
              <a:rPr lang="en-US" sz="1400" b="1" spc="-60" dirty="0">
                <a:solidFill>
                  <a:srgbClr val="FFFFFF"/>
                </a:solidFill>
                <a:latin typeface="Arial"/>
              </a:rPr>
            </a:br>
            <a:r>
              <a:rPr lang="en-US" sz="1400" b="1" spc="-60" dirty="0">
                <a:solidFill>
                  <a:srgbClr val="FFFFFF"/>
                </a:solidFill>
                <a:latin typeface="Arial"/>
              </a:rPr>
              <a:t>Hardware</a:t>
            </a:r>
          </a:p>
        </p:txBody>
      </p:sp>
      <p:sp>
        <p:nvSpPr>
          <p:cNvPr id="90" name="Oval 89"/>
          <p:cNvSpPr/>
          <p:nvPr/>
        </p:nvSpPr>
        <p:spPr bwMode="invGray">
          <a:xfrm>
            <a:off x="923542" y="2120673"/>
            <a:ext cx="473010" cy="472884"/>
          </a:xfrm>
          <a:prstGeom prst="ellipse">
            <a:avLst/>
          </a:prstGeom>
          <a:solidFill>
            <a:schemeClr val="tx2"/>
          </a:solidFill>
          <a:ln w="76200">
            <a:noFill/>
            <a:prstDash val="solid"/>
            <a:round/>
            <a:headEnd/>
            <a:tailEnd/>
          </a:ln>
          <a:extLst/>
        </p:spPr>
        <p:txBody>
          <a:bodyPr wrap="square" rtlCol="0" anchor="ctr"/>
          <a:lstStyle/>
          <a:p>
            <a:pPr defTabSz="342673">
              <a:defRPr/>
            </a:pPr>
            <a:endParaRPr lang="en-US" sz="1998" kern="0" dirty="0">
              <a:solidFill>
                <a:srgbClr val="000000"/>
              </a:solidFill>
              <a:latin typeface="Arial"/>
            </a:endParaRPr>
          </a:p>
        </p:txBody>
      </p:sp>
      <p:pic>
        <p:nvPicPr>
          <p:cNvPr id="91" name="Picture 3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08306" y="2077271"/>
            <a:ext cx="499191" cy="501488"/>
          </a:xfrm>
          <a:prstGeom prst="rect">
            <a:avLst/>
          </a:prstGeom>
          <a:noFill/>
          <a:ln>
            <a:no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27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74617" y="2738177"/>
            <a:ext cx="571618" cy="57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3" name="Straight Connector 92"/>
          <p:cNvCxnSpPr/>
          <p:nvPr/>
        </p:nvCxnSpPr>
        <p:spPr>
          <a:xfrm>
            <a:off x="1177175" y="1532592"/>
            <a:ext cx="6701" cy="445505"/>
          </a:xfrm>
          <a:prstGeom prst="line">
            <a:avLst/>
          </a:prstGeom>
          <a:ln w="12700" cap="rnd">
            <a:solidFill>
              <a:schemeClr val="bg2"/>
            </a:solidFill>
            <a:round/>
            <a:headEnd type="oval"/>
            <a:tailEnd type="triangle"/>
          </a:ln>
        </p:spPr>
        <p:style>
          <a:lnRef idx="1">
            <a:schemeClr val="accent1"/>
          </a:lnRef>
          <a:fillRef idx="0">
            <a:schemeClr val="accent1"/>
          </a:fillRef>
          <a:effectRef idx="0">
            <a:schemeClr val="accent1"/>
          </a:effectRef>
          <a:fontRef idx="minor">
            <a:schemeClr val="tx1"/>
          </a:fontRef>
        </p:style>
      </p:cxnSp>
      <p:pic>
        <p:nvPicPr>
          <p:cNvPr id="94" name="Picture 93"/>
          <p:cNvPicPr>
            <a:picLocks noChangeAspect="1"/>
          </p:cNvPicPr>
          <p:nvPr/>
        </p:nvPicPr>
        <p:blipFill>
          <a:blip r:embed="rId12">
            <a:duotone>
              <a:prstClr val="black"/>
              <a:schemeClr val="accent2">
                <a:tint val="45000"/>
                <a:satMod val="400000"/>
              </a:schemeClr>
            </a:duotone>
          </a:blip>
          <a:stretch>
            <a:fillRect/>
          </a:stretch>
        </p:blipFill>
        <p:spPr>
          <a:xfrm>
            <a:off x="596659" y="5099132"/>
            <a:ext cx="1161131" cy="826526"/>
          </a:xfrm>
          <a:prstGeom prst="rect">
            <a:avLst/>
          </a:prstGeom>
        </p:spPr>
      </p:pic>
    </p:spTree>
    <p:extLst>
      <p:ext uri="{BB962C8B-B14F-4D97-AF65-F5344CB8AC3E}">
        <p14:creationId xmlns:p14="http://schemas.microsoft.com/office/powerpoint/2010/main" val="213588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0" name="Group 479">
            <a:extLst>
              <a:ext uri="{FF2B5EF4-FFF2-40B4-BE49-F238E27FC236}">
                <a16:creationId xmlns:a16="http://schemas.microsoft.com/office/drawing/2014/main" xmlns="" id="{83CB8B18-81C6-47B0-ABC2-F6189A205AFB}"/>
              </a:ext>
            </a:extLst>
          </p:cNvPr>
          <p:cNvGrpSpPr/>
          <p:nvPr/>
        </p:nvGrpSpPr>
        <p:grpSpPr>
          <a:xfrm>
            <a:off x="4646989" y="5955344"/>
            <a:ext cx="7480891" cy="786387"/>
            <a:chOff x="6743790" y="6015900"/>
            <a:chExt cx="5387250" cy="786592"/>
          </a:xfrm>
        </p:grpSpPr>
        <p:sp>
          <p:nvSpPr>
            <p:cNvPr id="481" name="Rectangle: Rounded Corners 480">
              <a:extLst>
                <a:ext uri="{FF2B5EF4-FFF2-40B4-BE49-F238E27FC236}">
                  <a16:creationId xmlns:a16="http://schemas.microsoft.com/office/drawing/2014/main" xmlns="" id="{A5E9AFB8-B4C5-40E9-B891-75E872E61EE9}"/>
                </a:ext>
              </a:extLst>
            </p:cNvPr>
            <p:cNvSpPr/>
            <p:nvPr/>
          </p:nvSpPr>
          <p:spPr>
            <a:xfrm>
              <a:off x="6743790" y="6015900"/>
              <a:ext cx="5387250" cy="786592"/>
            </a:xfrm>
            <a:prstGeom prst="round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82" name="Rectangle: Rounded Corners 481">
              <a:extLst>
                <a:ext uri="{FF2B5EF4-FFF2-40B4-BE49-F238E27FC236}">
                  <a16:creationId xmlns:a16="http://schemas.microsoft.com/office/drawing/2014/main" xmlns="" id="{46ECF5E3-7888-4806-85A1-8290E048B906}"/>
                </a:ext>
              </a:extLst>
            </p:cNvPr>
            <p:cNvSpPr/>
            <p:nvPr/>
          </p:nvSpPr>
          <p:spPr>
            <a:xfrm>
              <a:off x="6779792" y="6058473"/>
              <a:ext cx="5316275" cy="701446"/>
            </a:xfrm>
            <a:prstGeom prst="roundRect">
              <a:avLst>
                <a:gd name="adj" fmla="val 13951"/>
              </a:avLst>
            </a:prstGeom>
            <a:noFill/>
            <a:ln w="12700">
              <a:solidFill>
                <a:schemeClr val="bg1"/>
              </a:soli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cxnSp>
        <p:nvCxnSpPr>
          <p:cNvPr id="10" name="Straight Connector 9">
            <a:extLst>
              <a:ext uri="{FF2B5EF4-FFF2-40B4-BE49-F238E27FC236}">
                <a16:creationId xmlns:a16="http://schemas.microsoft.com/office/drawing/2014/main" xmlns="" id="{518A8D98-E626-4DA2-BAB9-B0BE850165F6}"/>
              </a:ext>
            </a:extLst>
          </p:cNvPr>
          <p:cNvCxnSpPr>
            <a:cxnSpLocks/>
          </p:cNvCxnSpPr>
          <p:nvPr/>
        </p:nvCxnSpPr>
        <p:spPr>
          <a:xfrm>
            <a:off x="4342269" y="3429000"/>
            <a:ext cx="647531" cy="0"/>
          </a:xfrm>
          <a:prstGeom prst="line">
            <a:avLst/>
          </a:prstGeom>
          <a:ln w="12700" cap="rnd">
            <a:solidFill>
              <a:schemeClr val="bg1"/>
            </a:soli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xmlns="" id="{A6446449-1A62-4CC0-B979-C39420520A12}"/>
              </a:ext>
            </a:extLst>
          </p:cNvPr>
          <p:cNvGrpSpPr/>
          <p:nvPr/>
        </p:nvGrpSpPr>
        <p:grpSpPr>
          <a:xfrm>
            <a:off x="3063995" y="2990242"/>
            <a:ext cx="1169861" cy="744200"/>
            <a:chOff x="2902867" y="2990128"/>
            <a:chExt cx="1170166" cy="744394"/>
          </a:xfrm>
        </p:grpSpPr>
        <p:pic>
          <p:nvPicPr>
            <p:cNvPr id="12" name="Picture 11">
              <a:extLst>
                <a:ext uri="{FF2B5EF4-FFF2-40B4-BE49-F238E27FC236}">
                  <a16:creationId xmlns:a16="http://schemas.microsoft.com/office/drawing/2014/main" xmlns="" id="{4DCD082B-C400-4FFE-8CBE-DD961BABFA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2867" y="2990128"/>
              <a:ext cx="1170166" cy="744394"/>
            </a:xfrm>
            <a:prstGeom prst="rect">
              <a:avLst/>
            </a:prstGeom>
          </p:spPr>
        </p:pic>
        <p:sp>
          <p:nvSpPr>
            <p:cNvPr id="13" name="TextBox 12">
              <a:extLst>
                <a:ext uri="{FF2B5EF4-FFF2-40B4-BE49-F238E27FC236}">
                  <a16:creationId xmlns:a16="http://schemas.microsoft.com/office/drawing/2014/main" xmlns="" id="{B6830499-98A1-4EEA-B9C0-D795815277FB}"/>
                </a:ext>
              </a:extLst>
            </p:cNvPr>
            <p:cNvSpPr txBox="1"/>
            <p:nvPr/>
          </p:nvSpPr>
          <p:spPr>
            <a:xfrm>
              <a:off x="3153015" y="3297823"/>
              <a:ext cx="705642" cy="267766"/>
            </a:xfrm>
            <a:prstGeom prst="rect">
              <a:avLst/>
            </a:prstGeom>
            <a:noFill/>
          </p:spPr>
          <p:txBody>
            <a:bodyPr wrap="none" rtlCol="0" anchor="t">
              <a:spAutoFit/>
            </a:bodyPr>
            <a:lstStyle/>
            <a:p>
              <a:pPr algn="ctr" defTabSz="914126">
                <a:lnSpc>
                  <a:spcPct val="95000"/>
                </a:lnSpc>
              </a:pPr>
              <a:r>
                <a:rPr lang="en-US" sz="1200" dirty="0">
                  <a:solidFill>
                    <a:srgbClr val="FFFFFF"/>
                  </a:solidFill>
                  <a:latin typeface="Arial"/>
                </a:rPr>
                <a:t>Internet</a:t>
              </a:r>
            </a:p>
          </p:txBody>
        </p:sp>
      </p:grpSp>
      <p:grpSp>
        <p:nvGrpSpPr>
          <p:cNvPr id="14" name="Group 13">
            <a:extLst>
              <a:ext uri="{FF2B5EF4-FFF2-40B4-BE49-F238E27FC236}">
                <a16:creationId xmlns:a16="http://schemas.microsoft.com/office/drawing/2014/main" xmlns="" id="{4F031E41-7D38-4B60-A767-DF574EA77EDD}"/>
              </a:ext>
            </a:extLst>
          </p:cNvPr>
          <p:cNvGrpSpPr/>
          <p:nvPr/>
        </p:nvGrpSpPr>
        <p:grpSpPr>
          <a:xfrm>
            <a:off x="5049483" y="3166336"/>
            <a:ext cx="654576" cy="754161"/>
            <a:chOff x="5050798" y="3166267"/>
            <a:chExt cx="654747" cy="754357"/>
          </a:xfrm>
        </p:grpSpPr>
        <p:grpSp>
          <p:nvGrpSpPr>
            <p:cNvPr id="15" name="Group 14">
              <a:extLst>
                <a:ext uri="{FF2B5EF4-FFF2-40B4-BE49-F238E27FC236}">
                  <a16:creationId xmlns:a16="http://schemas.microsoft.com/office/drawing/2014/main" xmlns="" id="{A417A2CB-E76F-43A5-95C9-7B06C525C974}"/>
                </a:ext>
              </a:extLst>
            </p:cNvPr>
            <p:cNvGrpSpPr/>
            <p:nvPr/>
          </p:nvGrpSpPr>
          <p:grpSpPr>
            <a:xfrm>
              <a:off x="5100349" y="3166267"/>
              <a:ext cx="571590" cy="521058"/>
              <a:chOff x="4478638" y="3188354"/>
              <a:chExt cx="681934" cy="621646"/>
            </a:xfrm>
          </p:grpSpPr>
          <p:sp>
            <p:nvSpPr>
              <p:cNvPr id="17" name="Rounded Rectangle 73">
                <a:extLst>
                  <a:ext uri="{FF2B5EF4-FFF2-40B4-BE49-F238E27FC236}">
                    <a16:creationId xmlns:a16="http://schemas.microsoft.com/office/drawing/2014/main" xmlns="" id="{401410A3-9668-478F-80F1-90E6AD54E47A}"/>
                  </a:ext>
                </a:extLst>
              </p:cNvPr>
              <p:cNvSpPr/>
              <p:nvPr/>
            </p:nvSpPr>
            <p:spPr bwMode="invGray">
              <a:xfrm>
                <a:off x="4478638" y="3188354"/>
                <a:ext cx="681934" cy="621646"/>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pic>
            <p:nvPicPr>
              <p:cNvPr id="18" name="Picture 121">
                <a:extLst>
                  <a:ext uri="{FF2B5EF4-FFF2-40B4-BE49-F238E27FC236}">
                    <a16:creationId xmlns:a16="http://schemas.microsoft.com/office/drawing/2014/main" xmlns="" id="{0CEB5A22-18FE-425C-B5D4-CBE303BBDAE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7772" y="3278583"/>
                <a:ext cx="537990" cy="44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Box 15">
              <a:extLst>
                <a:ext uri="{FF2B5EF4-FFF2-40B4-BE49-F238E27FC236}">
                  <a16:creationId xmlns:a16="http://schemas.microsoft.com/office/drawing/2014/main" xmlns="" id="{8CD55C1F-993D-4B68-92E5-93DBCE76940B}"/>
                </a:ext>
              </a:extLst>
            </p:cNvPr>
            <p:cNvSpPr txBox="1"/>
            <p:nvPr/>
          </p:nvSpPr>
          <p:spPr>
            <a:xfrm>
              <a:off x="5050798" y="3651320"/>
              <a:ext cx="654747" cy="269304"/>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NGFW</a:t>
              </a:r>
            </a:p>
          </p:txBody>
        </p:sp>
      </p:grpSp>
      <p:grpSp>
        <p:nvGrpSpPr>
          <p:cNvPr id="27" name="Group 26">
            <a:extLst>
              <a:ext uri="{FF2B5EF4-FFF2-40B4-BE49-F238E27FC236}">
                <a16:creationId xmlns:a16="http://schemas.microsoft.com/office/drawing/2014/main" xmlns="" id="{2DF5EBE4-356F-424C-ADB4-471BDC0AC875}"/>
              </a:ext>
            </a:extLst>
          </p:cNvPr>
          <p:cNvGrpSpPr/>
          <p:nvPr/>
        </p:nvGrpSpPr>
        <p:grpSpPr>
          <a:xfrm>
            <a:off x="6018232" y="3166336"/>
            <a:ext cx="698505" cy="1635779"/>
            <a:chOff x="6019800" y="3166267"/>
            <a:chExt cx="698687" cy="1636205"/>
          </a:xfrm>
        </p:grpSpPr>
        <p:grpSp>
          <p:nvGrpSpPr>
            <p:cNvPr id="28" name="Group 27">
              <a:extLst>
                <a:ext uri="{FF2B5EF4-FFF2-40B4-BE49-F238E27FC236}">
                  <a16:creationId xmlns:a16="http://schemas.microsoft.com/office/drawing/2014/main" xmlns="" id="{C7F7E437-A9B8-4FAA-B541-174CFAB7CD48}"/>
                </a:ext>
              </a:extLst>
            </p:cNvPr>
            <p:cNvGrpSpPr/>
            <p:nvPr/>
          </p:nvGrpSpPr>
          <p:grpSpPr>
            <a:xfrm>
              <a:off x="6019800" y="4042419"/>
              <a:ext cx="689161" cy="760053"/>
              <a:chOff x="6019800" y="4042419"/>
              <a:chExt cx="689161" cy="760053"/>
            </a:xfrm>
          </p:grpSpPr>
          <p:grpSp>
            <p:nvGrpSpPr>
              <p:cNvPr id="34" name="Group 33">
                <a:extLst>
                  <a:ext uri="{FF2B5EF4-FFF2-40B4-BE49-F238E27FC236}">
                    <a16:creationId xmlns:a16="http://schemas.microsoft.com/office/drawing/2014/main" xmlns="" id="{3C428F5B-647B-498E-B34C-004F2F94777F}"/>
                  </a:ext>
                </a:extLst>
              </p:cNvPr>
              <p:cNvGrpSpPr/>
              <p:nvPr/>
            </p:nvGrpSpPr>
            <p:grpSpPr>
              <a:xfrm>
                <a:off x="6096000" y="4042419"/>
                <a:ext cx="571590" cy="521058"/>
                <a:chOff x="4478638" y="3188354"/>
                <a:chExt cx="681934" cy="621646"/>
              </a:xfrm>
            </p:grpSpPr>
            <p:sp>
              <p:nvSpPr>
                <p:cNvPr id="36" name="Rounded Rectangle 80">
                  <a:extLst>
                    <a:ext uri="{FF2B5EF4-FFF2-40B4-BE49-F238E27FC236}">
                      <a16:creationId xmlns:a16="http://schemas.microsoft.com/office/drawing/2014/main" xmlns="" id="{63ED6203-B0CE-454C-AC0A-F22F09E7B9C8}"/>
                    </a:ext>
                  </a:extLst>
                </p:cNvPr>
                <p:cNvSpPr/>
                <p:nvPr/>
              </p:nvSpPr>
              <p:spPr bwMode="invGray">
                <a:xfrm>
                  <a:off x="4478638" y="3188354"/>
                  <a:ext cx="681934" cy="621646"/>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pic>
              <p:nvPicPr>
                <p:cNvPr id="37" name="Picture 121">
                  <a:extLst>
                    <a:ext uri="{FF2B5EF4-FFF2-40B4-BE49-F238E27FC236}">
                      <a16:creationId xmlns:a16="http://schemas.microsoft.com/office/drawing/2014/main" xmlns="" id="{4FDF5593-F8BC-4CB1-8B65-68FBD82D4E9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7772" y="3278583"/>
                  <a:ext cx="537990" cy="44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TextBox 34">
                <a:extLst>
                  <a:ext uri="{FF2B5EF4-FFF2-40B4-BE49-F238E27FC236}">
                    <a16:creationId xmlns:a16="http://schemas.microsoft.com/office/drawing/2014/main" xmlns="" id="{92615E39-606D-4723-8E18-0E7D9B7F755D}"/>
                  </a:ext>
                </a:extLst>
              </p:cNvPr>
              <p:cNvSpPr txBox="1"/>
              <p:nvPr/>
            </p:nvSpPr>
            <p:spPr>
              <a:xfrm>
                <a:off x="6019800" y="4533168"/>
                <a:ext cx="689161" cy="269304"/>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ISFW.2</a:t>
                </a:r>
              </a:p>
            </p:txBody>
          </p:sp>
        </p:grpSp>
        <p:grpSp>
          <p:nvGrpSpPr>
            <p:cNvPr id="29" name="Group 28">
              <a:extLst>
                <a:ext uri="{FF2B5EF4-FFF2-40B4-BE49-F238E27FC236}">
                  <a16:creationId xmlns:a16="http://schemas.microsoft.com/office/drawing/2014/main" xmlns="" id="{8388CA8D-42DF-4209-90FB-9F7C91BC901F}"/>
                </a:ext>
              </a:extLst>
            </p:cNvPr>
            <p:cNvGrpSpPr/>
            <p:nvPr/>
          </p:nvGrpSpPr>
          <p:grpSpPr>
            <a:xfrm>
              <a:off x="6029326" y="3166267"/>
              <a:ext cx="689161" cy="757914"/>
              <a:chOff x="6029326" y="3166267"/>
              <a:chExt cx="689161" cy="757914"/>
            </a:xfrm>
          </p:grpSpPr>
          <p:grpSp>
            <p:nvGrpSpPr>
              <p:cNvPr id="30" name="Group 29">
                <a:extLst>
                  <a:ext uri="{FF2B5EF4-FFF2-40B4-BE49-F238E27FC236}">
                    <a16:creationId xmlns:a16="http://schemas.microsoft.com/office/drawing/2014/main" xmlns="" id="{0873616A-EBC1-46D7-981A-330AE88627C6}"/>
                  </a:ext>
                </a:extLst>
              </p:cNvPr>
              <p:cNvGrpSpPr/>
              <p:nvPr/>
            </p:nvGrpSpPr>
            <p:grpSpPr>
              <a:xfrm>
                <a:off x="6096000" y="3166267"/>
                <a:ext cx="571590" cy="521058"/>
                <a:chOff x="4478638" y="3188354"/>
                <a:chExt cx="681934" cy="621646"/>
              </a:xfrm>
            </p:grpSpPr>
            <p:sp>
              <p:nvSpPr>
                <p:cNvPr id="32" name="Rounded Rectangle 77">
                  <a:extLst>
                    <a:ext uri="{FF2B5EF4-FFF2-40B4-BE49-F238E27FC236}">
                      <a16:creationId xmlns:a16="http://schemas.microsoft.com/office/drawing/2014/main" xmlns="" id="{2C8A74D0-94E5-4391-8948-1B9E05BF75D3}"/>
                    </a:ext>
                  </a:extLst>
                </p:cNvPr>
                <p:cNvSpPr/>
                <p:nvPr/>
              </p:nvSpPr>
              <p:spPr bwMode="invGray">
                <a:xfrm>
                  <a:off x="4478638" y="3188354"/>
                  <a:ext cx="681934" cy="621646"/>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pic>
              <p:nvPicPr>
                <p:cNvPr id="33" name="Picture 121">
                  <a:extLst>
                    <a:ext uri="{FF2B5EF4-FFF2-40B4-BE49-F238E27FC236}">
                      <a16:creationId xmlns:a16="http://schemas.microsoft.com/office/drawing/2014/main" xmlns="" id="{0033B568-FC60-45CB-B0D5-5FAA88D1946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7772" y="3278583"/>
                  <a:ext cx="537990" cy="44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TextBox 30">
                <a:extLst>
                  <a:ext uri="{FF2B5EF4-FFF2-40B4-BE49-F238E27FC236}">
                    <a16:creationId xmlns:a16="http://schemas.microsoft.com/office/drawing/2014/main" xmlns="" id="{27F10E6D-82C6-450F-8000-964A1C056DB9}"/>
                  </a:ext>
                </a:extLst>
              </p:cNvPr>
              <p:cNvSpPr txBox="1"/>
              <p:nvPr/>
            </p:nvSpPr>
            <p:spPr>
              <a:xfrm>
                <a:off x="6029326" y="3654877"/>
                <a:ext cx="689161" cy="269304"/>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ISFW.1</a:t>
                </a:r>
              </a:p>
            </p:txBody>
          </p:sp>
        </p:grpSp>
      </p:grpSp>
      <p:cxnSp>
        <p:nvCxnSpPr>
          <p:cNvPr id="38" name="Connector: Elbow 133">
            <a:extLst>
              <a:ext uri="{FF2B5EF4-FFF2-40B4-BE49-F238E27FC236}">
                <a16:creationId xmlns:a16="http://schemas.microsoft.com/office/drawing/2014/main" xmlns="" id="{FEE5B9CD-D0BA-4DA8-8550-B091FD7C56C9}"/>
              </a:ext>
            </a:extLst>
          </p:cNvPr>
          <p:cNvCxnSpPr>
            <a:cxnSpLocks/>
            <a:stCxn id="36" idx="1"/>
          </p:cNvCxnSpPr>
          <p:nvPr/>
        </p:nvCxnSpPr>
        <p:spPr>
          <a:xfrm rot="10800000">
            <a:off x="5670463" y="3426796"/>
            <a:ext cx="423951" cy="875924"/>
          </a:xfrm>
          <a:prstGeom prst="bentConnector3">
            <a:avLst>
              <a:gd name="adj1" fmla="val 50000"/>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xmlns="" id="{C7AF3F16-3B19-4482-B0CB-F642786B4081}"/>
              </a:ext>
            </a:extLst>
          </p:cNvPr>
          <p:cNvGrpSpPr/>
          <p:nvPr/>
        </p:nvGrpSpPr>
        <p:grpSpPr>
          <a:xfrm>
            <a:off x="3247530" y="4532881"/>
            <a:ext cx="802790" cy="945355"/>
            <a:chOff x="3461262" y="4463226"/>
            <a:chExt cx="802999" cy="945601"/>
          </a:xfrm>
        </p:grpSpPr>
        <p:grpSp>
          <p:nvGrpSpPr>
            <p:cNvPr id="40" name="Group 39">
              <a:extLst>
                <a:ext uri="{FF2B5EF4-FFF2-40B4-BE49-F238E27FC236}">
                  <a16:creationId xmlns:a16="http://schemas.microsoft.com/office/drawing/2014/main" xmlns="" id="{D2FF4ED8-E87B-4778-AC73-85847A3AB7D7}"/>
                </a:ext>
              </a:extLst>
            </p:cNvPr>
            <p:cNvGrpSpPr/>
            <p:nvPr/>
          </p:nvGrpSpPr>
          <p:grpSpPr>
            <a:xfrm>
              <a:off x="3576966" y="4463226"/>
              <a:ext cx="571590" cy="521058"/>
              <a:chOff x="4488274" y="3188354"/>
              <a:chExt cx="681934" cy="621646"/>
            </a:xfrm>
          </p:grpSpPr>
          <p:sp>
            <p:nvSpPr>
              <p:cNvPr id="42" name="Rounded Rectangle 131">
                <a:extLst>
                  <a:ext uri="{FF2B5EF4-FFF2-40B4-BE49-F238E27FC236}">
                    <a16:creationId xmlns:a16="http://schemas.microsoft.com/office/drawing/2014/main" xmlns="" id="{B2EA0E42-30F5-4C06-8538-A609445DFF2D}"/>
                  </a:ext>
                </a:extLst>
              </p:cNvPr>
              <p:cNvSpPr/>
              <p:nvPr/>
            </p:nvSpPr>
            <p:spPr bwMode="invGray">
              <a:xfrm>
                <a:off x="4488274" y="3188354"/>
                <a:ext cx="681934" cy="621646"/>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pic>
            <p:nvPicPr>
              <p:cNvPr id="43" name="Picture 121">
                <a:extLst>
                  <a:ext uri="{FF2B5EF4-FFF2-40B4-BE49-F238E27FC236}">
                    <a16:creationId xmlns:a16="http://schemas.microsoft.com/office/drawing/2014/main" xmlns="" id="{F2479CF7-19EE-4B7F-975E-3977E77965D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7772" y="3278583"/>
                <a:ext cx="537990" cy="44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TextBox 40">
              <a:extLst>
                <a:ext uri="{FF2B5EF4-FFF2-40B4-BE49-F238E27FC236}">
                  <a16:creationId xmlns:a16="http://schemas.microsoft.com/office/drawing/2014/main" xmlns="" id="{E044DBC1-0E65-4A52-919B-A0A0B26801A1}"/>
                </a:ext>
              </a:extLst>
            </p:cNvPr>
            <p:cNvSpPr txBox="1"/>
            <p:nvPr/>
          </p:nvSpPr>
          <p:spPr>
            <a:xfrm>
              <a:off x="3461262" y="4964090"/>
              <a:ext cx="802999" cy="444737"/>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SD-WAN</a:t>
              </a:r>
            </a:p>
            <a:p>
              <a:pPr algn="ctr" defTabSz="914126">
                <a:lnSpc>
                  <a:spcPct val="95000"/>
                </a:lnSpc>
              </a:pPr>
              <a:r>
                <a:rPr lang="en-US" sz="1200" dirty="0">
                  <a:solidFill>
                    <a:srgbClr val="DFE6E6"/>
                  </a:solidFill>
                  <a:latin typeface="Arial"/>
                </a:rPr>
                <a:t>NGFW</a:t>
              </a:r>
            </a:p>
          </p:txBody>
        </p:sp>
      </p:grpSp>
      <p:cxnSp>
        <p:nvCxnSpPr>
          <p:cNvPr id="44" name="Straight Connector 43">
            <a:extLst>
              <a:ext uri="{FF2B5EF4-FFF2-40B4-BE49-F238E27FC236}">
                <a16:creationId xmlns:a16="http://schemas.microsoft.com/office/drawing/2014/main" xmlns="" id="{D0521699-9837-4B09-A229-BA82E11988AA}"/>
              </a:ext>
            </a:extLst>
          </p:cNvPr>
          <p:cNvCxnSpPr>
            <a:cxnSpLocks/>
          </p:cNvCxnSpPr>
          <p:nvPr/>
        </p:nvCxnSpPr>
        <p:spPr>
          <a:xfrm flipV="1">
            <a:off x="3648924" y="3831211"/>
            <a:ext cx="0" cy="631745"/>
          </a:xfrm>
          <a:prstGeom prst="line">
            <a:avLst/>
          </a:prstGeom>
          <a:ln w="12700" cap="rnd">
            <a:solidFill>
              <a:schemeClr val="bg1"/>
            </a:soli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xmlns="" id="{4B7D2717-DB13-4405-9C93-AFF0E567817B}"/>
              </a:ext>
            </a:extLst>
          </p:cNvPr>
          <p:cNvCxnSpPr>
            <a:cxnSpLocks/>
          </p:cNvCxnSpPr>
          <p:nvPr/>
        </p:nvCxnSpPr>
        <p:spPr>
          <a:xfrm>
            <a:off x="2585364" y="3429000"/>
            <a:ext cx="361855" cy="0"/>
          </a:xfrm>
          <a:prstGeom prst="line">
            <a:avLst/>
          </a:prstGeom>
          <a:ln w="12700" cap="rnd">
            <a:solidFill>
              <a:schemeClr val="bg1"/>
            </a:soli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xmlns="" id="{4D04D75E-05F2-4C57-8BAF-FE7877E014DF}"/>
              </a:ext>
            </a:extLst>
          </p:cNvPr>
          <p:cNvGrpSpPr/>
          <p:nvPr/>
        </p:nvGrpSpPr>
        <p:grpSpPr>
          <a:xfrm>
            <a:off x="306229" y="2735270"/>
            <a:ext cx="2186326" cy="1390818"/>
            <a:chOff x="614604" y="2931209"/>
            <a:chExt cx="1570305" cy="998940"/>
          </a:xfrm>
        </p:grpSpPr>
        <p:pic>
          <p:nvPicPr>
            <p:cNvPr id="50" name="Picture 49">
              <a:extLst>
                <a:ext uri="{FF2B5EF4-FFF2-40B4-BE49-F238E27FC236}">
                  <a16:creationId xmlns:a16="http://schemas.microsoft.com/office/drawing/2014/main" xmlns="" id="{1303F7CB-F1D3-457B-AB2F-FC0E8B321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604" y="2931209"/>
              <a:ext cx="1570305" cy="998940"/>
            </a:xfrm>
            <a:prstGeom prst="rect">
              <a:avLst/>
            </a:prstGeom>
          </p:spPr>
        </p:pic>
        <p:grpSp>
          <p:nvGrpSpPr>
            <p:cNvPr id="51" name="Group 50">
              <a:extLst>
                <a:ext uri="{FF2B5EF4-FFF2-40B4-BE49-F238E27FC236}">
                  <a16:creationId xmlns:a16="http://schemas.microsoft.com/office/drawing/2014/main" xmlns="" id="{2A1322A7-C3A8-4FD9-929F-1CD3F4A7B34E}"/>
                </a:ext>
              </a:extLst>
            </p:cNvPr>
            <p:cNvGrpSpPr/>
            <p:nvPr/>
          </p:nvGrpSpPr>
          <p:grpSpPr>
            <a:xfrm>
              <a:off x="1370422" y="3240818"/>
              <a:ext cx="471005" cy="527311"/>
              <a:chOff x="5100476" y="3271008"/>
              <a:chExt cx="681894" cy="763410"/>
            </a:xfrm>
          </p:grpSpPr>
          <p:grpSp>
            <p:nvGrpSpPr>
              <p:cNvPr id="52" name="Group 51">
                <a:extLst>
                  <a:ext uri="{FF2B5EF4-FFF2-40B4-BE49-F238E27FC236}">
                    <a16:creationId xmlns:a16="http://schemas.microsoft.com/office/drawing/2014/main" xmlns="" id="{3FCED4DE-1CA6-4711-9FBF-AA76360523EA}"/>
                  </a:ext>
                </a:extLst>
              </p:cNvPr>
              <p:cNvGrpSpPr/>
              <p:nvPr/>
            </p:nvGrpSpPr>
            <p:grpSpPr>
              <a:xfrm>
                <a:off x="5163602" y="3271008"/>
                <a:ext cx="571590" cy="521058"/>
                <a:chOff x="4554102" y="3313314"/>
                <a:chExt cx="681934" cy="621646"/>
              </a:xfrm>
            </p:grpSpPr>
            <p:sp>
              <p:nvSpPr>
                <p:cNvPr id="54" name="Rounded Rectangle 73">
                  <a:extLst>
                    <a:ext uri="{FF2B5EF4-FFF2-40B4-BE49-F238E27FC236}">
                      <a16:creationId xmlns:a16="http://schemas.microsoft.com/office/drawing/2014/main" xmlns="" id="{8AB75000-0DC9-4EA9-BC0C-2A26C2BA4EBE}"/>
                    </a:ext>
                  </a:extLst>
                </p:cNvPr>
                <p:cNvSpPr/>
                <p:nvPr/>
              </p:nvSpPr>
              <p:spPr bwMode="invGray">
                <a:xfrm>
                  <a:off x="4554102" y="3313314"/>
                  <a:ext cx="681934" cy="621646"/>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pic>
              <p:nvPicPr>
                <p:cNvPr id="55" name="Picture 121">
                  <a:extLst>
                    <a:ext uri="{FF2B5EF4-FFF2-40B4-BE49-F238E27FC236}">
                      <a16:creationId xmlns:a16="http://schemas.microsoft.com/office/drawing/2014/main" xmlns="" id="{FF9AF4F6-075C-4251-8747-947A74CD90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233" y="3403544"/>
                  <a:ext cx="537990" cy="44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TextBox 52">
                <a:extLst>
                  <a:ext uri="{FF2B5EF4-FFF2-40B4-BE49-F238E27FC236}">
                    <a16:creationId xmlns:a16="http://schemas.microsoft.com/office/drawing/2014/main" xmlns="" id="{27DD0AAD-CAAF-415E-BA98-A2FB330346E5}"/>
                  </a:ext>
                </a:extLst>
              </p:cNvPr>
              <p:cNvSpPr txBox="1"/>
              <p:nvPr/>
            </p:nvSpPr>
            <p:spPr>
              <a:xfrm>
                <a:off x="5100476" y="3756061"/>
                <a:ext cx="681894" cy="278357"/>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NGFW</a:t>
                </a:r>
              </a:p>
            </p:txBody>
          </p:sp>
        </p:grpSp>
      </p:grpSp>
      <p:sp>
        <p:nvSpPr>
          <p:cNvPr id="56" name="Title 2">
            <a:extLst>
              <a:ext uri="{FF2B5EF4-FFF2-40B4-BE49-F238E27FC236}">
                <a16:creationId xmlns:a16="http://schemas.microsoft.com/office/drawing/2014/main" xmlns="" id="{0D813FC6-D456-4417-ACD5-976F5838630A}"/>
              </a:ext>
            </a:extLst>
          </p:cNvPr>
          <p:cNvSpPr txBox="1">
            <a:spLocks/>
          </p:cNvSpPr>
          <p:nvPr/>
        </p:nvSpPr>
        <p:spPr>
          <a:xfrm>
            <a:off x="540955" y="893"/>
            <a:ext cx="11122303" cy="798437"/>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200" b="1" kern="1200" cap="all" baseline="0">
                <a:solidFill>
                  <a:schemeClr val="bg1"/>
                </a:solidFill>
                <a:latin typeface="+mj-lt"/>
                <a:ea typeface="+mj-ea"/>
                <a:cs typeface="+mj-cs"/>
              </a:defRPr>
            </a:lvl1pPr>
          </a:lstStyle>
          <a:p>
            <a:pPr defTabSz="914126"/>
            <a:r>
              <a:rPr lang="en-US" sz="2799" dirty="0">
                <a:solidFill>
                  <a:srgbClr val="FFFFFF"/>
                </a:solidFill>
                <a:latin typeface="Arial"/>
              </a:rPr>
              <a:t>Fortinet Security Fabric - </a:t>
            </a:r>
            <a:r>
              <a:rPr lang="ru-RU" sz="2799" dirty="0">
                <a:solidFill>
                  <a:srgbClr val="FFFFFF"/>
                </a:solidFill>
                <a:latin typeface="Arial"/>
              </a:rPr>
              <a:t>топология</a:t>
            </a:r>
            <a:endParaRPr lang="en-US" sz="2799" dirty="0">
              <a:solidFill>
                <a:srgbClr val="FFFFFF"/>
              </a:solidFill>
              <a:latin typeface="Arial"/>
            </a:endParaRPr>
          </a:p>
        </p:txBody>
      </p:sp>
      <p:grpSp>
        <p:nvGrpSpPr>
          <p:cNvPr id="68" name="Group 67">
            <a:extLst>
              <a:ext uri="{FF2B5EF4-FFF2-40B4-BE49-F238E27FC236}">
                <a16:creationId xmlns:a16="http://schemas.microsoft.com/office/drawing/2014/main" xmlns="" id="{1AF950F5-0A08-443A-89A0-CFE437B52B33}"/>
              </a:ext>
            </a:extLst>
          </p:cNvPr>
          <p:cNvGrpSpPr/>
          <p:nvPr/>
        </p:nvGrpSpPr>
        <p:grpSpPr>
          <a:xfrm>
            <a:off x="881364" y="3166336"/>
            <a:ext cx="348439" cy="463621"/>
            <a:chOff x="9150800" y="275828"/>
            <a:chExt cx="1458004" cy="2027767"/>
          </a:xfrm>
        </p:grpSpPr>
        <p:pic>
          <p:nvPicPr>
            <p:cNvPr id="69" name="Picture 3">
              <a:extLst>
                <a:ext uri="{FF2B5EF4-FFF2-40B4-BE49-F238E27FC236}">
                  <a16:creationId xmlns:a16="http://schemas.microsoft.com/office/drawing/2014/main" xmlns="" id="{440AA576-D5AD-4897-A7D8-EBF83B79C21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50801" y="898128"/>
              <a:ext cx="1458003" cy="140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6">
              <a:extLst>
                <a:ext uri="{FF2B5EF4-FFF2-40B4-BE49-F238E27FC236}">
                  <a16:creationId xmlns:a16="http://schemas.microsoft.com/office/drawing/2014/main" xmlns="" id="{B0817BE9-994D-474A-8F3F-5992F9E24C8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50800" y="275828"/>
              <a:ext cx="948020" cy="110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24">
              <a:extLst>
                <a:ext uri="{FF2B5EF4-FFF2-40B4-BE49-F238E27FC236}">
                  <a16:creationId xmlns:a16="http://schemas.microsoft.com/office/drawing/2014/main" xmlns="" id="{FDF23832-D706-41B4-9A57-8D8F8054CAD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58669" y="578511"/>
              <a:ext cx="950135" cy="110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64" name="Straight Connector 63">
            <a:extLst>
              <a:ext uri="{FF2B5EF4-FFF2-40B4-BE49-F238E27FC236}">
                <a16:creationId xmlns:a16="http://schemas.microsoft.com/office/drawing/2014/main" xmlns="" id="{CF0C72D1-D287-4161-B988-948486B9B4B1}"/>
              </a:ext>
            </a:extLst>
          </p:cNvPr>
          <p:cNvCxnSpPr>
            <a:cxnSpLocks/>
          </p:cNvCxnSpPr>
          <p:nvPr/>
        </p:nvCxnSpPr>
        <p:spPr>
          <a:xfrm flipV="1">
            <a:off x="3648924" y="2486271"/>
            <a:ext cx="0" cy="416307"/>
          </a:xfrm>
          <a:prstGeom prst="line">
            <a:avLst/>
          </a:prstGeom>
          <a:ln w="12700" cap="rnd">
            <a:solidFill>
              <a:schemeClr val="bg1"/>
            </a:soli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66" name="Picture 65">
            <a:extLst>
              <a:ext uri="{FF2B5EF4-FFF2-40B4-BE49-F238E27FC236}">
                <a16:creationId xmlns:a16="http://schemas.microsoft.com/office/drawing/2014/main" xmlns="" id="{86C875AE-9ABD-41D3-8A90-83DE093419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3982" y="1296576"/>
            <a:ext cx="1688723" cy="1074271"/>
          </a:xfrm>
          <a:prstGeom prst="rect">
            <a:avLst/>
          </a:prstGeom>
        </p:spPr>
      </p:pic>
      <p:grpSp>
        <p:nvGrpSpPr>
          <p:cNvPr id="3" name="Group 2">
            <a:extLst>
              <a:ext uri="{FF2B5EF4-FFF2-40B4-BE49-F238E27FC236}">
                <a16:creationId xmlns:a16="http://schemas.microsoft.com/office/drawing/2014/main" xmlns="" id="{DE80D943-041D-4EC0-8991-2D81119C2B00}"/>
              </a:ext>
            </a:extLst>
          </p:cNvPr>
          <p:cNvGrpSpPr/>
          <p:nvPr/>
        </p:nvGrpSpPr>
        <p:grpSpPr>
          <a:xfrm>
            <a:off x="3331594" y="1462794"/>
            <a:ext cx="1098093" cy="713594"/>
            <a:chOff x="3245021" y="1456227"/>
            <a:chExt cx="1098379" cy="713780"/>
          </a:xfrm>
        </p:grpSpPr>
        <p:sp>
          <p:nvSpPr>
            <p:cNvPr id="79" name="TextBox 78">
              <a:extLst>
                <a:ext uri="{FF2B5EF4-FFF2-40B4-BE49-F238E27FC236}">
                  <a16:creationId xmlns:a16="http://schemas.microsoft.com/office/drawing/2014/main" xmlns="" id="{F5D060BB-C4FB-4BC5-9E9C-82658AAE137C}"/>
                </a:ext>
              </a:extLst>
            </p:cNvPr>
            <p:cNvSpPr txBox="1"/>
            <p:nvPr/>
          </p:nvSpPr>
          <p:spPr>
            <a:xfrm>
              <a:off x="3245021" y="1902241"/>
              <a:ext cx="1098379" cy="267766"/>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Cloud NGFW</a:t>
              </a:r>
            </a:p>
          </p:txBody>
        </p:sp>
        <p:grpSp>
          <p:nvGrpSpPr>
            <p:cNvPr id="84" name="Group 83">
              <a:extLst>
                <a:ext uri="{FF2B5EF4-FFF2-40B4-BE49-F238E27FC236}">
                  <a16:creationId xmlns:a16="http://schemas.microsoft.com/office/drawing/2014/main" xmlns="" id="{00223071-EB49-448B-BC33-2B939E21D1AA}"/>
                </a:ext>
              </a:extLst>
            </p:cNvPr>
            <p:cNvGrpSpPr/>
            <p:nvPr/>
          </p:nvGrpSpPr>
          <p:grpSpPr>
            <a:xfrm>
              <a:off x="3619946" y="1456227"/>
              <a:ext cx="348530" cy="463742"/>
              <a:chOff x="9150800" y="275828"/>
              <a:chExt cx="1458004" cy="2027767"/>
            </a:xfrm>
          </p:grpSpPr>
          <p:pic>
            <p:nvPicPr>
              <p:cNvPr id="85" name="Picture 3">
                <a:extLst>
                  <a:ext uri="{FF2B5EF4-FFF2-40B4-BE49-F238E27FC236}">
                    <a16:creationId xmlns:a16="http://schemas.microsoft.com/office/drawing/2014/main" xmlns="" id="{A8E5D98E-B426-4039-BFC5-4B53638C1C4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50801" y="898128"/>
                <a:ext cx="1458003" cy="140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6">
                <a:extLst>
                  <a:ext uri="{FF2B5EF4-FFF2-40B4-BE49-F238E27FC236}">
                    <a16:creationId xmlns:a16="http://schemas.microsoft.com/office/drawing/2014/main" xmlns="" id="{28E2331A-93D8-4A9B-B22B-7FFC4B23AB3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50800" y="275828"/>
                <a:ext cx="948020" cy="110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24">
                <a:extLst>
                  <a:ext uri="{FF2B5EF4-FFF2-40B4-BE49-F238E27FC236}">
                    <a16:creationId xmlns:a16="http://schemas.microsoft.com/office/drawing/2014/main" xmlns="" id="{9E49B996-1966-49F9-A365-BA9C38A2A88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58669" y="578511"/>
                <a:ext cx="950135" cy="110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91" name="Straight Connector 90">
            <a:extLst>
              <a:ext uri="{FF2B5EF4-FFF2-40B4-BE49-F238E27FC236}">
                <a16:creationId xmlns:a16="http://schemas.microsoft.com/office/drawing/2014/main" xmlns="" id="{9DCA0C8B-71C4-44D9-90F0-20DA4697827C}"/>
              </a:ext>
            </a:extLst>
          </p:cNvPr>
          <p:cNvCxnSpPr>
            <a:cxnSpLocks/>
          </p:cNvCxnSpPr>
          <p:nvPr/>
        </p:nvCxnSpPr>
        <p:spPr>
          <a:xfrm flipH="1" flipV="1">
            <a:off x="2309567" y="2338708"/>
            <a:ext cx="934610" cy="755100"/>
          </a:xfrm>
          <a:prstGeom prst="line">
            <a:avLst/>
          </a:prstGeom>
          <a:ln w="12700" cap="rnd">
            <a:solidFill>
              <a:schemeClr val="bg1"/>
            </a:soli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92" name="Picture 91">
            <a:extLst>
              <a:ext uri="{FF2B5EF4-FFF2-40B4-BE49-F238E27FC236}">
                <a16:creationId xmlns:a16="http://schemas.microsoft.com/office/drawing/2014/main" xmlns="" id="{B01145D4-B3E5-4CD4-BABC-879EF6FF9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165" y="1296576"/>
            <a:ext cx="1688723" cy="1074271"/>
          </a:xfrm>
          <a:prstGeom prst="rect">
            <a:avLst/>
          </a:prstGeom>
        </p:spPr>
      </p:pic>
      <p:grpSp>
        <p:nvGrpSpPr>
          <p:cNvPr id="65" name="Group 64">
            <a:extLst>
              <a:ext uri="{FF2B5EF4-FFF2-40B4-BE49-F238E27FC236}">
                <a16:creationId xmlns:a16="http://schemas.microsoft.com/office/drawing/2014/main" xmlns="" id="{34F999F9-2189-4048-B88F-5A0BEC77A196}"/>
              </a:ext>
            </a:extLst>
          </p:cNvPr>
          <p:cNvGrpSpPr/>
          <p:nvPr/>
        </p:nvGrpSpPr>
        <p:grpSpPr>
          <a:xfrm>
            <a:off x="1166084" y="1516855"/>
            <a:ext cx="1107707" cy="681935"/>
            <a:chOff x="4819497" y="4718373"/>
            <a:chExt cx="1260450" cy="775967"/>
          </a:xfrm>
        </p:grpSpPr>
        <p:grpSp>
          <p:nvGrpSpPr>
            <p:cNvPr id="63" name="Group 62">
              <a:extLst>
                <a:ext uri="{FF2B5EF4-FFF2-40B4-BE49-F238E27FC236}">
                  <a16:creationId xmlns:a16="http://schemas.microsoft.com/office/drawing/2014/main" xmlns="" id="{61DB4448-BABF-42C9-BE1F-140B7FFFF08B}"/>
                </a:ext>
              </a:extLst>
            </p:cNvPr>
            <p:cNvGrpSpPr/>
            <p:nvPr/>
          </p:nvGrpSpPr>
          <p:grpSpPr>
            <a:xfrm>
              <a:off x="5192219" y="4718373"/>
              <a:ext cx="501236" cy="501233"/>
              <a:chOff x="7967384" y="4587675"/>
              <a:chExt cx="571591" cy="571588"/>
            </a:xfrm>
          </p:grpSpPr>
          <p:sp>
            <p:nvSpPr>
              <p:cNvPr id="93" name="Rounded Rectangle 131">
                <a:extLst>
                  <a:ext uri="{FF2B5EF4-FFF2-40B4-BE49-F238E27FC236}">
                    <a16:creationId xmlns:a16="http://schemas.microsoft.com/office/drawing/2014/main" xmlns="" id="{B4A69012-C309-44AD-B00B-3EF6050A5D92}"/>
                  </a:ext>
                </a:extLst>
              </p:cNvPr>
              <p:cNvSpPr/>
              <p:nvPr/>
            </p:nvSpPr>
            <p:spPr bwMode="invGray">
              <a:xfrm>
                <a:off x="7967384" y="4612939"/>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grpSp>
            <p:nvGrpSpPr>
              <p:cNvPr id="94" name="Group 4">
                <a:extLst>
                  <a:ext uri="{FF2B5EF4-FFF2-40B4-BE49-F238E27FC236}">
                    <a16:creationId xmlns:a16="http://schemas.microsoft.com/office/drawing/2014/main" xmlns="" id="{37D9EAD1-B6F9-41B7-80A4-BE6BC8F96C03}"/>
                  </a:ext>
                </a:extLst>
              </p:cNvPr>
              <p:cNvGrpSpPr>
                <a:grpSpLocks noChangeAspect="1"/>
              </p:cNvGrpSpPr>
              <p:nvPr/>
            </p:nvGrpSpPr>
            <p:grpSpPr bwMode="auto">
              <a:xfrm>
                <a:off x="7967385" y="4587675"/>
                <a:ext cx="571590" cy="571588"/>
                <a:chOff x="5553" y="1828"/>
                <a:chExt cx="302" cy="302"/>
              </a:xfrm>
            </p:grpSpPr>
            <p:sp>
              <p:nvSpPr>
                <p:cNvPr id="95" name="AutoShape 3">
                  <a:extLst>
                    <a:ext uri="{FF2B5EF4-FFF2-40B4-BE49-F238E27FC236}">
                      <a16:creationId xmlns:a16="http://schemas.microsoft.com/office/drawing/2014/main" xmlns="" id="{C4174139-389E-4901-97E1-BDAF59B70F83}"/>
                    </a:ext>
                  </a:extLst>
                </p:cNvPr>
                <p:cNvSpPr>
                  <a:spLocks noChangeAspect="1" noChangeArrowheads="1" noTextEdit="1"/>
                </p:cNvSpPr>
                <p:nvPr/>
              </p:nvSpPr>
              <p:spPr bwMode="auto">
                <a:xfrm>
                  <a:off x="5553" y="1828"/>
                  <a:ext cx="302"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96" name="Freeform 6">
                  <a:extLst>
                    <a:ext uri="{FF2B5EF4-FFF2-40B4-BE49-F238E27FC236}">
                      <a16:creationId xmlns:a16="http://schemas.microsoft.com/office/drawing/2014/main" xmlns="" id="{E1ED0172-C78E-437C-9A3A-4564D861BD27}"/>
                    </a:ext>
                  </a:extLst>
                </p:cNvPr>
                <p:cNvSpPr>
                  <a:spLocks/>
                </p:cNvSpPr>
                <p:nvPr/>
              </p:nvSpPr>
              <p:spPr bwMode="auto">
                <a:xfrm>
                  <a:off x="5583" y="1888"/>
                  <a:ext cx="247" cy="152"/>
                </a:xfrm>
                <a:custGeom>
                  <a:avLst/>
                  <a:gdLst>
                    <a:gd name="T0" fmla="*/ 729 w 842"/>
                    <a:gd name="T1" fmla="*/ 190 h 520"/>
                    <a:gd name="T2" fmla="*/ 507 w 842"/>
                    <a:gd name="T3" fmla="*/ 0 h 520"/>
                    <a:gd name="T4" fmla="*/ 317 w 842"/>
                    <a:gd name="T5" fmla="*/ 93 h 520"/>
                    <a:gd name="T6" fmla="*/ 269 w 842"/>
                    <a:gd name="T7" fmla="*/ 85 h 520"/>
                    <a:gd name="T8" fmla="*/ 134 w 842"/>
                    <a:gd name="T9" fmla="*/ 191 h 520"/>
                    <a:gd name="T10" fmla="*/ 0 w 842"/>
                    <a:gd name="T11" fmla="*/ 340 h 520"/>
                    <a:gd name="T12" fmla="*/ 51 w 842"/>
                    <a:gd name="T13" fmla="*/ 450 h 520"/>
                    <a:gd name="T14" fmla="*/ 235 w 842"/>
                    <a:gd name="T15" fmla="*/ 520 h 520"/>
                    <a:gd name="T16" fmla="*/ 234 w 842"/>
                    <a:gd name="T17" fmla="*/ 518 h 520"/>
                    <a:gd name="T18" fmla="*/ 224 w 842"/>
                    <a:gd name="T19" fmla="*/ 487 h 520"/>
                    <a:gd name="T20" fmla="*/ 226 w 842"/>
                    <a:gd name="T21" fmla="*/ 461 h 520"/>
                    <a:gd name="T22" fmla="*/ 90 w 842"/>
                    <a:gd name="T23" fmla="*/ 409 h 520"/>
                    <a:gd name="T24" fmla="*/ 89 w 842"/>
                    <a:gd name="T25" fmla="*/ 408 h 520"/>
                    <a:gd name="T26" fmla="*/ 56 w 842"/>
                    <a:gd name="T27" fmla="*/ 340 h 520"/>
                    <a:gd name="T28" fmla="*/ 163 w 842"/>
                    <a:gd name="T29" fmla="*/ 245 h 520"/>
                    <a:gd name="T30" fmla="*/ 192 w 842"/>
                    <a:gd name="T31" fmla="*/ 243 h 520"/>
                    <a:gd name="T32" fmla="*/ 189 w 842"/>
                    <a:gd name="T33" fmla="*/ 214 h 520"/>
                    <a:gd name="T34" fmla="*/ 189 w 842"/>
                    <a:gd name="T35" fmla="*/ 210 h 520"/>
                    <a:gd name="T36" fmla="*/ 269 w 842"/>
                    <a:gd name="T37" fmla="*/ 141 h 520"/>
                    <a:gd name="T38" fmla="*/ 314 w 842"/>
                    <a:gd name="T39" fmla="*/ 153 h 520"/>
                    <a:gd name="T40" fmla="*/ 340 w 842"/>
                    <a:gd name="T41" fmla="*/ 169 h 520"/>
                    <a:gd name="T42" fmla="*/ 353 w 842"/>
                    <a:gd name="T43" fmla="*/ 141 h 520"/>
                    <a:gd name="T44" fmla="*/ 507 w 842"/>
                    <a:gd name="T45" fmla="*/ 56 h 520"/>
                    <a:gd name="T46" fmla="*/ 673 w 842"/>
                    <a:gd name="T47" fmla="*/ 193 h 520"/>
                    <a:gd name="T48" fmla="*/ 672 w 842"/>
                    <a:gd name="T49" fmla="*/ 208 h 520"/>
                    <a:gd name="T50" fmla="*/ 668 w 842"/>
                    <a:gd name="T51" fmla="*/ 235 h 520"/>
                    <a:gd name="T52" fmla="*/ 695 w 842"/>
                    <a:gd name="T53" fmla="*/ 239 h 520"/>
                    <a:gd name="T54" fmla="*/ 785 w 842"/>
                    <a:gd name="T55" fmla="*/ 339 h 520"/>
                    <a:gd name="T56" fmla="*/ 713 w 842"/>
                    <a:gd name="T57" fmla="*/ 433 h 520"/>
                    <a:gd name="T58" fmla="*/ 711 w 842"/>
                    <a:gd name="T59" fmla="*/ 434 h 520"/>
                    <a:gd name="T60" fmla="*/ 660 w 842"/>
                    <a:gd name="T61" fmla="*/ 451 h 520"/>
                    <a:gd name="T62" fmla="*/ 670 w 842"/>
                    <a:gd name="T63" fmla="*/ 486 h 520"/>
                    <a:gd name="T64" fmla="*/ 663 w 842"/>
                    <a:gd name="T65" fmla="*/ 508 h 520"/>
                    <a:gd name="T66" fmla="*/ 732 w 842"/>
                    <a:gd name="T67" fmla="*/ 487 h 520"/>
                    <a:gd name="T68" fmla="*/ 842 w 842"/>
                    <a:gd name="T69" fmla="*/ 339 h 520"/>
                    <a:gd name="T70" fmla="*/ 729 w 842"/>
                    <a:gd name="T71" fmla="*/ 19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2" h="520">
                      <a:moveTo>
                        <a:pt x="729" y="190"/>
                      </a:moveTo>
                      <a:cubicBezTo>
                        <a:pt x="727" y="85"/>
                        <a:pt x="628" y="0"/>
                        <a:pt x="507" y="0"/>
                      </a:cubicBezTo>
                      <a:cubicBezTo>
                        <a:pt x="428" y="0"/>
                        <a:pt x="357" y="35"/>
                        <a:pt x="317" y="93"/>
                      </a:cubicBezTo>
                      <a:cubicBezTo>
                        <a:pt x="302" y="87"/>
                        <a:pt x="285" y="85"/>
                        <a:pt x="269" y="85"/>
                      </a:cubicBezTo>
                      <a:cubicBezTo>
                        <a:pt x="201" y="85"/>
                        <a:pt x="144" y="131"/>
                        <a:pt x="134" y="191"/>
                      </a:cubicBezTo>
                      <a:cubicBezTo>
                        <a:pt x="57" y="206"/>
                        <a:pt x="0" y="267"/>
                        <a:pt x="0" y="340"/>
                      </a:cubicBezTo>
                      <a:cubicBezTo>
                        <a:pt x="0" y="382"/>
                        <a:pt x="18" y="421"/>
                        <a:pt x="51" y="450"/>
                      </a:cubicBezTo>
                      <a:cubicBezTo>
                        <a:pt x="84" y="481"/>
                        <a:pt x="149" y="505"/>
                        <a:pt x="235" y="520"/>
                      </a:cubicBezTo>
                      <a:cubicBezTo>
                        <a:pt x="234" y="519"/>
                        <a:pt x="234" y="519"/>
                        <a:pt x="234" y="518"/>
                      </a:cubicBezTo>
                      <a:cubicBezTo>
                        <a:pt x="224" y="487"/>
                        <a:pt x="224" y="487"/>
                        <a:pt x="224" y="487"/>
                      </a:cubicBezTo>
                      <a:cubicBezTo>
                        <a:pt x="221" y="478"/>
                        <a:pt x="222" y="468"/>
                        <a:pt x="226" y="461"/>
                      </a:cubicBezTo>
                      <a:cubicBezTo>
                        <a:pt x="157" y="448"/>
                        <a:pt x="110" y="428"/>
                        <a:pt x="90" y="409"/>
                      </a:cubicBezTo>
                      <a:cubicBezTo>
                        <a:pt x="89" y="408"/>
                        <a:pt x="89" y="408"/>
                        <a:pt x="89" y="408"/>
                      </a:cubicBezTo>
                      <a:cubicBezTo>
                        <a:pt x="68" y="390"/>
                        <a:pt x="56" y="366"/>
                        <a:pt x="56" y="340"/>
                      </a:cubicBezTo>
                      <a:cubicBezTo>
                        <a:pt x="56" y="290"/>
                        <a:pt x="103" y="248"/>
                        <a:pt x="163" y="245"/>
                      </a:cubicBezTo>
                      <a:cubicBezTo>
                        <a:pt x="192" y="243"/>
                        <a:pt x="192" y="243"/>
                        <a:pt x="192" y="243"/>
                      </a:cubicBezTo>
                      <a:cubicBezTo>
                        <a:pt x="189" y="214"/>
                        <a:pt x="189" y="214"/>
                        <a:pt x="189" y="214"/>
                      </a:cubicBezTo>
                      <a:cubicBezTo>
                        <a:pt x="189" y="213"/>
                        <a:pt x="189" y="211"/>
                        <a:pt x="189" y="210"/>
                      </a:cubicBezTo>
                      <a:cubicBezTo>
                        <a:pt x="189" y="172"/>
                        <a:pt x="225" y="141"/>
                        <a:pt x="269" y="141"/>
                      </a:cubicBezTo>
                      <a:cubicBezTo>
                        <a:pt x="285" y="141"/>
                        <a:pt x="300" y="145"/>
                        <a:pt x="314" y="153"/>
                      </a:cubicBezTo>
                      <a:cubicBezTo>
                        <a:pt x="340" y="169"/>
                        <a:pt x="340" y="169"/>
                        <a:pt x="340" y="169"/>
                      </a:cubicBezTo>
                      <a:cubicBezTo>
                        <a:pt x="353" y="141"/>
                        <a:pt x="353" y="141"/>
                        <a:pt x="353" y="141"/>
                      </a:cubicBezTo>
                      <a:cubicBezTo>
                        <a:pt x="379" y="90"/>
                        <a:pt x="439" y="56"/>
                        <a:pt x="507" y="56"/>
                      </a:cubicBezTo>
                      <a:cubicBezTo>
                        <a:pt x="598" y="56"/>
                        <a:pt x="673" y="117"/>
                        <a:pt x="673" y="193"/>
                      </a:cubicBezTo>
                      <a:cubicBezTo>
                        <a:pt x="673" y="198"/>
                        <a:pt x="672" y="203"/>
                        <a:pt x="672" y="208"/>
                      </a:cubicBezTo>
                      <a:cubicBezTo>
                        <a:pt x="668" y="235"/>
                        <a:pt x="668" y="235"/>
                        <a:pt x="668" y="235"/>
                      </a:cubicBezTo>
                      <a:cubicBezTo>
                        <a:pt x="695" y="239"/>
                        <a:pt x="695" y="239"/>
                        <a:pt x="695" y="239"/>
                      </a:cubicBezTo>
                      <a:cubicBezTo>
                        <a:pt x="747" y="249"/>
                        <a:pt x="785" y="290"/>
                        <a:pt x="785" y="339"/>
                      </a:cubicBezTo>
                      <a:cubicBezTo>
                        <a:pt x="785" y="381"/>
                        <a:pt x="756" y="419"/>
                        <a:pt x="713" y="433"/>
                      </a:cubicBezTo>
                      <a:cubicBezTo>
                        <a:pt x="711" y="434"/>
                        <a:pt x="711" y="434"/>
                        <a:pt x="711" y="434"/>
                      </a:cubicBezTo>
                      <a:cubicBezTo>
                        <a:pt x="696" y="440"/>
                        <a:pt x="679" y="446"/>
                        <a:pt x="660" y="451"/>
                      </a:cubicBezTo>
                      <a:cubicBezTo>
                        <a:pt x="670" y="459"/>
                        <a:pt x="674" y="473"/>
                        <a:pt x="670" y="486"/>
                      </a:cubicBezTo>
                      <a:cubicBezTo>
                        <a:pt x="663" y="508"/>
                        <a:pt x="663" y="508"/>
                        <a:pt x="663" y="508"/>
                      </a:cubicBezTo>
                      <a:cubicBezTo>
                        <a:pt x="688" y="502"/>
                        <a:pt x="712" y="495"/>
                        <a:pt x="732" y="487"/>
                      </a:cubicBezTo>
                      <a:cubicBezTo>
                        <a:pt x="797" y="464"/>
                        <a:pt x="842" y="405"/>
                        <a:pt x="842" y="339"/>
                      </a:cubicBezTo>
                      <a:cubicBezTo>
                        <a:pt x="842" y="271"/>
                        <a:pt x="796" y="212"/>
                        <a:pt x="729" y="19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97" name="Freeform 7">
                  <a:extLst>
                    <a:ext uri="{FF2B5EF4-FFF2-40B4-BE49-F238E27FC236}">
                      <a16:creationId xmlns:a16="http://schemas.microsoft.com/office/drawing/2014/main" xmlns="" id="{3E86E327-4CDC-4FEF-B113-A2D36786447F}"/>
                    </a:ext>
                  </a:extLst>
                </p:cNvPr>
                <p:cNvSpPr>
                  <a:spLocks noEditPoints="1"/>
                </p:cNvSpPr>
                <p:nvPr/>
              </p:nvSpPr>
              <p:spPr bwMode="auto">
                <a:xfrm>
                  <a:off x="5661" y="1960"/>
                  <a:ext cx="107" cy="108"/>
                </a:xfrm>
                <a:custGeom>
                  <a:avLst/>
                  <a:gdLst>
                    <a:gd name="T0" fmla="*/ 364 w 366"/>
                    <a:gd name="T1" fmla="*/ 229 h 371"/>
                    <a:gd name="T2" fmla="*/ 342 w 366"/>
                    <a:gd name="T3" fmla="*/ 212 h 371"/>
                    <a:gd name="T4" fmla="*/ 342 w 366"/>
                    <a:gd name="T5" fmla="*/ 159 h 371"/>
                    <a:gd name="T6" fmla="*/ 364 w 366"/>
                    <a:gd name="T7" fmla="*/ 143 h 371"/>
                    <a:gd name="T8" fmla="*/ 346 w 366"/>
                    <a:gd name="T9" fmla="*/ 108 h 371"/>
                    <a:gd name="T10" fmla="*/ 327 w 366"/>
                    <a:gd name="T11" fmla="*/ 114 h 371"/>
                    <a:gd name="T12" fmla="*/ 305 w 366"/>
                    <a:gd name="T13" fmla="*/ 57 h 371"/>
                    <a:gd name="T14" fmla="*/ 279 w 366"/>
                    <a:gd name="T15" fmla="*/ 27 h 371"/>
                    <a:gd name="T16" fmla="*/ 267 w 366"/>
                    <a:gd name="T17" fmla="*/ 29 h 371"/>
                    <a:gd name="T18" fmla="*/ 207 w 366"/>
                    <a:gd name="T19" fmla="*/ 26 h 371"/>
                    <a:gd name="T20" fmla="*/ 198 w 366"/>
                    <a:gd name="T21" fmla="*/ 0 h 371"/>
                    <a:gd name="T22" fmla="*/ 159 w 366"/>
                    <a:gd name="T23" fmla="*/ 9 h 371"/>
                    <a:gd name="T24" fmla="*/ 109 w 366"/>
                    <a:gd name="T25" fmla="*/ 42 h 371"/>
                    <a:gd name="T26" fmla="*/ 92 w 366"/>
                    <a:gd name="T27" fmla="*/ 25 h 371"/>
                    <a:gd name="T28" fmla="*/ 62 w 366"/>
                    <a:gd name="T29" fmla="*/ 44 h 371"/>
                    <a:gd name="T30" fmla="*/ 70 w 366"/>
                    <a:gd name="T31" fmla="*/ 71 h 371"/>
                    <a:gd name="T32" fmla="*/ 22 w 366"/>
                    <a:gd name="T33" fmla="*/ 108 h 371"/>
                    <a:gd name="T34" fmla="*/ 11 w 366"/>
                    <a:gd name="T35" fmla="*/ 114 h 371"/>
                    <a:gd name="T36" fmla="*/ 7 w 366"/>
                    <a:gd name="T37" fmla="*/ 154 h 371"/>
                    <a:gd name="T38" fmla="*/ 22 w 366"/>
                    <a:gd name="T39" fmla="*/ 185 h 371"/>
                    <a:gd name="T40" fmla="*/ 7 w 366"/>
                    <a:gd name="T41" fmla="*/ 218 h 371"/>
                    <a:gd name="T42" fmla="*/ 11 w 366"/>
                    <a:gd name="T43" fmla="*/ 258 h 371"/>
                    <a:gd name="T44" fmla="*/ 22 w 366"/>
                    <a:gd name="T45" fmla="*/ 263 h 371"/>
                    <a:gd name="T46" fmla="*/ 70 w 366"/>
                    <a:gd name="T47" fmla="*/ 300 h 371"/>
                    <a:gd name="T48" fmla="*/ 61 w 366"/>
                    <a:gd name="T49" fmla="*/ 328 h 371"/>
                    <a:gd name="T50" fmla="*/ 90 w 366"/>
                    <a:gd name="T51" fmla="*/ 347 h 371"/>
                    <a:gd name="T52" fmla="*/ 109 w 366"/>
                    <a:gd name="T53" fmla="*/ 328 h 371"/>
                    <a:gd name="T54" fmla="*/ 159 w 366"/>
                    <a:gd name="T55" fmla="*/ 362 h 371"/>
                    <a:gd name="T56" fmla="*/ 198 w 366"/>
                    <a:gd name="T57" fmla="*/ 371 h 371"/>
                    <a:gd name="T58" fmla="*/ 207 w 366"/>
                    <a:gd name="T59" fmla="*/ 344 h 371"/>
                    <a:gd name="T60" fmla="*/ 268 w 366"/>
                    <a:gd name="T61" fmla="*/ 342 h 371"/>
                    <a:gd name="T62" fmla="*/ 280 w 366"/>
                    <a:gd name="T63" fmla="*/ 344 h 371"/>
                    <a:gd name="T64" fmla="*/ 307 w 366"/>
                    <a:gd name="T65" fmla="*/ 314 h 371"/>
                    <a:gd name="T66" fmla="*/ 327 w 366"/>
                    <a:gd name="T67" fmla="*/ 258 h 371"/>
                    <a:gd name="T68" fmla="*/ 346 w 366"/>
                    <a:gd name="T69" fmla="*/ 263 h 371"/>
                    <a:gd name="T70" fmla="*/ 183 w 366"/>
                    <a:gd name="T71" fmla="*/ 300 h 371"/>
                    <a:gd name="T72" fmla="*/ 183 w 366"/>
                    <a:gd name="T73" fmla="*/ 70 h 371"/>
                    <a:gd name="T74" fmla="*/ 183 w 366"/>
                    <a:gd name="T75" fmla="*/ 30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6" h="371">
                      <a:moveTo>
                        <a:pt x="355" y="257"/>
                      </a:moveTo>
                      <a:cubicBezTo>
                        <a:pt x="364" y="229"/>
                        <a:pt x="364" y="229"/>
                        <a:pt x="364" y="229"/>
                      </a:cubicBezTo>
                      <a:cubicBezTo>
                        <a:pt x="366" y="224"/>
                        <a:pt x="363" y="219"/>
                        <a:pt x="358" y="217"/>
                      </a:cubicBezTo>
                      <a:cubicBezTo>
                        <a:pt x="342" y="212"/>
                        <a:pt x="342" y="212"/>
                        <a:pt x="342" y="212"/>
                      </a:cubicBezTo>
                      <a:cubicBezTo>
                        <a:pt x="343" y="203"/>
                        <a:pt x="344" y="194"/>
                        <a:pt x="344" y="185"/>
                      </a:cubicBezTo>
                      <a:cubicBezTo>
                        <a:pt x="344" y="176"/>
                        <a:pt x="343" y="168"/>
                        <a:pt x="342" y="159"/>
                      </a:cubicBezTo>
                      <a:cubicBezTo>
                        <a:pt x="358" y="154"/>
                        <a:pt x="358" y="154"/>
                        <a:pt x="358" y="154"/>
                      </a:cubicBezTo>
                      <a:cubicBezTo>
                        <a:pt x="363" y="153"/>
                        <a:pt x="365" y="147"/>
                        <a:pt x="364" y="143"/>
                      </a:cubicBezTo>
                      <a:cubicBezTo>
                        <a:pt x="354" y="114"/>
                        <a:pt x="354" y="114"/>
                        <a:pt x="354" y="114"/>
                      </a:cubicBezTo>
                      <a:cubicBezTo>
                        <a:pt x="353" y="110"/>
                        <a:pt x="350" y="108"/>
                        <a:pt x="346" y="108"/>
                      </a:cubicBezTo>
                      <a:cubicBezTo>
                        <a:pt x="345" y="108"/>
                        <a:pt x="344" y="108"/>
                        <a:pt x="343" y="108"/>
                      </a:cubicBezTo>
                      <a:cubicBezTo>
                        <a:pt x="327" y="114"/>
                        <a:pt x="327" y="114"/>
                        <a:pt x="327" y="114"/>
                      </a:cubicBezTo>
                      <a:cubicBezTo>
                        <a:pt x="319" y="97"/>
                        <a:pt x="309" y="83"/>
                        <a:pt x="296" y="70"/>
                      </a:cubicBezTo>
                      <a:cubicBezTo>
                        <a:pt x="305" y="57"/>
                        <a:pt x="305" y="57"/>
                        <a:pt x="305" y="57"/>
                      </a:cubicBezTo>
                      <a:cubicBezTo>
                        <a:pt x="308" y="53"/>
                        <a:pt x="307" y="48"/>
                        <a:pt x="304" y="45"/>
                      </a:cubicBezTo>
                      <a:cubicBezTo>
                        <a:pt x="279" y="27"/>
                        <a:pt x="279" y="27"/>
                        <a:pt x="279" y="27"/>
                      </a:cubicBezTo>
                      <a:cubicBezTo>
                        <a:pt x="277" y="26"/>
                        <a:pt x="276" y="25"/>
                        <a:pt x="274" y="25"/>
                      </a:cubicBezTo>
                      <a:cubicBezTo>
                        <a:pt x="271" y="25"/>
                        <a:pt x="268" y="27"/>
                        <a:pt x="267" y="29"/>
                      </a:cubicBezTo>
                      <a:cubicBezTo>
                        <a:pt x="257" y="42"/>
                        <a:pt x="257" y="42"/>
                        <a:pt x="257" y="42"/>
                      </a:cubicBezTo>
                      <a:cubicBezTo>
                        <a:pt x="242" y="34"/>
                        <a:pt x="225" y="29"/>
                        <a:pt x="207" y="26"/>
                      </a:cubicBezTo>
                      <a:cubicBezTo>
                        <a:pt x="207" y="9"/>
                        <a:pt x="207" y="9"/>
                        <a:pt x="207" y="9"/>
                      </a:cubicBezTo>
                      <a:cubicBezTo>
                        <a:pt x="207" y="4"/>
                        <a:pt x="203" y="0"/>
                        <a:pt x="198" y="0"/>
                      </a:cubicBezTo>
                      <a:cubicBezTo>
                        <a:pt x="168" y="0"/>
                        <a:pt x="168" y="0"/>
                        <a:pt x="168" y="0"/>
                      </a:cubicBezTo>
                      <a:cubicBezTo>
                        <a:pt x="163" y="0"/>
                        <a:pt x="159" y="4"/>
                        <a:pt x="159" y="9"/>
                      </a:cubicBezTo>
                      <a:cubicBezTo>
                        <a:pt x="159" y="26"/>
                        <a:pt x="159" y="26"/>
                        <a:pt x="159" y="26"/>
                      </a:cubicBezTo>
                      <a:cubicBezTo>
                        <a:pt x="142" y="29"/>
                        <a:pt x="125" y="34"/>
                        <a:pt x="109" y="42"/>
                      </a:cubicBezTo>
                      <a:cubicBezTo>
                        <a:pt x="99" y="28"/>
                        <a:pt x="99" y="28"/>
                        <a:pt x="99" y="28"/>
                      </a:cubicBezTo>
                      <a:cubicBezTo>
                        <a:pt x="97" y="26"/>
                        <a:pt x="94" y="25"/>
                        <a:pt x="92" y="25"/>
                      </a:cubicBezTo>
                      <a:cubicBezTo>
                        <a:pt x="90" y="25"/>
                        <a:pt x="88" y="25"/>
                        <a:pt x="86" y="26"/>
                      </a:cubicBezTo>
                      <a:cubicBezTo>
                        <a:pt x="62" y="44"/>
                        <a:pt x="62" y="44"/>
                        <a:pt x="62" y="44"/>
                      </a:cubicBezTo>
                      <a:cubicBezTo>
                        <a:pt x="58" y="47"/>
                        <a:pt x="57" y="52"/>
                        <a:pt x="60" y="56"/>
                      </a:cubicBezTo>
                      <a:cubicBezTo>
                        <a:pt x="70" y="71"/>
                        <a:pt x="70" y="71"/>
                        <a:pt x="70" y="71"/>
                      </a:cubicBezTo>
                      <a:cubicBezTo>
                        <a:pt x="58" y="83"/>
                        <a:pt x="47" y="98"/>
                        <a:pt x="39" y="114"/>
                      </a:cubicBezTo>
                      <a:cubicBezTo>
                        <a:pt x="22" y="108"/>
                        <a:pt x="22" y="108"/>
                        <a:pt x="22" y="108"/>
                      </a:cubicBezTo>
                      <a:cubicBezTo>
                        <a:pt x="21" y="108"/>
                        <a:pt x="20" y="108"/>
                        <a:pt x="19" y="108"/>
                      </a:cubicBezTo>
                      <a:cubicBezTo>
                        <a:pt x="16" y="108"/>
                        <a:pt x="12" y="110"/>
                        <a:pt x="11" y="114"/>
                      </a:cubicBezTo>
                      <a:cubicBezTo>
                        <a:pt x="2" y="143"/>
                        <a:pt x="2" y="143"/>
                        <a:pt x="2" y="143"/>
                      </a:cubicBezTo>
                      <a:cubicBezTo>
                        <a:pt x="0" y="147"/>
                        <a:pt x="3" y="152"/>
                        <a:pt x="7" y="154"/>
                      </a:cubicBezTo>
                      <a:cubicBezTo>
                        <a:pt x="25" y="159"/>
                        <a:pt x="25" y="159"/>
                        <a:pt x="25" y="159"/>
                      </a:cubicBezTo>
                      <a:cubicBezTo>
                        <a:pt x="23" y="168"/>
                        <a:pt x="22" y="176"/>
                        <a:pt x="22" y="185"/>
                      </a:cubicBezTo>
                      <a:cubicBezTo>
                        <a:pt x="22" y="194"/>
                        <a:pt x="23" y="203"/>
                        <a:pt x="25" y="212"/>
                      </a:cubicBezTo>
                      <a:cubicBezTo>
                        <a:pt x="7" y="218"/>
                        <a:pt x="7" y="218"/>
                        <a:pt x="7" y="218"/>
                      </a:cubicBezTo>
                      <a:cubicBezTo>
                        <a:pt x="2" y="219"/>
                        <a:pt x="0" y="224"/>
                        <a:pt x="1" y="229"/>
                      </a:cubicBezTo>
                      <a:cubicBezTo>
                        <a:pt x="11" y="258"/>
                        <a:pt x="11" y="258"/>
                        <a:pt x="11" y="258"/>
                      </a:cubicBezTo>
                      <a:cubicBezTo>
                        <a:pt x="12" y="261"/>
                        <a:pt x="15" y="264"/>
                        <a:pt x="19" y="264"/>
                      </a:cubicBezTo>
                      <a:cubicBezTo>
                        <a:pt x="20" y="264"/>
                        <a:pt x="21" y="264"/>
                        <a:pt x="22" y="263"/>
                      </a:cubicBezTo>
                      <a:cubicBezTo>
                        <a:pt x="40" y="258"/>
                        <a:pt x="40" y="258"/>
                        <a:pt x="40" y="258"/>
                      </a:cubicBezTo>
                      <a:cubicBezTo>
                        <a:pt x="47" y="273"/>
                        <a:pt x="58" y="287"/>
                        <a:pt x="70" y="300"/>
                      </a:cubicBezTo>
                      <a:cubicBezTo>
                        <a:pt x="59" y="315"/>
                        <a:pt x="59" y="315"/>
                        <a:pt x="59" y="315"/>
                      </a:cubicBezTo>
                      <a:cubicBezTo>
                        <a:pt x="56" y="319"/>
                        <a:pt x="57" y="325"/>
                        <a:pt x="61" y="328"/>
                      </a:cubicBezTo>
                      <a:cubicBezTo>
                        <a:pt x="85" y="345"/>
                        <a:pt x="85" y="345"/>
                        <a:pt x="85" y="345"/>
                      </a:cubicBezTo>
                      <a:cubicBezTo>
                        <a:pt x="87" y="346"/>
                        <a:pt x="89" y="347"/>
                        <a:pt x="90" y="347"/>
                      </a:cubicBezTo>
                      <a:cubicBezTo>
                        <a:pt x="93" y="347"/>
                        <a:pt x="96" y="346"/>
                        <a:pt x="98" y="343"/>
                      </a:cubicBezTo>
                      <a:cubicBezTo>
                        <a:pt x="109" y="328"/>
                        <a:pt x="109" y="328"/>
                        <a:pt x="109" y="328"/>
                      </a:cubicBezTo>
                      <a:cubicBezTo>
                        <a:pt x="124" y="336"/>
                        <a:pt x="141" y="342"/>
                        <a:pt x="159" y="344"/>
                      </a:cubicBezTo>
                      <a:cubicBezTo>
                        <a:pt x="159" y="362"/>
                        <a:pt x="159" y="362"/>
                        <a:pt x="159" y="362"/>
                      </a:cubicBezTo>
                      <a:cubicBezTo>
                        <a:pt x="159" y="367"/>
                        <a:pt x="163" y="371"/>
                        <a:pt x="168" y="371"/>
                      </a:cubicBezTo>
                      <a:cubicBezTo>
                        <a:pt x="198" y="371"/>
                        <a:pt x="198" y="371"/>
                        <a:pt x="198" y="371"/>
                      </a:cubicBezTo>
                      <a:cubicBezTo>
                        <a:pt x="203" y="371"/>
                        <a:pt x="207" y="367"/>
                        <a:pt x="207" y="362"/>
                      </a:cubicBezTo>
                      <a:cubicBezTo>
                        <a:pt x="207" y="344"/>
                        <a:pt x="207" y="344"/>
                        <a:pt x="207" y="344"/>
                      </a:cubicBezTo>
                      <a:cubicBezTo>
                        <a:pt x="225" y="342"/>
                        <a:pt x="242" y="336"/>
                        <a:pt x="257" y="328"/>
                      </a:cubicBezTo>
                      <a:cubicBezTo>
                        <a:pt x="268" y="342"/>
                        <a:pt x="268" y="342"/>
                        <a:pt x="268" y="342"/>
                      </a:cubicBezTo>
                      <a:cubicBezTo>
                        <a:pt x="270" y="345"/>
                        <a:pt x="272" y="346"/>
                        <a:pt x="275" y="346"/>
                      </a:cubicBezTo>
                      <a:cubicBezTo>
                        <a:pt x="277" y="346"/>
                        <a:pt x="279" y="346"/>
                        <a:pt x="280" y="344"/>
                      </a:cubicBezTo>
                      <a:cubicBezTo>
                        <a:pt x="305" y="327"/>
                        <a:pt x="305" y="327"/>
                        <a:pt x="305" y="327"/>
                      </a:cubicBezTo>
                      <a:cubicBezTo>
                        <a:pt x="309" y="324"/>
                        <a:pt x="310" y="318"/>
                        <a:pt x="307" y="314"/>
                      </a:cubicBezTo>
                      <a:cubicBezTo>
                        <a:pt x="296" y="300"/>
                        <a:pt x="296" y="300"/>
                        <a:pt x="296" y="300"/>
                      </a:cubicBezTo>
                      <a:cubicBezTo>
                        <a:pt x="309" y="288"/>
                        <a:pt x="319" y="273"/>
                        <a:pt x="327" y="258"/>
                      </a:cubicBezTo>
                      <a:cubicBezTo>
                        <a:pt x="344" y="263"/>
                        <a:pt x="344" y="263"/>
                        <a:pt x="344" y="263"/>
                      </a:cubicBezTo>
                      <a:cubicBezTo>
                        <a:pt x="345" y="263"/>
                        <a:pt x="345" y="263"/>
                        <a:pt x="346" y="263"/>
                      </a:cubicBezTo>
                      <a:cubicBezTo>
                        <a:pt x="350" y="263"/>
                        <a:pt x="354" y="261"/>
                        <a:pt x="355" y="257"/>
                      </a:cubicBezTo>
                      <a:close/>
                      <a:moveTo>
                        <a:pt x="183" y="300"/>
                      </a:moveTo>
                      <a:cubicBezTo>
                        <a:pt x="120" y="300"/>
                        <a:pt x="68" y="249"/>
                        <a:pt x="68" y="185"/>
                      </a:cubicBezTo>
                      <a:cubicBezTo>
                        <a:pt x="68" y="122"/>
                        <a:pt x="120" y="70"/>
                        <a:pt x="183" y="70"/>
                      </a:cubicBezTo>
                      <a:cubicBezTo>
                        <a:pt x="247" y="70"/>
                        <a:pt x="298" y="122"/>
                        <a:pt x="298" y="185"/>
                      </a:cubicBezTo>
                      <a:cubicBezTo>
                        <a:pt x="298" y="249"/>
                        <a:pt x="247" y="300"/>
                        <a:pt x="183" y="3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98" name="Freeform 8">
                  <a:extLst>
                    <a:ext uri="{FF2B5EF4-FFF2-40B4-BE49-F238E27FC236}">
                      <a16:creationId xmlns:a16="http://schemas.microsoft.com/office/drawing/2014/main" xmlns="" id="{E5A1CF5E-3D6E-41DC-A881-2477B07B3D78}"/>
                    </a:ext>
                  </a:extLst>
                </p:cNvPr>
                <p:cNvSpPr>
                  <a:spLocks noEditPoints="1"/>
                </p:cNvSpPr>
                <p:nvPr/>
              </p:nvSpPr>
              <p:spPr bwMode="auto">
                <a:xfrm>
                  <a:off x="5699" y="1994"/>
                  <a:ext cx="31" cy="40"/>
                </a:xfrm>
                <a:custGeom>
                  <a:avLst/>
                  <a:gdLst>
                    <a:gd name="T0" fmla="*/ 95 w 105"/>
                    <a:gd name="T1" fmla="*/ 50 h 135"/>
                    <a:gd name="T2" fmla="*/ 95 w 105"/>
                    <a:gd name="T3" fmla="*/ 36 h 135"/>
                    <a:gd name="T4" fmla="*/ 59 w 105"/>
                    <a:gd name="T5" fmla="*/ 0 h 135"/>
                    <a:gd name="T6" fmla="*/ 46 w 105"/>
                    <a:gd name="T7" fmla="*/ 0 h 135"/>
                    <a:gd name="T8" fmla="*/ 10 w 105"/>
                    <a:gd name="T9" fmla="*/ 36 h 135"/>
                    <a:gd name="T10" fmla="*/ 10 w 105"/>
                    <a:gd name="T11" fmla="*/ 50 h 135"/>
                    <a:gd name="T12" fmla="*/ 0 w 105"/>
                    <a:gd name="T13" fmla="*/ 61 h 135"/>
                    <a:gd name="T14" fmla="*/ 0 w 105"/>
                    <a:gd name="T15" fmla="*/ 124 h 135"/>
                    <a:gd name="T16" fmla="*/ 15 w 105"/>
                    <a:gd name="T17" fmla="*/ 135 h 135"/>
                    <a:gd name="T18" fmla="*/ 90 w 105"/>
                    <a:gd name="T19" fmla="*/ 135 h 135"/>
                    <a:gd name="T20" fmla="*/ 105 w 105"/>
                    <a:gd name="T21" fmla="*/ 124 h 135"/>
                    <a:gd name="T22" fmla="*/ 105 w 105"/>
                    <a:gd name="T23" fmla="*/ 61 h 135"/>
                    <a:gd name="T24" fmla="*/ 95 w 105"/>
                    <a:gd name="T25" fmla="*/ 50 h 135"/>
                    <a:gd name="T26" fmla="*/ 46 w 105"/>
                    <a:gd name="T27" fmla="*/ 20 h 135"/>
                    <a:gd name="T28" fmla="*/ 59 w 105"/>
                    <a:gd name="T29" fmla="*/ 20 h 135"/>
                    <a:gd name="T30" fmla="*/ 75 w 105"/>
                    <a:gd name="T31" fmla="*/ 36 h 135"/>
                    <a:gd name="T32" fmla="*/ 75 w 105"/>
                    <a:gd name="T33" fmla="*/ 50 h 135"/>
                    <a:gd name="T34" fmla="*/ 30 w 105"/>
                    <a:gd name="T35" fmla="*/ 50 h 135"/>
                    <a:gd name="T36" fmla="*/ 30 w 105"/>
                    <a:gd name="T37" fmla="*/ 36 h 135"/>
                    <a:gd name="T38" fmla="*/ 46 w 105"/>
                    <a:gd name="T39" fmla="*/ 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35">
                      <a:moveTo>
                        <a:pt x="95" y="50"/>
                      </a:moveTo>
                      <a:cubicBezTo>
                        <a:pt x="95" y="36"/>
                        <a:pt x="95" y="36"/>
                        <a:pt x="95" y="36"/>
                      </a:cubicBezTo>
                      <a:cubicBezTo>
                        <a:pt x="95" y="16"/>
                        <a:pt x="79" y="0"/>
                        <a:pt x="59" y="0"/>
                      </a:cubicBezTo>
                      <a:cubicBezTo>
                        <a:pt x="46" y="0"/>
                        <a:pt x="46" y="0"/>
                        <a:pt x="46" y="0"/>
                      </a:cubicBezTo>
                      <a:cubicBezTo>
                        <a:pt x="26" y="0"/>
                        <a:pt x="10" y="16"/>
                        <a:pt x="10" y="36"/>
                      </a:cubicBezTo>
                      <a:cubicBezTo>
                        <a:pt x="10" y="50"/>
                        <a:pt x="10" y="50"/>
                        <a:pt x="10" y="50"/>
                      </a:cubicBezTo>
                      <a:cubicBezTo>
                        <a:pt x="4" y="51"/>
                        <a:pt x="0" y="55"/>
                        <a:pt x="0" y="61"/>
                      </a:cubicBezTo>
                      <a:cubicBezTo>
                        <a:pt x="0" y="124"/>
                        <a:pt x="0" y="124"/>
                        <a:pt x="0" y="124"/>
                      </a:cubicBezTo>
                      <a:cubicBezTo>
                        <a:pt x="0" y="132"/>
                        <a:pt x="6" y="135"/>
                        <a:pt x="15" y="135"/>
                      </a:cubicBezTo>
                      <a:cubicBezTo>
                        <a:pt x="90" y="135"/>
                        <a:pt x="90" y="135"/>
                        <a:pt x="90" y="135"/>
                      </a:cubicBezTo>
                      <a:cubicBezTo>
                        <a:pt x="99" y="135"/>
                        <a:pt x="105" y="132"/>
                        <a:pt x="105" y="124"/>
                      </a:cubicBezTo>
                      <a:cubicBezTo>
                        <a:pt x="105" y="61"/>
                        <a:pt x="105" y="61"/>
                        <a:pt x="105" y="61"/>
                      </a:cubicBezTo>
                      <a:cubicBezTo>
                        <a:pt x="105" y="55"/>
                        <a:pt x="101" y="52"/>
                        <a:pt x="95" y="50"/>
                      </a:cubicBezTo>
                      <a:close/>
                      <a:moveTo>
                        <a:pt x="46" y="20"/>
                      </a:moveTo>
                      <a:cubicBezTo>
                        <a:pt x="59" y="20"/>
                        <a:pt x="59" y="20"/>
                        <a:pt x="59" y="20"/>
                      </a:cubicBezTo>
                      <a:cubicBezTo>
                        <a:pt x="68" y="20"/>
                        <a:pt x="75" y="27"/>
                        <a:pt x="75" y="36"/>
                      </a:cubicBezTo>
                      <a:cubicBezTo>
                        <a:pt x="75" y="50"/>
                        <a:pt x="75" y="50"/>
                        <a:pt x="75" y="50"/>
                      </a:cubicBezTo>
                      <a:cubicBezTo>
                        <a:pt x="30" y="50"/>
                        <a:pt x="30" y="50"/>
                        <a:pt x="30" y="50"/>
                      </a:cubicBezTo>
                      <a:cubicBezTo>
                        <a:pt x="30" y="36"/>
                        <a:pt x="30" y="36"/>
                        <a:pt x="30" y="36"/>
                      </a:cubicBezTo>
                      <a:cubicBezTo>
                        <a:pt x="30" y="27"/>
                        <a:pt x="37" y="20"/>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sp>
          <p:nvSpPr>
            <p:cNvPr id="99" name="TextBox 98">
              <a:extLst>
                <a:ext uri="{FF2B5EF4-FFF2-40B4-BE49-F238E27FC236}">
                  <a16:creationId xmlns:a16="http://schemas.microsoft.com/office/drawing/2014/main" xmlns="" id="{3957B4AA-11D5-4A93-BA3B-8483C890E3DB}"/>
                </a:ext>
              </a:extLst>
            </p:cNvPr>
            <p:cNvSpPr txBox="1"/>
            <p:nvPr/>
          </p:nvSpPr>
          <p:spPr>
            <a:xfrm>
              <a:off x="4819497" y="5189731"/>
              <a:ext cx="1260450" cy="304609"/>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SaaS / CASB</a:t>
              </a:r>
            </a:p>
          </p:txBody>
        </p:sp>
      </p:grpSp>
      <p:sp>
        <p:nvSpPr>
          <p:cNvPr id="101" name="TextBox 100">
            <a:extLst>
              <a:ext uri="{FF2B5EF4-FFF2-40B4-BE49-F238E27FC236}">
                <a16:creationId xmlns:a16="http://schemas.microsoft.com/office/drawing/2014/main" xmlns="" id="{FBF59ACF-E451-4F3B-98A4-242133918441}"/>
              </a:ext>
            </a:extLst>
          </p:cNvPr>
          <p:cNvSpPr txBox="1"/>
          <p:nvPr/>
        </p:nvSpPr>
        <p:spPr>
          <a:xfrm>
            <a:off x="552824" y="3632811"/>
            <a:ext cx="899821" cy="267696"/>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Virtual FW</a:t>
            </a:r>
          </a:p>
        </p:txBody>
      </p:sp>
      <p:cxnSp>
        <p:nvCxnSpPr>
          <p:cNvPr id="102" name="Connector: Elbow 133">
            <a:extLst>
              <a:ext uri="{FF2B5EF4-FFF2-40B4-BE49-F238E27FC236}">
                <a16:creationId xmlns:a16="http://schemas.microsoft.com/office/drawing/2014/main" xmlns="" id="{338B7B8A-4A13-4CE5-9048-8A40A8350A34}"/>
              </a:ext>
            </a:extLst>
          </p:cNvPr>
          <p:cNvCxnSpPr>
            <a:cxnSpLocks/>
          </p:cNvCxnSpPr>
          <p:nvPr/>
        </p:nvCxnSpPr>
        <p:spPr>
          <a:xfrm flipH="1">
            <a:off x="5670462" y="3426797"/>
            <a:ext cx="42395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xmlns="" id="{E36DDE28-E957-426D-AC4B-B8796ECF610F}"/>
              </a:ext>
            </a:extLst>
          </p:cNvPr>
          <p:cNvGrpSpPr/>
          <p:nvPr/>
        </p:nvGrpSpPr>
        <p:grpSpPr>
          <a:xfrm>
            <a:off x="6665853" y="3426796"/>
            <a:ext cx="423951" cy="875924"/>
            <a:chOff x="6667590" y="3426796"/>
            <a:chExt cx="424061" cy="876152"/>
          </a:xfrm>
        </p:grpSpPr>
        <p:cxnSp>
          <p:nvCxnSpPr>
            <p:cNvPr id="120" name="Connector: Elbow 133">
              <a:extLst>
                <a:ext uri="{FF2B5EF4-FFF2-40B4-BE49-F238E27FC236}">
                  <a16:creationId xmlns:a16="http://schemas.microsoft.com/office/drawing/2014/main" xmlns="" id="{E8AF954C-7A62-46DE-A957-44EC56963840}"/>
                </a:ext>
              </a:extLst>
            </p:cNvPr>
            <p:cNvCxnSpPr>
              <a:cxnSpLocks/>
            </p:cNvCxnSpPr>
            <p:nvPr/>
          </p:nvCxnSpPr>
          <p:spPr>
            <a:xfrm flipH="1">
              <a:off x="6667590" y="3426796"/>
              <a:ext cx="42406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Connector: Elbow 133">
              <a:extLst>
                <a:ext uri="{FF2B5EF4-FFF2-40B4-BE49-F238E27FC236}">
                  <a16:creationId xmlns:a16="http://schemas.microsoft.com/office/drawing/2014/main" xmlns="" id="{C7F08F26-1E44-4215-B0A4-C02FC0107890}"/>
                </a:ext>
              </a:extLst>
            </p:cNvPr>
            <p:cNvCxnSpPr>
              <a:cxnSpLocks/>
            </p:cNvCxnSpPr>
            <p:nvPr/>
          </p:nvCxnSpPr>
          <p:spPr>
            <a:xfrm flipH="1">
              <a:off x="6667590" y="4302948"/>
              <a:ext cx="42406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xmlns="" id="{1B6D2927-0FBB-4F4F-938E-53D8497D0DD5}"/>
              </a:ext>
            </a:extLst>
          </p:cNvPr>
          <p:cNvGrpSpPr/>
          <p:nvPr/>
        </p:nvGrpSpPr>
        <p:grpSpPr>
          <a:xfrm>
            <a:off x="7005501" y="3166336"/>
            <a:ext cx="764754" cy="1635779"/>
            <a:chOff x="7007326" y="3166267"/>
            <a:chExt cx="764953" cy="1636205"/>
          </a:xfrm>
        </p:grpSpPr>
        <p:grpSp>
          <p:nvGrpSpPr>
            <p:cNvPr id="59" name="Group 58">
              <a:extLst>
                <a:ext uri="{FF2B5EF4-FFF2-40B4-BE49-F238E27FC236}">
                  <a16:creationId xmlns:a16="http://schemas.microsoft.com/office/drawing/2014/main" xmlns="" id="{1BAE5DFD-1B03-4A9C-8CFB-B15318E90296}"/>
                </a:ext>
              </a:extLst>
            </p:cNvPr>
            <p:cNvGrpSpPr/>
            <p:nvPr/>
          </p:nvGrpSpPr>
          <p:grpSpPr>
            <a:xfrm>
              <a:off x="7007326" y="3166267"/>
              <a:ext cx="764953" cy="758515"/>
              <a:chOff x="7007326" y="3166267"/>
              <a:chExt cx="764953" cy="758515"/>
            </a:xfrm>
          </p:grpSpPr>
          <p:grpSp>
            <p:nvGrpSpPr>
              <p:cNvPr id="6" name="Group 5">
                <a:extLst>
                  <a:ext uri="{FF2B5EF4-FFF2-40B4-BE49-F238E27FC236}">
                    <a16:creationId xmlns:a16="http://schemas.microsoft.com/office/drawing/2014/main" xmlns="" id="{4B8FEC2C-4C03-413B-96CC-468A3F0DCC8B}"/>
                  </a:ext>
                </a:extLst>
              </p:cNvPr>
              <p:cNvGrpSpPr/>
              <p:nvPr/>
            </p:nvGrpSpPr>
            <p:grpSpPr>
              <a:xfrm>
                <a:off x="7007326" y="3166267"/>
                <a:ext cx="764953" cy="758515"/>
                <a:chOff x="7007326" y="3166267"/>
                <a:chExt cx="764953" cy="758515"/>
              </a:xfrm>
            </p:grpSpPr>
            <p:sp>
              <p:nvSpPr>
                <p:cNvPr id="109" name="Rounded Rectangle 77">
                  <a:extLst>
                    <a:ext uri="{FF2B5EF4-FFF2-40B4-BE49-F238E27FC236}">
                      <a16:creationId xmlns:a16="http://schemas.microsoft.com/office/drawing/2014/main" xmlns="" id="{9630BAC5-B9D9-4F6B-A16C-9C9933AB2470}"/>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108" name="TextBox 107">
                  <a:extLst>
                    <a:ext uri="{FF2B5EF4-FFF2-40B4-BE49-F238E27FC236}">
                      <a16:creationId xmlns:a16="http://schemas.microsoft.com/office/drawing/2014/main" xmlns="" id="{181862EE-CF26-4B51-B481-65425698EEEC}"/>
                    </a:ext>
                  </a:extLst>
                </p:cNvPr>
                <p:cNvSpPr txBox="1"/>
                <p:nvPr/>
              </p:nvSpPr>
              <p:spPr>
                <a:xfrm>
                  <a:off x="7007326" y="3657016"/>
                  <a:ext cx="76495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Switch.1</a:t>
                  </a:r>
                </a:p>
              </p:txBody>
            </p:sp>
          </p:grpSp>
          <p:grpSp>
            <p:nvGrpSpPr>
              <p:cNvPr id="57" name="Group 56">
                <a:extLst>
                  <a:ext uri="{FF2B5EF4-FFF2-40B4-BE49-F238E27FC236}">
                    <a16:creationId xmlns:a16="http://schemas.microsoft.com/office/drawing/2014/main" xmlns="" id="{D558994B-AE1C-4CA3-805A-3C3CD4C28349}"/>
                  </a:ext>
                </a:extLst>
              </p:cNvPr>
              <p:cNvGrpSpPr/>
              <p:nvPr/>
            </p:nvGrpSpPr>
            <p:grpSpPr>
              <a:xfrm>
                <a:off x="7188332" y="3297823"/>
                <a:ext cx="394240" cy="269856"/>
                <a:chOff x="7283450" y="2931319"/>
                <a:chExt cx="1454151" cy="995362"/>
              </a:xfrm>
            </p:grpSpPr>
            <p:sp>
              <p:nvSpPr>
                <p:cNvPr id="122" name="Freeform 15">
                  <a:extLst>
                    <a:ext uri="{FF2B5EF4-FFF2-40B4-BE49-F238E27FC236}">
                      <a16:creationId xmlns:a16="http://schemas.microsoft.com/office/drawing/2014/main" xmlns="" id="{7296D79F-3920-4B6D-8ED6-7CFDFD2AA650}"/>
                    </a:ext>
                  </a:extLst>
                </p:cNvPr>
                <p:cNvSpPr>
                  <a:spLocks/>
                </p:cNvSpPr>
                <p:nvPr/>
              </p:nvSpPr>
              <p:spPr bwMode="auto">
                <a:xfrm>
                  <a:off x="7283450" y="2931319"/>
                  <a:ext cx="1447800" cy="376237"/>
                </a:xfrm>
                <a:custGeom>
                  <a:avLst/>
                  <a:gdLst>
                    <a:gd name="T0" fmla="*/ 402 w 419"/>
                    <a:gd name="T1" fmla="*/ 72 h 109"/>
                    <a:gd name="T2" fmla="*/ 101 w 419"/>
                    <a:gd name="T3" fmla="*/ 72 h 109"/>
                    <a:gd name="T4" fmla="*/ 118 w 419"/>
                    <a:gd name="T5" fmla="*/ 5 h 109"/>
                    <a:gd name="T6" fmla="*/ 118 w 419"/>
                    <a:gd name="T7" fmla="*/ 3 h 109"/>
                    <a:gd name="T8" fmla="*/ 114 w 419"/>
                    <a:gd name="T9" fmla="*/ 0 h 109"/>
                    <a:gd name="T10" fmla="*/ 111 w 419"/>
                    <a:gd name="T11" fmla="*/ 1 h 109"/>
                    <a:gd name="T12" fmla="*/ 5 w 419"/>
                    <a:gd name="T13" fmla="*/ 103 h 109"/>
                    <a:gd name="T14" fmla="*/ 6 w 419"/>
                    <a:gd name="T15" fmla="*/ 109 h 109"/>
                    <a:gd name="T16" fmla="*/ 314 w 419"/>
                    <a:gd name="T17" fmla="*/ 109 h 109"/>
                    <a:gd name="T18" fmla="*/ 316 w 419"/>
                    <a:gd name="T19" fmla="*/ 108 h 109"/>
                    <a:gd name="T20" fmla="*/ 402 w 419"/>
                    <a:gd name="T21" fmla="*/ 108 h 109"/>
                    <a:gd name="T22" fmla="*/ 419 w 419"/>
                    <a:gd name="T23" fmla="*/ 90 h 109"/>
                    <a:gd name="T24" fmla="*/ 402 w 419"/>
                    <a:gd name="T25" fmla="*/ 7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109">
                      <a:moveTo>
                        <a:pt x="402" y="72"/>
                      </a:moveTo>
                      <a:cubicBezTo>
                        <a:pt x="101" y="72"/>
                        <a:pt x="101" y="72"/>
                        <a:pt x="101" y="72"/>
                      </a:cubicBezTo>
                      <a:cubicBezTo>
                        <a:pt x="118" y="5"/>
                        <a:pt x="118" y="5"/>
                        <a:pt x="118" y="5"/>
                      </a:cubicBezTo>
                      <a:cubicBezTo>
                        <a:pt x="118" y="4"/>
                        <a:pt x="118" y="4"/>
                        <a:pt x="118" y="3"/>
                      </a:cubicBezTo>
                      <a:cubicBezTo>
                        <a:pt x="118" y="2"/>
                        <a:pt x="116" y="0"/>
                        <a:pt x="114" y="0"/>
                      </a:cubicBezTo>
                      <a:cubicBezTo>
                        <a:pt x="113" y="0"/>
                        <a:pt x="111" y="1"/>
                        <a:pt x="111" y="1"/>
                      </a:cubicBezTo>
                      <a:cubicBezTo>
                        <a:pt x="5" y="103"/>
                        <a:pt x="5" y="103"/>
                        <a:pt x="5" y="103"/>
                      </a:cubicBezTo>
                      <a:cubicBezTo>
                        <a:pt x="0" y="106"/>
                        <a:pt x="3" y="109"/>
                        <a:pt x="6" y="109"/>
                      </a:cubicBezTo>
                      <a:cubicBezTo>
                        <a:pt x="314" y="109"/>
                        <a:pt x="314" y="109"/>
                        <a:pt x="314" y="109"/>
                      </a:cubicBezTo>
                      <a:cubicBezTo>
                        <a:pt x="315" y="109"/>
                        <a:pt x="316" y="109"/>
                        <a:pt x="316" y="108"/>
                      </a:cubicBezTo>
                      <a:cubicBezTo>
                        <a:pt x="402" y="108"/>
                        <a:pt x="402" y="108"/>
                        <a:pt x="402" y="108"/>
                      </a:cubicBezTo>
                      <a:cubicBezTo>
                        <a:pt x="411" y="108"/>
                        <a:pt x="419" y="100"/>
                        <a:pt x="419" y="90"/>
                      </a:cubicBezTo>
                      <a:cubicBezTo>
                        <a:pt x="419" y="80"/>
                        <a:pt x="411" y="72"/>
                        <a:pt x="40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23" name="Freeform 16">
                  <a:extLst>
                    <a:ext uri="{FF2B5EF4-FFF2-40B4-BE49-F238E27FC236}">
                      <a16:creationId xmlns:a16="http://schemas.microsoft.com/office/drawing/2014/main" xmlns="" id="{B7948906-C123-43F2-B2F0-817A6325B46E}"/>
                    </a:ext>
                  </a:extLst>
                </p:cNvPr>
                <p:cNvSpPr>
                  <a:spLocks/>
                </p:cNvSpPr>
                <p:nvPr/>
              </p:nvSpPr>
              <p:spPr bwMode="auto">
                <a:xfrm>
                  <a:off x="7294563" y="3553619"/>
                  <a:ext cx="1443038" cy="373062"/>
                </a:xfrm>
                <a:custGeom>
                  <a:avLst/>
                  <a:gdLst>
                    <a:gd name="T0" fmla="*/ 17 w 418"/>
                    <a:gd name="T1" fmla="*/ 36 h 108"/>
                    <a:gd name="T2" fmla="*/ 317 w 418"/>
                    <a:gd name="T3" fmla="*/ 36 h 108"/>
                    <a:gd name="T4" fmla="*/ 300 w 418"/>
                    <a:gd name="T5" fmla="*/ 104 h 108"/>
                    <a:gd name="T6" fmla="*/ 300 w 418"/>
                    <a:gd name="T7" fmla="*/ 106 h 108"/>
                    <a:gd name="T8" fmla="*/ 304 w 418"/>
                    <a:gd name="T9" fmla="*/ 108 h 108"/>
                    <a:gd name="T10" fmla="*/ 307 w 418"/>
                    <a:gd name="T11" fmla="*/ 108 h 108"/>
                    <a:gd name="T12" fmla="*/ 413 w 418"/>
                    <a:gd name="T13" fmla="*/ 6 h 108"/>
                    <a:gd name="T14" fmla="*/ 412 w 418"/>
                    <a:gd name="T15" fmla="*/ 0 h 108"/>
                    <a:gd name="T16" fmla="*/ 104 w 418"/>
                    <a:gd name="T17" fmla="*/ 0 h 108"/>
                    <a:gd name="T18" fmla="*/ 102 w 418"/>
                    <a:gd name="T19" fmla="*/ 0 h 108"/>
                    <a:gd name="T20" fmla="*/ 17 w 418"/>
                    <a:gd name="T21" fmla="*/ 0 h 108"/>
                    <a:gd name="T22" fmla="*/ 0 w 418"/>
                    <a:gd name="T23" fmla="*/ 18 h 108"/>
                    <a:gd name="T24" fmla="*/ 17 w 418"/>
                    <a:gd name="T25"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108">
                      <a:moveTo>
                        <a:pt x="17" y="36"/>
                      </a:moveTo>
                      <a:cubicBezTo>
                        <a:pt x="317" y="36"/>
                        <a:pt x="317" y="36"/>
                        <a:pt x="317" y="36"/>
                      </a:cubicBezTo>
                      <a:cubicBezTo>
                        <a:pt x="300" y="104"/>
                        <a:pt x="300" y="104"/>
                        <a:pt x="300" y="104"/>
                      </a:cubicBezTo>
                      <a:cubicBezTo>
                        <a:pt x="300" y="105"/>
                        <a:pt x="300" y="105"/>
                        <a:pt x="300" y="106"/>
                      </a:cubicBezTo>
                      <a:cubicBezTo>
                        <a:pt x="300" y="107"/>
                        <a:pt x="302" y="108"/>
                        <a:pt x="304" y="108"/>
                      </a:cubicBezTo>
                      <a:cubicBezTo>
                        <a:pt x="305" y="108"/>
                        <a:pt x="307" y="108"/>
                        <a:pt x="307" y="108"/>
                      </a:cubicBezTo>
                      <a:cubicBezTo>
                        <a:pt x="413" y="6"/>
                        <a:pt x="413" y="6"/>
                        <a:pt x="413" y="6"/>
                      </a:cubicBezTo>
                      <a:cubicBezTo>
                        <a:pt x="418" y="3"/>
                        <a:pt x="415" y="0"/>
                        <a:pt x="412" y="0"/>
                      </a:cubicBezTo>
                      <a:cubicBezTo>
                        <a:pt x="104" y="0"/>
                        <a:pt x="104" y="0"/>
                        <a:pt x="104" y="0"/>
                      </a:cubicBezTo>
                      <a:cubicBezTo>
                        <a:pt x="103" y="0"/>
                        <a:pt x="103" y="0"/>
                        <a:pt x="102" y="0"/>
                      </a:cubicBezTo>
                      <a:cubicBezTo>
                        <a:pt x="17" y="0"/>
                        <a:pt x="17" y="0"/>
                        <a:pt x="17" y="0"/>
                      </a:cubicBezTo>
                      <a:cubicBezTo>
                        <a:pt x="7" y="0"/>
                        <a:pt x="0" y="9"/>
                        <a:pt x="0" y="18"/>
                      </a:cubicBezTo>
                      <a:cubicBezTo>
                        <a:pt x="0" y="28"/>
                        <a:pt x="7" y="36"/>
                        <a:pt x="17"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58" name="Group 57">
              <a:extLst>
                <a:ext uri="{FF2B5EF4-FFF2-40B4-BE49-F238E27FC236}">
                  <a16:creationId xmlns:a16="http://schemas.microsoft.com/office/drawing/2014/main" xmlns="" id="{BE99B67E-B9E7-4227-B256-531F53C065B0}"/>
                </a:ext>
              </a:extLst>
            </p:cNvPr>
            <p:cNvGrpSpPr/>
            <p:nvPr/>
          </p:nvGrpSpPr>
          <p:grpSpPr>
            <a:xfrm>
              <a:off x="7007326" y="4043957"/>
              <a:ext cx="764953" cy="758515"/>
              <a:chOff x="7007326" y="4043957"/>
              <a:chExt cx="764953" cy="758515"/>
            </a:xfrm>
          </p:grpSpPr>
          <p:grpSp>
            <p:nvGrpSpPr>
              <p:cNvPr id="117" name="Group 116">
                <a:extLst>
                  <a:ext uri="{FF2B5EF4-FFF2-40B4-BE49-F238E27FC236}">
                    <a16:creationId xmlns:a16="http://schemas.microsoft.com/office/drawing/2014/main" xmlns="" id="{0E1F217E-5380-4012-A690-38EAC27BF8A4}"/>
                  </a:ext>
                </a:extLst>
              </p:cNvPr>
              <p:cNvGrpSpPr/>
              <p:nvPr/>
            </p:nvGrpSpPr>
            <p:grpSpPr>
              <a:xfrm>
                <a:off x="7007326" y="4043957"/>
                <a:ext cx="764953" cy="758515"/>
                <a:chOff x="7007326" y="3166267"/>
                <a:chExt cx="764953" cy="758515"/>
              </a:xfrm>
            </p:grpSpPr>
            <p:sp>
              <p:nvSpPr>
                <p:cNvPr id="118" name="Rounded Rectangle 77">
                  <a:extLst>
                    <a:ext uri="{FF2B5EF4-FFF2-40B4-BE49-F238E27FC236}">
                      <a16:creationId xmlns:a16="http://schemas.microsoft.com/office/drawing/2014/main" xmlns="" id="{C4543FF7-0D91-42C9-A39D-5D182D501F1E}"/>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119" name="TextBox 118">
                  <a:extLst>
                    <a:ext uri="{FF2B5EF4-FFF2-40B4-BE49-F238E27FC236}">
                      <a16:creationId xmlns:a16="http://schemas.microsoft.com/office/drawing/2014/main" xmlns="" id="{3CBAAC8F-D75D-4617-B23D-C00B68F2AD1B}"/>
                    </a:ext>
                  </a:extLst>
                </p:cNvPr>
                <p:cNvSpPr txBox="1"/>
                <p:nvPr/>
              </p:nvSpPr>
              <p:spPr>
                <a:xfrm>
                  <a:off x="7007326" y="3657016"/>
                  <a:ext cx="76495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Switch.2</a:t>
                  </a:r>
                </a:p>
              </p:txBody>
            </p:sp>
          </p:grpSp>
          <p:grpSp>
            <p:nvGrpSpPr>
              <p:cNvPr id="124" name="Group 123">
                <a:extLst>
                  <a:ext uri="{FF2B5EF4-FFF2-40B4-BE49-F238E27FC236}">
                    <a16:creationId xmlns:a16="http://schemas.microsoft.com/office/drawing/2014/main" xmlns="" id="{E9136662-17EB-42D1-9100-48540B32463E}"/>
                  </a:ext>
                </a:extLst>
              </p:cNvPr>
              <p:cNvGrpSpPr/>
              <p:nvPr/>
            </p:nvGrpSpPr>
            <p:grpSpPr>
              <a:xfrm>
                <a:off x="7188332" y="4166220"/>
                <a:ext cx="394240" cy="269856"/>
                <a:chOff x="7283450" y="2931319"/>
                <a:chExt cx="1454151" cy="995362"/>
              </a:xfrm>
            </p:grpSpPr>
            <p:sp>
              <p:nvSpPr>
                <p:cNvPr id="125" name="Freeform 15">
                  <a:extLst>
                    <a:ext uri="{FF2B5EF4-FFF2-40B4-BE49-F238E27FC236}">
                      <a16:creationId xmlns:a16="http://schemas.microsoft.com/office/drawing/2014/main" xmlns="" id="{A61E6C4C-4A55-4C6C-AC65-A3B0FE9CED48}"/>
                    </a:ext>
                  </a:extLst>
                </p:cNvPr>
                <p:cNvSpPr>
                  <a:spLocks/>
                </p:cNvSpPr>
                <p:nvPr/>
              </p:nvSpPr>
              <p:spPr bwMode="auto">
                <a:xfrm>
                  <a:off x="7283450" y="2931319"/>
                  <a:ext cx="1447800" cy="376237"/>
                </a:xfrm>
                <a:custGeom>
                  <a:avLst/>
                  <a:gdLst>
                    <a:gd name="T0" fmla="*/ 402 w 419"/>
                    <a:gd name="T1" fmla="*/ 72 h 109"/>
                    <a:gd name="T2" fmla="*/ 101 w 419"/>
                    <a:gd name="T3" fmla="*/ 72 h 109"/>
                    <a:gd name="T4" fmla="*/ 118 w 419"/>
                    <a:gd name="T5" fmla="*/ 5 h 109"/>
                    <a:gd name="T6" fmla="*/ 118 w 419"/>
                    <a:gd name="T7" fmla="*/ 3 h 109"/>
                    <a:gd name="T8" fmla="*/ 114 w 419"/>
                    <a:gd name="T9" fmla="*/ 0 h 109"/>
                    <a:gd name="T10" fmla="*/ 111 w 419"/>
                    <a:gd name="T11" fmla="*/ 1 h 109"/>
                    <a:gd name="T12" fmla="*/ 5 w 419"/>
                    <a:gd name="T13" fmla="*/ 103 h 109"/>
                    <a:gd name="T14" fmla="*/ 6 w 419"/>
                    <a:gd name="T15" fmla="*/ 109 h 109"/>
                    <a:gd name="T16" fmla="*/ 314 w 419"/>
                    <a:gd name="T17" fmla="*/ 109 h 109"/>
                    <a:gd name="T18" fmla="*/ 316 w 419"/>
                    <a:gd name="T19" fmla="*/ 108 h 109"/>
                    <a:gd name="T20" fmla="*/ 402 w 419"/>
                    <a:gd name="T21" fmla="*/ 108 h 109"/>
                    <a:gd name="T22" fmla="*/ 419 w 419"/>
                    <a:gd name="T23" fmla="*/ 90 h 109"/>
                    <a:gd name="T24" fmla="*/ 402 w 419"/>
                    <a:gd name="T25" fmla="*/ 7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109">
                      <a:moveTo>
                        <a:pt x="402" y="72"/>
                      </a:moveTo>
                      <a:cubicBezTo>
                        <a:pt x="101" y="72"/>
                        <a:pt x="101" y="72"/>
                        <a:pt x="101" y="72"/>
                      </a:cubicBezTo>
                      <a:cubicBezTo>
                        <a:pt x="118" y="5"/>
                        <a:pt x="118" y="5"/>
                        <a:pt x="118" y="5"/>
                      </a:cubicBezTo>
                      <a:cubicBezTo>
                        <a:pt x="118" y="4"/>
                        <a:pt x="118" y="4"/>
                        <a:pt x="118" y="3"/>
                      </a:cubicBezTo>
                      <a:cubicBezTo>
                        <a:pt x="118" y="2"/>
                        <a:pt x="116" y="0"/>
                        <a:pt x="114" y="0"/>
                      </a:cubicBezTo>
                      <a:cubicBezTo>
                        <a:pt x="113" y="0"/>
                        <a:pt x="111" y="1"/>
                        <a:pt x="111" y="1"/>
                      </a:cubicBezTo>
                      <a:cubicBezTo>
                        <a:pt x="5" y="103"/>
                        <a:pt x="5" y="103"/>
                        <a:pt x="5" y="103"/>
                      </a:cubicBezTo>
                      <a:cubicBezTo>
                        <a:pt x="0" y="106"/>
                        <a:pt x="3" y="109"/>
                        <a:pt x="6" y="109"/>
                      </a:cubicBezTo>
                      <a:cubicBezTo>
                        <a:pt x="314" y="109"/>
                        <a:pt x="314" y="109"/>
                        <a:pt x="314" y="109"/>
                      </a:cubicBezTo>
                      <a:cubicBezTo>
                        <a:pt x="315" y="109"/>
                        <a:pt x="316" y="109"/>
                        <a:pt x="316" y="108"/>
                      </a:cubicBezTo>
                      <a:cubicBezTo>
                        <a:pt x="402" y="108"/>
                        <a:pt x="402" y="108"/>
                        <a:pt x="402" y="108"/>
                      </a:cubicBezTo>
                      <a:cubicBezTo>
                        <a:pt x="411" y="108"/>
                        <a:pt x="419" y="100"/>
                        <a:pt x="419" y="90"/>
                      </a:cubicBezTo>
                      <a:cubicBezTo>
                        <a:pt x="419" y="80"/>
                        <a:pt x="411" y="72"/>
                        <a:pt x="40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26" name="Freeform 16">
                  <a:extLst>
                    <a:ext uri="{FF2B5EF4-FFF2-40B4-BE49-F238E27FC236}">
                      <a16:creationId xmlns:a16="http://schemas.microsoft.com/office/drawing/2014/main" xmlns="" id="{8DE650A5-7E3B-44C1-80B4-0BC2A2372EB1}"/>
                    </a:ext>
                  </a:extLst>
                </p:cNvPr>
                <p:cNvSpPr>
                  <a:spLocks/>
                </p:cNvSpPr>
                <p:nvPr/>
              </p:nvSpPr>
              <p:spPr bwMode="auto">
                <a:xfrm>
                  <a:off x="7294563" y="3553619"/>
                  <a:ext cx="1443038" cy="373062"/>
                </a:xfrm>
                <a:custGeom>
                  <a:avLst/>
                  <a:gdLst>
                    <a:gd name="T0" fmla="*/ 17 w 418"/>
                    <a:gd name="T1" fmla="*/ 36 h 108"/>
                    <a:gd name="T2" fmla="*/ 317 w 418"/>
                    <a:gd name="T3" fmla="*/ 36 h 108"/>
                    <a:gd name="T4" fmla="*/ 300 w 418"/>
                    <a:gd name="T5" fmla="*/ 104 h 108"/>
                    <a:gd name="T6" fmla="*/ 300 w 418"/>
                    <a:gd name="T7" fmla="*/ 106 h 108"/>
                    <a:gd name="T8" fmla="*/ 304 w 418"/>
                    <a:gd name="T9" fmla="*/ 108 h 108"/>
                    <a:gd name="T10" fmla="*/ 307 w 418"/>
                    <a:gd name="T11" fmla="*/ 108 h 108"/>
                    <a:gd name="T12" fmla="*/ 413 w 418"/>
                    <a:gd name="T13" fmla="*/ 6 h 108"/>
                    <a:gd name="T14" fmla="*/ 412 w 418"/>
                    <a:gd name="T15" fmla="*/ 0 h 108"/>
                    <a:gd name="T16" fmla="*/ 104 w 418"/>
                    <a:gd name="T17" fmla="*/ 0 h 108"/>
                    <a:gd name="T18" fmla="*/ 102 w 418"/>
                    <a:gd name="T19" fmla="*/ 0 h 108"/>
                    <a:gd name="T20" fmla="*/ 17 w 418"/>
                    <a:gd name="T21" fmla="*/ 0 h 108"/>
                    <a:gd name="T22" fmla="*/ 0 w 418"/>
                    <a:gd name="T23" fmla="*/ 18 h 108"/>
                    <a:gd name="T24" fmla="*/ 17 w 418"/>
                    <a:gd name="T25"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108">
                      <a:moveTo>
                        <a:pt x="17" y="36"/>
                      </a:moveTo>
                      <a:cubicBezTo>
                        <a:pt x="317" y="36"/>
                        <a:pt x="317" y="36"/>
                        <a:pt x="317" y="36"/>
                      </a:cubicBezTo>
                      <a:cubicBezTo>
                        <a:pt x="300" y="104"/>
                        <a:pt x="300" y="104"/>
                        <a:pt x="300" y="104"/>
                      </a:cubicBezTo>
                      <a:cubicBezTo>
                        <a:pt x="300" y="105"/>
                        <a:pt x="300" y="105"/>
                        <a:pt x="300" y="106"/>
                      </a:cubicBezTo>
                      <a:cubicBezTo>
                        <a:pt x="300" y="107"/>
                        <a:pt x="302" y="108"/>
                        <a:pt x="304" y="108"/>
                      </a:cubicBezTo>
                      <a:cubicBezTo>
                        <a:pt x="305" y="108"/>
                        <a:pt x="307" y="108"/>
                        <a:pt x="307" y="108"/>
                      </a:cubicBezTo>
                      <a:cubicBezTo>
                        <a:pt x="413" y="6"/>
                        <a:pt x="413" y="6"/>
                        <a:pt x="413" y="6"/>
                      </a:cubicBezTo>
                      <a:cubicBezTo>
                        <a:pt x="418" y="3"/>
                        <a:pt x="415" y="0"/>
                        <a:pt x="412" y="0"/>
                      </a:cubicBezTo>
                      <a:cubicBezTo>
                        <a:pt x="104" y="0"/>
                        <a:pt x="104" y="0"/>
                        <a:pt x="104" y="0"/>
                      </a:cubicBezTo>
                      <a:cubicBezTo>
                        <a:pt x="103" y="0"/>
                        <a:pt x="103" y="0"/>
                        <a:pt x="102" y="0"/>
                      </a:cubicBezTo>
                      <a:cubicBezTo>
                        <a:pt x="17" y="0"/>
                        <a:pt x="17" y="0"/>
                        <a:pt x="17" y="0"/>
                      </a:cubicBezTo>
                      <a:cubicBezTo>
                        <a:pt x="7" y="0"/>
                        <a:pt x="0" y="9"/>
                        <a:pt x="0" y="18"/>
                      </a:cubicBezTo>
                      <a:cubicBezTo>
                        <a:pt x="0" y="28"/>
                        <a:pt x="7" y="36"/>
                        <a:pt x="17"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grpSp>
        <p:nvGrpSpPr>
          <p:cNvPr id="148" name="Group 147">
            <a:extLst>
              <a:ext uri="{FF2B5EF4-FFF2-40B4-BE49-F238E27FC236}">
                <a16:creationId xmlns:a16="http://schemas.microsoft.com/office/drawing/2014/main" xmlns="" id="{4BD45399-10C2-4641-A95E-C049494ED936}"/>
              </a:ext>
            </a:extLst>
          </p:cNvPr>
          <p:cNvGrpSpPr/>
          <p:nvPr/>
        </p:nvGrpSpPr>
        <p:grpSpPr>
          <a:xfrm>
            <a:off x="7635606" y="3426796"/>
            <a:ext cx="423951" cy="875924"/>
            <a:chOff x="6667590" y="3426796"/>
            <a:chExt cx="424061" cy="876152"/>
          </a:xfrm>
        </p:grpSpPr>
        <p:cxnSp>
          <p:nvCxnSpPr>
            <p:cNvPr id="149" name="Connector: Elbow 133">
              <a:extLst>
                <a:ext uri="{FF2B5EF4-FFF2-40B4-BE49-F238E27FC236}">
                  <a16:creationId xmlns:a16="http://schemas.microsoft.com/office/drawing/2014/main" xmlns="" id="{D26B0E4B-0E08-492D-A270-39BF20A29811}"/>
                </a:ext>
              </a:extLst>
            </p:cNvPr>
            <p:cNvCxnSpPr>
              <a:cxnSpLocks/>
            </p:cNvCxnSpPr>
            <p:nvPr/>
          </p:nvCxnSpPr>
          <p:spPr>
            <a:xfrm flipH="1">
              <a:off x="6667590" y="3426796"/>
              <a:ext cx="42406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50" name="Connector: Elbow 133">
              <a:extLst>
                <a:ext uri="{FF2B5EF4-FFF2-40B4-BE49-F238E27FC236}">
                  <a16:creationId xmlns:a16="http://schemas.microsoft.com/office/drawing/2014/main" xmlns="" id="{EA0EC52A-1D00-4F7B-8B95-476648D8D78A}"/>
                </a:ext>
              </a:extLst>
            </p:cNvPr>
            <p:cNvCxnSpPr>
              <a:cxnSpLocks/>
            </p:cNvCxnSpPr>
            <p:nvPr/>
          </p:nvCxnSpPr>
          <p:spPr>
            <a:xfrm flipH="1">
              <a:off x="6667590" y="4302948"/>
              <a:ext cx="42406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197" name="Connector: Elbow 196">
            <a:extLst>
              <a:ext uri="{FF2B5EF4-FFF2-40B4-BE49-F238E27FC236}">
                <a16:creationId xmlns:a16="http://schemas.microsoft.com/office/drawing/2014/main" xmlns="" id="{23EA064D-76E4-47A9-B887-75FBFC7A0047}"/>
              </a:ext>
            </a:extLst>
          </p:cNvPr>
          <p:cNvCxnSpPr>
            <a:cxnSpLocks/>
            <a:endCxn id="191" idx="1"/>
          </p:cNvCxnSpPr>
          <p:nvPr/>
        </p:nvCxnSpPr>
        <p:spPr>
          <a:xfrm rot="16200000" flipH="1">
            <a:off x="7505124" y="4650322"/>
            <a:ext cx="896532" cy="201330"/>
          </a:xfrm>
          <a:prstGeom prst="bentConnector2">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200" name="Connector: Elbow 199">
            <a:extLst>
              <a:ext uri="{FF2B5EF4-FFF2-40B4-BE49-F238E27FC236}">
                <a16:creationId xmlns:a16="http://schemas.microsoft.com/office/drawing/2014/main" xmlns="" id="{B5F49BD4-5C06-43B2-9876-8CE5564218F2}"/>
              </a:ext>
            </a:extLst>
          </p:cNvPr>
          <p:cNvCxnSpPr>
            <a:cxnSpLocks/>
            <a:endCxn id="211" idx="1"/>
          </p:cNvCxnSpPr>
          <p:nvPr/>
        </p:nvCxnSpPr>
        <p:spPr>
          <a:xfrm rot="5400000" flipH="1" flipV="1">
            <a:off x="7518989" y="2885747"/>
            <a:ext cx="866233" cy="203900"/>
          </a:xfrm>
          <a:prstGeom prst="bentConnector2">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221" name="Group 220">
            <a:extLst>
              <a:ext uri="{FF2B5EF4-FFF2-40B4-BE49-F238E27FC236}">
                <a16:creationId xmlns:a16="http://schemas.microsoft.com/office/drawing/2014/main" xmlns="" id="{509D00D9-82F9-4A6F-8110-252CE04D8ED6}"/>
              </a:ext>
            </a:extLst>
          </p:cNvPr>
          <p:cNvGrpSpPr/>
          <p:nvPr/>
        </p:nvGrpSpPr>
        <p:grpSpPr>
          <a:xfrm>
            <a:off x="7954485" y="2294117"/>
            <a:ext cx="764754" cy="3402992"/>
            <a:chOff x="7956557" y="2293822"/>
            <a:chExt cx="764953" cy="3403878"/>
          </a:xfrm>
        </p:grpSpPr>
        <p:grpSp>
          <p:nvGrpSpPr>
            <p:cNvPr id="89" name="Group 88">
              <a:extLst>
                <a:ext uri="{FF2B5EF4-FFF2-40B4-BE49-F238E27FC236}">
                  <a16:creationId xmlns:a16="http://schemas.microsoft.com/office/drawing/2014/main" xmlns="" id="{37CFD208-C7A5-458E-AC61-3648336C138D}"/>
                </a:ext>
              </a:extLst>
            </p:cNvPr>
            <p:cNvGrpSpPr/>
            <p:nvPr/>
          </p:nvGrpSpPr>
          <p:grpSpPr>
            <a:xfrm>
              <a:off x="8026415" y="4057398"/>
              <a:ext cx="620683" cy="758515"/>
              <a:chOff x="8026415" y="4043957"/>
              <a:chExt cx="620683" cy="758515"/>
            </a:xfrm>
          </p:grpSpPr>
          <p:grpSp>
            <p:nvGrpSpPr>
              <p:cNvPr id="156" name="Group 155">
                <a:extLst>
                  <a:ext uri="{FF2B5EF4-FFF2-40B4-BE49-F238E27FC236}">
                    <a16:creationId xmlns:a16="http://schemas.microsoft.com/office/drawing/2014/main" xmlns="" id="{E9072E3D-3569-4FEA-9E8B-61D09C38C528}"/>
                  </a:ext>
                </a:extLst>
              </p:cNvPr>
              <p:cNvGrpSpPr/>
              <p:nvPr/>
            </p:nvGrpSpPr>
            <p:grpSpPr>
              <a:xfrm>
                <a:off x="8026415" y="4043957"/>
                <a:ext cx="620683" cy="758515"/>
                <a:chOff x="7074268" y="3166267"/>
                <a:chExt cx="620683" cy="758515"/>
              </a:xfrm>
            </p:grpSpPr>
            <p:sp>
              <p:nvSpPr>
                <p:cNvPr id="160" name="Rounded Rectangle 77">
                  <a:extLst>
                    <a:ext uri="{FF2B5EF4-FFF2-40B4-BE49-F238E27FC236}">
                      <a16:creationId xmlns:a16="http://schemas.microsoft.com/office/drawing/2014/main" xmlns="" id="{769F3FB8-A65C-48EE-84A5-4AF549E6B85A}"/>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161" name="TextBox 160">
                  <a:extLst>
                    <a:ext uri="{FF2B5EF4-FFF2-40B4-BE49-F238E27FC236}">
                      <a16:creationId xmlns:a16="http://schemas.microsoft.com/office/drawing/2014/main" xmlns="" id="{CFDB585B-FCD3-4C40-A47C-2E778EC61A66}"/>
                    </a:ext>
                  </a:extLst>
                </p:cNvPr>
                <p:cNvSpPr txBox="1"/>
                <p:nvPr/>
              </p:nvSpPr>
              <p:spPr>
                <a:xfrm>
                  <a:off x="7074268" y="3657016"/>
                  <a:ext cx="62068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WiFi.3</a:t>
                  </a:r>
                </a:p>
              </p:txBody>
            </p:sp>
          </p:grpSp>
          <p:grpSp>
            <p:nvGrpSpPr>
              <p:cNvPr id="168" name="Group 167">
                <a:extLst>
                  <a:ext uri="{FF2B5EF4-FFF2-40B4-BE49-F238E27FC236}">
                    <a16:creationId xmlns:a16="http://schemas.microsoft.com/office/drawing/2014/main" xmlns="" id="{91330449-CF2C-40C0-9F6D-CF92FE2EAFFE}"/>
                  </a:ext>
                </a:extLst>
              </p:cNvPr>
              <p:cNvGrpSpPr/>
              <p:nvPr/>
            </p:nvGrpSpPr>
            <p:grpSpPr>
              <a:xfrm>
                <a:off x="8126591" y="4126269"/>
                <a:ext cx="420334" cy="362514"/>
                <a:chOff x="9117198" y="4488867"/>
                <a:chExt cx="1454150" cy="1254125"/>
              </a:xfrm>
            </p:grpSpPr>
            <p:sp>
              <p:nvSpPr>
                <p:cNvPr id="169" name="Oval 6">
                  <a:extLst>
                    <a:ext uri="{FF2B5EF4-FFF2-40B4-BE49-F238E27FC236}">
                      <a16:creationId xmlns:a16="http://schemas.microsoft.com/office/drawing/2014/main" xmlns="" id="{82C7D3B8-C8EB-4B1A-B798-0E4493D219A0}"/>
                    </a:ext>
                  </a:extLst>
                </p:cNvPr>
                <p:cNvSpPr>
                  <a:spLocks noChangeArrowheads="1"/>
                </p:cNvSpPr>
                <p:nvPr/>
              </p:nvSpPr>
              <p:spPr bwMode="auto">
                <a:xfrm>
                  <a:off x="9658536" y="4927017"/>
                  <a:ext cx="376238" cy="3762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0" name="Freeform 7">
                  <a:extLst>
                    <a:ext uri="{FF2B5EF4-FFF2-40B4-BE49-F238E27FC236}">
                      <a16:creationId xmlns:a16="http://schemas.microsoft.com/office/drawing/2014/main" xmlns="" id="{E7AB6D71-B578-42BD-BACB-DBC6AD75C837}"/>
                    </a:ext>
                  </a:extLst>
                </p:cNvPr>
                <p:cNvSpPr>
                  <a:spLocks/>
                </p:cNvSpPr>
                <p:nvPr/>
              </p:nvSpPr>
              <p:spPr bwMode="auto">
                <a:xfrm>
                  <a:off x="10164948" y="4488867"/>
                  <a:ext cx="406400" cy="1254125"/>
                </a:xfrm>
                <a:custGeom>
                  <a:avLst/>
                  <a:gdLst>
                    <a:gd name="T0" fmla="*/ 41 w 116"/>
                    <a:gd name="T1" fmla="*/ 15 h 357"/>
                    <a:gd name="T2" fmla="*/ 18 w 116"/>
                    <a:gd name="T3" fmla="*/ 42 h 357"/>
                    <a:gd name="T4" fmla="*/ 81 w 116"/>
                    <a:gd name="T5" fmla="*/ 178 h 357"/>
                    <a:gd name="T6" fmla="*/ 18 w 116"/>
                    <a:gd name="T7" fmla="*/ 314 h 357"/>
                    <a:gd name="T8" fmla="*/ 41 w 116"/>
                    <a:gd name="T9" fmla="*/ 341 h 357"/>
                    <a:gd name="T10" fmla="*/ 116 w 116"/>
                    <a:gd name="T11" fmla="*/ 178 h 357"/>
                    <a:gd name="T12" fmla="*/ 41 w 116"/>
                    <a:gd name="T13" fmla="*/ 15 h 357"/>
                  </a:gdLst>
                  <a:ahLst/>
                  <a:cxnLst>
                    <a:cxn ang="0">
                      <a:pos x="T0" y="T1"/>
                    </a:cxn>
                    <a:cxn ang="0">
                      <a:pos x="T2" y="T3"/>
                    </a:cxn>
                    <a:cxn ang="0">
                      <a:pos x="T4" y="T5"/>
                    </a:cxn>
                    <a:cxn ang="0">
                      <a:pos x="T6" y="T7"/>
                    </a:cxn>
                    <a:cxn ang="0">
                      <a:pos x="T8" y="T9"/>
                    </a:cxn>
                    <a:cxn ang="0">
                      <a:pos x="T10" y="T11"/>
                    </a:cxn>
                    <a:cxn ang="0">
                      <a:pos x="T12" y="T13"/>
                    </a:cxn>
                  </a:cxnLst>
                  <a:rect l="0" t="0" r="r" b="b"/>
                  <a:pathLst>
                    <a:path w="116" h="357">
                      <a:moveTo>
                        <a:pt x="41" y="15"/>
                      </a:moveTo>
                      <a:cubicBezTo>
                        <a:pt x="23" y="0"/>
                        <a:pt x="0" y="27"/>
                        <a:pt x="18" y="42"/>
                      </a:cubicBezTo>
                      <a:cubicBezTo>
                        <a:pt x="56" y="75"/>
                        <a:pt x="81" y="124"/>
                        <a:pt x="81" y="178"/>
                      </a:cubicBezTo>
                      <a:cubicBezTo>
                        <a:pt x="81" y="233"/>
                        <a:pt x="56" y="281"/>
                        <a:pt x="18" y="314"/>
                      </a:cubicBezTo>
                      <a:cubicBezTo>
                        <a:pt x="0" y="330"/>
                        <a:pt x="23" y="357"/>
                        <a:pt x="41" y="341"/>
                      </a:cubicBezTo>
                      <a:cubicBezTo>
                        <a:pt x="87" y="302"/>
                        <a:pt x="116" y="244"/>
                        <a:pt x="116" y="178"/>
                      </a:cubicBezTo>
                      <a:cubicBezTo>
                        <a:pt x="116" y="113"/>
                        <a:pt x="87" y="54"/>
                        <a:pt x="4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1" name="Freeform 8">
                  <a:extLst>
                    <a:ext uri="{FF2B5EF4-FFF2-40B4-BE49-F238E27FC236}">
                      <a16:creationId xmlns:a16="http://schemas.microsoft.com/office/drawing/2014/main" xmlns="" id="{C0442F9D-0B3E-41B5-B8FC-67DA523C07EC}"/>
                    </a:ext>
                  </a:extLst>
                </p:cNvPr>
                <p:cNvSpPr>
                  <a:spLocks/>
                </p:cNvSpPr>
                <p:nvPr/>
              </p:nvSpPr>
              <p:spPr bwMode="auto">
                <a:xfrm>
                  <a:off x="9117198" y="4488867"/>
                  <a:ext cx="411163" cy="1254125"/>
                </a:xfrm>
                <a:custGeom>
                  <a:avLst/>
                  <a:gdLst>
                    <a:gd name="T0" fmla="*/ 36 w 117"/>
                    <a:gd name="T1" fmla="*/ 178 h 357"/>
                    <a:gd name="T2" fmla="*/ 99 w 117"/>
                    <a:gd name="T3" fmla="*/ 42 h 357"/>
                    <a:gd name="T4" fmla="*/ 76 w 117"/>
                    <a:gd name="T5" fmla="*/ 15 h 357"/>
                    <a:gd name="T6" fmla="*/ 0 w 117"/>
                    <a:gd name="T7" fmla="*/ 178 h 357"/>
                    <a:gd name="T8" fmla="*/ 75 w 117"/>
                    <a:gd name="T9" fmla="*/ 341 h 357"/>
                    <a:gd name="T10" fmla="*/ 98 w 117"/>
                    <a:gd name="T11" fmla="*/ 314 h 357"/>
                    <a:gd name="T12" fmla="*/ 36 w 117"/>
                    <a:gd name="T13" fmla="*/ 178 h 357"/>
                  </a:gdLst>
                  <a:ahLst/>
                  <a:cxnLst>
                    <a:cxn ang="0">
                      <a:pos x="T0" y="T1"/>
                    </a:cxn>
                    <a:cxn ang="0">
                      <a:pos x="T2" y="T3"/>
                    </a:cxn>
                    <a:cxn ang="0">
                      <a:pos x="T4" y="T5"/>
                    </a:cxn>
                    <a:cxn ang="0">
                      <a:pos x="T6" y="T7"/>
                    </a:cxn>
                    <a:cxn ang="0">
                      <a:pos x="T8" y="T9"/>
                    </a:cxn>
                    <a:cxn ang="0">
                      <a:pos x="T10" y="T11"/>
                    </a:cxn>
                    <a:cxn ang="0">
                      <a:pos x="T12" y="T13"/>
                    </a:cxn>
                  </a:cxnLst>
                  <a:rect l="0" t="0" r="r" b="b"/>
                  <a:pathLst>
                    <a:path w="117" h="357">
                      <a:moveTo>
                        <a:pt x="36" y="178"/>
                      </a:moveTo>
                      <a:cubicBezTo>
                        <a:pt x="36" y="124"/>
                        <a:pt x="60" y="75"/>
                        <a:pt x="99" y="42"/>
                      </a:cubicBezTo>
                      <a:cubicBezTo>
                        <a:pt x="117" y="27"/>
                        <a:pt x="94" y="0"/>
                        <a:pt x="76" y="15"/>
                      </a:cubicBezTo>
                      <a:cubicBezTo>
                        <a:pt x="30" y="54"/>
                        <a:pt x="0" y="113"/>
                        <a:pt x="0" y="178"/>
                      </a:cubicBezTo>
                      <a:cubicBezTo>
                        <a:pt x="0" y="244"/>
                        <a:pt x="29" y="302"/>
                        <a:pt x="75" y="341"/>
                      </a:cubicBezTo>
                      <a:cubicBezTo>
                        <a:pt x="93" y="357"/>
                        <a:pt x="116" y="330"/>
                        <a:pt x="98" y="314"/>
                      </a:cubicBezTo>
                      <a:cubicBezTo>
                        <a:pt x="60" y="281"/>
                        <a:pt x="36" y="233"/>
                        <a:pt x="36" y="1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2" name="Freeform 9">
                  <a:extLst>
                    <a:ext uri="{FF2B5EF4-FFF2-40B4-BE49-F238E27FC236}">
                      <a16:creationId xmlns:a16="http://schemas.microsoft.com/office/drawing/2014/main" xmlns="" id="{FB4A4B4C-7D42-48B3-A3F6-8BB258AE0654}"/>
                    </a:ext>
                  </a:extLst>
                </p:cNvPr>
                <p:cNvSpPr>
                  <a:spLocks/>
                </p:cNvSpPr>
                <p:nvPr/>
              </p:nvSpPr>
              <p:spPr bwMode="auto">
                <a:xfrm>
                  <a:off x="9995086" y="4685717"/>
                  <a:ext cx="277813" cy="857250"/>
                </a:xfrm>
                <a:custGeom>
                  <a:avLst/>
                  <a:gdLst>
                    <a:gd name="T0" fmla="*/ 28 w 79"/>
                    <a:gd name="T1" fmla="*/ 10 h 244"/>
                    <a:gd name="T2" fmla="*/ 12 w 79"/>
                    <a:gd name="T3" fmla="*/ 29 h 244"/>
                    <a:gd name="T4" fmla="*/ 55 w 79"/>
                    <a:gd name="T5" fmla="*/ 122 h 244"/>
                    <a:gd name="T6" fmla="*/ 12 w 79"/>
                    <a:gd name="T7" fmla="*/ 216 h 244"/>
                    <a:gd name="T8" fmla="*/ 28 w 79"/>
                    <a:gd name="T9" fmla="*/ 234 h 244"/>
                    <a:gd name="T10" fmla="*/ 79 w 79"/>
                    <a:gd name="T11" fmla="*/ 122 h 244"/>
                    <a:gd name="T12" fmla="*/ 28 w 79"/>
                    <a:gd name="T13" fmla="*/ 10 h 244"/>
                  </a:gdLst>
                  <a:ahLst/>
                  <a:cxnLst>
                    <a:cxn ang="0">
                      <a:pos x="T0" y="T1"/>
                    </a:cxn>
                    <a:cxn ang="0">
                      <a:pos x="T2" y="T3"/>
                    </a:cxn>
                    <a:cxn ang="0">
                      <a:pos x="T4" y="T5"/>
                    </a:cxn>
                    <a:cxn ang="0">
                      <a:pos x="T6" y="T7"/>
                    </a:cxn>
                    <a:cxn ang="0">
                      <a:pos x="T8" y="T9"/>
                    </a:cxn>
                    <a:cxn ang="0">
                      <a:pos x="T10" y="T11"/>
                    </a:cxn>
                    <a:cxn ang="0">
                      <a:pos x="T12" y="T13"/>
                    </a:cxn>
                  </a:cxnLst>
                  <a:rect l="0" t="0" r="r" b="b"/>
                  <a:pathLst>
                    <a:path w="79" h="244">
                      <a:moveTo>
                        <a:pt x="28" y="10"/>
                      </a:moveTo>
                      <a:cubicBezTo>
                        <a:pt x="15" y="0"/>
                        <a:pt x="0" y="18"/>
                        <a:pt x="12" y="29"/>
                      </a:cubicBezTo>
                      <a:cubicBezTo>
                        <a:pt x="38" y="51"/>
                        <a:pt x="55" y="85"/>
                        <a:pt x="55" y="122"/>
                      </a:cubicBezTo>
                      <a:cubicBezTo>
                        <a:pt x="55" y="160"/>
                        <a:pt x="38" y="193"/>
                        <a:pt x="12" y="216"/>
                      </a:cubicBezTo>
                      <a:cubicBezTo>
                        <a:pt x="0" y="226"/>
                        <a:pt x="16" y="244"/>
                        <a:pt x="28" y="234"/>
                      </a:cubicBezTo>
                      <a:cubicBezTo>
                        <a:pt x="59" y="207"/>
                        <a:pt x="79" y="167"/>
                        <a:pt x="79" y="122"/>
                      </a:cubicBezTo>
                      <a:cubicBezTo>
                        <a:pt x="79" y="77"/>
                        <a:pt x="59" y="37"/>
                        <a:pt x="28"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3" name="Freeform 10">
                  <a:extLst>
                    <a:ext uri="{FF2B5EF4-FFF2-40B4-BE49-F238E27FC236}">
                      <a16:creationId xmlns:a16="http://schemas.microsoft.com/office/drawing/2014/main" xmlns="" id="{4DCA74B6-C797-403F-9C6B-FC1CE1A68765}"/>
                    </a:ext>
                  </a:extLst>
                </p:cNvPr>
                <p:cNvSpPr>
                  <a:spLocks/>
                </p:cNvSpPr>
                <p:nvPr/>
              </p:nvSpPr>
              <p:spPr bwMode="auto">
                <a:xfrm>
                  <a:off x="9415648" y="4685717"/>
                  <a:ext cx="280988" cy="857250"/>
                </a:xfrm>
                <a:custGeom>
                  <a:avLst/>
                  <a:gdLst>
                    <a:gd name="T0" fmla="*/ 24 w 80"/>
                    <a:gd name="T1" fmla="*/ 122 h 244"/>
                    <a:gd name="T2" fmla="*/ 67 w 80"/>
                    <a:gd name="T3" fmla="*/ 29 h 244"/>
                    <a:gd name="T4" fmla="*/ 52 w 80"/>
                    <a:gd name="T5" fmla="*/ 10 h 244"/>
                    <a:gd name="T6" fmla="*/ 0 w 80"/>
                    <a:gd name="T7" fmla="*/ 122 h 244"/>
                    <a:gd name="T8" fmla="*/ 51 w 80"/>
                    <a:gd name="T9" fmla="*/ 234 h 244"/>
                    <a:gd name="T10" fmla="*/ 67 w 80"/>
                    <a:gd name="T11" fmla="*/ 216 h 244"/>
                    <a:gd name="T12" fmla="*/ 24 w 80"/>
                    <a:gd name="T13" fmla="*/ 122 h 244"/>
                  </a:gdLst>
                  <a:ahLst/>
                  <a:cxnLst>
                    <a:cxn ang="0">
                      <a:pos x="T0" y="T1"/>
                    </a:cxn>
                    <a:cxn ang="0">
                      <a:pos x="T2" y="T3"/>
                    </a:cxn>
                    <a:cxn ang="0">
                      <a:pos x="T4" y="T5"/>
                    </a:cxn>
                    <a:cxn ang="0">
                      <a:pos x="T6" y="T7"/>
                    </a:cxn>
                    <a:cxn ang="0">
                      <a:pos x="T8" y="T9"/>
                    </a:cxn>
                    <a:cxn ang="0">
                      <a:pos x="T10" y="T11"/>
                    </a:cxn>
                    <a:cxn ang="0">
                      <a:pos x="T12" y="T13"/>
                    </a:cxn>
                  </a:cxnLst>
                  <a:rect l="0" t="0" r="r" b="b"/>
                  <a:pathLst>
                    <a:path w="80" h="244">
                      <a:moveTo>
                        <a:pt x="24" y="122"/>
                      </a:moveTo>
                      <a:cubicBezTo>
                        <a:pt x="24" y="85"/>
                        <a:pt x="41" y="51"/>
                        <a:pt x="67" y="29"/>
                      </a:cubicBezTo>
                      <a:cubicBezTo>
                        <a:pt x="80" y="18"/>
                        <a:pt x="64" y="0"/>
                        <a:pt x="52" y="10"/>
                      </a:cubicBezTo>
                      <a:cubicBezTo>
                        <a:pt x="20" y="37"/>
                        <a:pt x="0" y="77"/>
                        <a:pt x="0" y="122"/>
                      </a:cubicBezTo>
                      <a:cubicBezTo>
                        <a:pt x="0" y="167"/>
                        <a:pt x="20" y="207"/>
                        <a:pt x="51" y="234"/>
                      </a:cubicBezTo>
                      <a:cubicBezTo>
                        <a:pt x="64" y="244"/>
                        <a:pt x="79" y="226"/>
                        <a:pt x="67" y="216"/>
                      </a:cubicBezTo>
                      <a:cubicBezTo>
                        <a:pt x="41" y="193"/>
                        <a:pt x="24" y="160"/>
                        <a:pt x="24"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215" name="Group 214">
              <a:extLst>
                <a:ext uri="{FF2B5EF4-FFF2-40B4-BE49-F238E27FC236}">
                  <a16:creationId xmlns:a16="http://schemas.microsoft.com/office/drawing/2014/main" xmlns="" id="{1A5A26B6-6B50-46AC-9205-DEFBC3E7160C}"/>
                </a:ext>
              </a:extLst>
            </p:cNvPr>
            <p:cNvGrpSpPr/>
            <p:nvPr/>
          </p:nvGrpSpPr>
          <p:grpSpPr>
            <a:xfrm>
              <a:off x="8026416" y="3175610"/>
              <a:ext cx="620683" cy="758515"/>
              <a:chOff x="8026416" y="3166267"/>
              <a:chExt cx="620683" cy="758515"/>
            </a:xfrm>
          </p:grpSpPr>
          <p:grpSp>
            <p:nvGrpSpPr>
              <p:cNvPr id="162" name="Group 161">
                <a:extLst>
                  <a:ext uri="{FF2B5EF4-FFF2-40B4-BE49-F238E27FC236}">
                    <a16:creationId xmlns:a16="http://schemas.microsoft.com/office/drawing/2014/main" xmlns="" id="{5D385EDC-834C-42E7-818E-545A52E11728}"/>
                  </a:ext>
                </a:extLst>
              </p:cNvPr>
              <p:cNvGrpSpPr/>
              <p:nvPr/>
            </p:nvGrpSpPr>
            <p:grpSpPr>
              <a:xfrm>
                <a:off x="8026416" y="3166267"/>
                <a:ext cx="620683" cy="758515"/>
                <a:chOff x="7074269" y="3166267"/>
                <a:chExt cx="620683" cy="758515"/>
              </a:xfrm>
            </p:grpSpPr>
            <p:sp>
              <p:nvSpPr>
                <p:cNvPr id="166" name="Rounded Rectangle 77">
                  <a:extLst>
                    <a:ext uri="{FF2B5EF4-FFF2-40B4-BE49-F238E27FC236}">
                      <a16:creationId xmlns:a16="http://schemas.microsoft.com/office/drawing/2014/main" xmlns="" id="{35D679D7-89C6-4D45-866D-B0AA22524E2D}"/>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167" name="TextBox 166">
                  <a:extLst>
                    <a:ext uri="{FF2B5EF4-FFF2-40B4-BE49-F238E27FC236}">
                      <a16:creationId xmlns:a16="http://schemas.microsoft.com/office/drawing/2014/main" xmlns="" id="{9B020947-0D01-49ED-9B71-19F76FD74221}"/>
                    </a:ext>
                  </a:extLst>
                </p:cNvPr>
                <p:cNvSpPr txBox="1"/>
                <p:nvPr/>
              </p:nvSpPr>
              <p:spPr>
                <a:xfrm>
                  <a:off x="7074269" y="3657016"/>
                  <a:ext cx="62068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WiFi.2</a:t>
                  </a:r>
                </a:p>
              </p:txBody>
            </p:sp>
          </p:grpSp>
          <p:grpSp>
            <p:nvGrpSpPr>
              <p:cNvPr id="174" name="Group 173">
                <a:extLst>
                  <a:ext uri="{FF2B5EF4-FFF2-40B4-BE49-F238E27FC236}">
                    <a16:creationId xmlns:a16="http://schemas.microsoft.com/office/drawing/2014/main" xmlns="" id="{C644B083-ABB9-41C7-9F8B-0DA5E4485FBC}"/>
                  </a:ext>
                </a:extLst>
              </p:cNvPr>
              <p:cNvGrpSpPr/>
              <p:nvPr/>
            </p:nvGrpSpPr>
            <p:grpSpPr>
              <a:xfrm>
                <a:off x="8126591" y="3239019"/>
                <a:ext cx="420334" cy="362514"/>
                <a:chOff x="9117198" y="4488867"/>
                <a:chExt cx="1454150" cy="1254125"/>
              </a:xfrm>
            </p:grpSpPr>
            <p:sp>
              <p:nvSpPr>
                <p:cNvPr id="175" name="Oval 6">
                  <a:extLst>
                    <a:ext uri="{FF2B5EF4-FFF2-40B4-BE49-F238E27FC236}">
                      <a16:creationId xmlns:a16="http://schemas.microsoft.com/office/drawing/2014/main" xmlns="" id="{50C9756C-E920-4C66-AA03-265759233033}"/>
                    </a:ext>
                  </a:extLst>
                </p:cNvPr>
                <p:cNvSpPr>
                  <a:spLocks noChangeArrowheads="1"/>
                </p:cNvSpPr>
                <p:nvPr/>
              </p:nvSpPr>
              <p:spPr bwMode="auto">
                <a:xfrm>
                  <a:off x="9658536" y="4927017"/>
                  <a:ext cx="376238" cy="3762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6" name="Freeform 7">
                  <a:extLst>
                    <a:ext uri="{FF2B5EF4-FFF2-40B4-BE49-F238E27FC236}">
                      <a16:creationId xmlns:a16="http://schemas.microsoft.com/office/drawing/2014/main" xmlns="" id="{C97AABC7-83E3-46AF-B428-BCC33AF31AFB}"/>
                    </a:ext>
                  </a:extLst>
                </p:cNvPr>
                <p:cNvSpPr>
                  <a:spLocks/>
                </p:cNvSpPr>
                <p:nvPr/>
              </p:nvSpPr>
              <p:spPr bwMode="auto">
                <a:xfrm>
                  <a:off x="10164948" y="4488867"/>
                  <a:ext cx="406400" cy="1254125"/>
                </a:xfrm>
                <a:custGeom>
                  <a:avLst/>
                  <a:gdLst>
                    <a:gd name="T0" fmla="*/ 41 w 116"/>
                    <a:gd name="T1" fmla="*/ 15 h 357"/>
                    <a:gd name="T2" fmla="*/ 18 w 116"/>
                    <a:gd name="T3" fmla="*/ 42 h 357"/>
                    <a:gd name="T4" fmla="*/ 81 w 116"/>
                    <a:gd name="T5" fmla="*/ 178 h 357"/>
                    <a:gd name="T6" fmla="*/ 18 w 116"/>
                    <a:gd name="T7" fmla="*/ 314 h 357"/>
                    <a:gd name="T8" fmla="*/ 41 w 116"/>
                    <a:gd name="T9" fmla="*/ 341 h 357"/>
                    <a:gd name="T10" fmla="*/ 116 w 116"/>
                    <a:gd name="T11" fmla="*/ 178 h 357"/>
                    <a:gd name="T12" fmla="*/ 41 w 116"/>
                    <a:gd name="T13" fmla="*/ 15 h 357"/>
                  </a:gdLst>
                  <a:ahLst/>
                  <a:cxnLst>
                    <a:cxn ang="0">
                      <a:pos x="T0" y="T1"/>
                    </a:cxn>
                    <a:cxn ang="0">
                      <a:pos x="T2" y="T3"/>
                    </a:cxn>
                    <a:cxn ang="0">
                      <a:pos x="T4" y="T5"/>
                    </a:cxn>
                    <a:cxn ang="0">
                      <a:pos x="T6" y="T7"/>
                    </a:cxn>
                    <a:cxn ang="0">
                      <a:pos x="T8" y="T9"/>
                    </a:cxn>
                    <a:cxn ang="0">
                      <a:pos x="T10" y="T11"/>
                    </a:cxn>
                    <a:cxn ang="0">
                      <a:pos x="T12" y="T13"/>
                    </a:cxn>
                  </a:cxnLst>
                  <a:rect l="0" t="0" r="r" b="b"/>
                  <a:pathLst>
                    <a:path w="116" h="357">
                      <a:moveTo>
                        <a:pt x="41" y="15"/>
                      </a:moveTo>
                      <a:cubicBezTo>
                        <a:pt x="23" y="0"/>
                        <a:pt x="0" y="27"/>
                        <a:pt x="18" y="42"/>
                      </a:cubicBezTo>
                      <a:cubicBezTo>
                        <a:pt x="56" y="75"/>
                        <a:pt x="81" y="124"/>
                        <a:pt x="81" y="178"/>
                      </a:cubicBezTo>
                      <a:cubicBezTo>
                        <a:pt x="81" y="233"/>
                        <a:pt x="56" y="281"/>
                        <a:pt x="18" y="314"/>
                      </a:cubicBezTo>
                      <a:cubicBezTo>
                        <a:pt x="0" y="330"/>
                        <a:pt x="23" y="357"/>
                        <a:pt x="41" y="341"/>
                      </a:cubicBezTo>
                      <a:cubicBezTo>
                        <a:pt x="87" y="302"/>
                        <a:pt x="116" y="244"/>
                        <a:pt x="116" y="178"/>
                      </a:cubicBezTo>
                      <a:cubicBezTo>
                        <a:pt x="116" y="113"/>
                        <a:pt x="87" y="54"/>
                        <a:pt x="4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7" name="Freeform 8">
                  <a:extLst>
                    <a:ext uri="{FF2B5EF4-FFF2-40B4-BE49-F238E27FC236}">
                      <a16:creationId xmlns:a16="http://schemas.microsoft.com/office/drawing/2014/main" xmlns="" id="{6FAC1F47-8780-4912-82DE-A8C44A35CC2D}"/>
                    </a:ext>
                  </a:extLst>
                </p:cNvPr>
                <p:cNvSpPr>
                  <a:spLocks/>
                </p:cNvSpPr>
                <p:nvPr/>
              </p:nvSpPr>
              <p:spPr bwMode="auto">
                <a:xfrm>
                  <a:off x="9117198" y="4488867"/>
                  <a:ext cx="411163" cy="1254125"/>
                </a:xfrm>
                <a:custGeom>
                  <a:avLst/>
                  <a:gdLst>
                    <a:gd name="T0" fmla="*/ 36 w 117"/>
                    <a:gd name="T1" fmla="*/ 178 h 357"/>
                    <a:gd name="T2" fmla="*/ 99 w 117"/>
                    <a:gd name="T3" fmla="*/ 42 h 357"/>
                    <a:gd name="T4" fmla="*/ 76 w 117"/>
                    <a:gd name="T5" fmla="*/ 15 h 357"/>
                    <a:gd name="T6" fmla="*/ 0 w 117"/>
                    <a:gd name="T7" fmla="*/ 178 h 357"/>
                    <a:gd name="T8" fmla="*/ 75 w 117"/>
                    <a:gd name="T9" fmla="*/ 341 h 357"/>
                    <a:gd name="T10" fmla="*/ 98 w 117"/>
                    <a:gd name="T11" fmla="*/ 314 h 357"/>
                    <a:gd name="T12" fmla="*/ 36 w 117"/>
                    <a:gd name="T13" fmla="*/ 178 h 357"/>
                  </a:gdLst>
                  <a:ahLst/>
                  <a:cxnLst>
                    <a:cxn ang="0">
                      <a:pos x="T0" y="T1"/>
                    </a:cxn>
                    <a:cxn ang="0">
                      <a:pos x="T2" y="T3"/>
                    </a:cxn>
                    <a:cxn ang="0">
                      <a:pos x="T4" y="T5"/>
                    </a:cxn>
                    <a:cxn ang="0">
                      <a:pos x="T6" y="T7"/>
                    </a:cxn>
                    <a:cxn ang="0">
                      <a:pos x="T8" y="T9"/>
                    </a:cxn>
                    <a:cxn ang="0">
                      <a:pos x="T10" y="T11"/>
                    </a:cxn>
                    <a:cxn ang="0">
                      <a:pos x="T12" y="T13"/>
                    </a:cxn>
                  </a:cxnLst>
                  <a:rect l="0" t="0" r="r" b="b"/>
                  <a:pathLst>
                    <a:path w="117" h="357">
                      <a:moveTo>
                        <a:pt x="36" y="178"/>
                      </a:moveTo>
                      <a:cubicBezTo>
                        <a:pt x="36" y="124"/>
                        <a:pt x="60" y="75"/>
                        <a:pt x="99" y="42"/>
                      </a:cubicBezTo>
                      <a:cubicBezTo>
                        <a:pt x="117" y="27"/>
                        <a:pt x="94" y="0"/>
                        <a:pt x="76" y="15"/>
                      </a:cubicBezTo>
                      <a:cubicBezTo>
                        <a:pt x="30" y="54"/>
                        <a:pt x="0" y="113"/>
                        <a:pt x="0" y="178"/>
                      </a:cubicBezTo>
                      <a:cubicBezTo>
                        <a:pt x="0" y="244"/>
                        <a:pt x="29" y="302"/>
                        <a:pt x="75" y="341"/>
                      </a:cubicBezTo>
                      <a:cubicBezTo>
                        <a:pt x="93" y="357"/>
                        <a:pt x="116" y="330"/>
                        <a:pt x="98" y="314"/>
                      </a:cubicBezTo>
                      <a:cubicBezTo>
                        <a:pt x="60" y="281"/>
                        <a:pt x="36" y="233"/>
                        <a:pt x="36" y="1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8" name="Freeform 9">
                  <a:extLst>
                    <a:ext uri="{FF2B5EF4-FFF2-40B4-BE49-F238E27FC236}">
                      <a16:creationId xmlns:a16="http://schemas.microsoft.com/office/drawing/2014/main" xmlns="" id="{564B3AC9-7F8B-46B2-8EB9-2E5758EF6278}"/>
                    </a:ext>
                  </a:extLst>
                </p:cNvPr>
                <p:cNvSpPr>
                  <a:spLocks/>
                </p:cNvSpPr>
                <p:nvPr/>
              </p:nvSpPr>
              <p:spPr bwMode="auto">
                <a:xfrm>
                  <a:off x="9995086" y="4685717"/>
                  <a:ext cx="277813" cy="857250"/>
                </a:xfrm>
                <a:custGeom>
                  <a:avLst/>
                  <a:gdLst>
                    <a:gd name="T0" fmla="*/ 28 w 79"/>
                    <a:gd name="T1" fmla="*/ 10 h 244"/>
                    <a:gd name="T2" fmla="*/ 12 w 79"/>
                    <a:gd name="T3" fmla="*/ 29 h 244"/>
                    <a:gd name="T4" fmla="*/ 55 w 79"/>
                    <a:gd name="T5" fmla="*/ 122 h 244"/>
                    <a:gd name="T6" fmla="*/ 12 w 79"/>
                    <a:gd name="T7" fmla="*/ 216 h 244"/>
                    <a:gd name="T8" fmla="*/ 28 w 79"/>
                    <a:gd name="T9" fmla="*/ 234 h 244"/>
                    <a:gd name="T10" fmla="*/ 79 w 79"/>
                    <a:gd name="T11" fmla="*/ 122 h 244"/>
                    <a:gd name="T12" fmla="*/ 28 w 79"/>
                    <a:gd name="T13" fmla="*/ 10 h 244"/>
                  </a:gdLst>
                  <a:ahLst/>
                  <a:cxnLst>
                    <a:cxn ang="0">
                      <a:pos x="T0" y="T1"/>
                    </a:cxn>
                    <a:cxn ang="0">
                      <a:pos x="T2" y="T3"/>
                    </a:cxn>
                    <a:cxn ang="0">
                      <a:pos x="T4" y="T5"/>
                    </a:cxn>
                    <a:cxn ang="0">
                      <a:pos x="T6" y="T7"/>
                    </a:cxn>
                    <a:cxn ang="0">
                      <a:pos x="T8" y="T9"/>
                    </a:cxn>
                    <a:cxn ang="0">
                      <a:pos x="T10" y="T11"/>
                    </a:cxn>
                    <a:cxn ang="0">
                      <a:pos x="T12" y="T13"/>
                    </a:cxn>
                  </a:cxnLst>
                  <a:rect l="0" t="0" r="r" b="b"/>
                  <a:pathLst>
                    <a:path w="79" h="244">
                      <a:moveTo>
                        <a:pt x="28" y="10"/>
                      </a:moveTo>
                      <a:cubicBezTo>
                        <a:pt x="15" y="0"/>
                        <a:pt x="0" y="18"/>
                        <a:pt x="12" y="29"/>
                      </a:cubicBezTo>
                      <a:cubicBezTo>
                        <a:pt x="38" y="51"/>
                        <a:pt x="55" y="85"/>
                        <a:pt x="55" y="122"/>
                      </a:cubicBezTo>
                      <a:cubicBezTo>
                        <a:pt x="55" y="160"/>
                        <a:pt x="38" y="193"/>
                        <a:pt x="12" y="216"/>
                      </a:cubicBezTo>
                      <a:cubicBezTo>
                        <a:pt x="0" y="226"/>
                        <a:pt x="16" y="244"/>
                        <a:pt x="28" y="234"/>
                      </a:cubicBezTo>
                      <a:cubicBezTo>
                        <a:pt x="59" y="207"/>
                        <a:pt x="79" y="167"/>
                        <a:pt x="79" y="122"/>
                      </a:cubicBezTo>
                      <a:cubicBezTo>
                        <a:pt x="79" y="77"/>
                        <a:pt x="59" y="37"/>
                        <a:pt x="28"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179" name="Freeform 10">
                  <a:extLst>
                    <a:ext uri="{FF2B5EF4-FFF2-40B4-BE49-F238E27FC236}">
                      <a16:creationId xmlns:a16="http://schemas.microsoft.com/office/drawing/2014/main" xmlns="" id="{4D278CA7-3945-491D-8A51-0D7DBD498EFB}"/>
                    </a:ext>
                  </a:extLst>
                </p:cNvPr>
                <p:cNvSpPr>
                  <a:spLocks/>
                </p:cNvSpPr>
                <p:nvPr/>
              </p:nvSpPr>
              <p:spPr bwMode="auto">
                <a:xfrm>
                  <a:off x="9415648" y="4685717"/>
                  <a:ext cx="280988" cy="857250"/>
                </a:xfrm>
                <a:custGeom>
                  <a:avLst/>
                  <a:gdLst>
                    <a:gd name="T0" fmla="*/ 24 w 80"/>
                    <a:gd name="T1" fmla="*/ 122 h 244"/>
                    <a:gd name="T2" fmla="*/ 67 w 80"/>
                    <a:gd name="T3" fmla="*/ 29 h 244"/>
                    <a:gd name="T4" fmla="*/ 52 w 80"/>
                    <a:gd name="T5" fmla="*/ 10 h 244"/>
                    <a:gd name="T6" fmla="*/ 0 w 80"/>
                    <a:gd name="T7" fmla="*/ 122 h 244"/>
                    <a:gd name="T8" fmla="*/ 51 w 80"/>
                    <a:gd name="T9" fmla="*/ 234 h 244"/>
                    <a:gd name="T10" fmla="*/ 67 w 80"/>
                    <a:gd name="T11" fmla="*/ 216 h 244"/>
                    <a:gd name="T12" fmla="*/ 24 w 80"/>
                    <a:gd name="T13" fmla="*/ 122 h 244"/>
                  </a:gdLst>
                  <a:ahLst/>
                  <a:cxnLst>
                    <a:cxn ang="0">
                      <a:pos x="T0" y="T1"/>
                    </a:cxn>
                    <a:cxn ang="0">
                      <a:pos x="T2" y="T3"/>
                    </a:cxn>
                    <a:cxn ang="0">
                      <a:pos x="T4" y="T5"/>
                    </a:cxn>
                    <a:cxn ang="0">
                      <a:pos x="T6" y="T7"/>
                    </a:cxn>
                    <a:cxn ang="0">
                      <a:pos x="T8" y="T9"/>
                    </a:cxn>
                    <a:cxn ang="0">
                      <a:pos x="T10" y="T11"/>
                    </a:cxn>
                    <a:cxn ang="0">
                      <a:pos x="T12" y="T13"/>
                    </a:cxn>
                  </a:cxnLst>
                  <a:rect l="0" t="0" r="r" b="b"/>
                  <a:pathLst>
                    <a:path w="80" h="244">
                      <a:moveTo>
                        <a:pt x="24" y="122"/>
                      </a:moveTo>
                      <a:cubicBezTo>
                        <a:pt x="24" y="85"/>
                        <a:pt x="41" y="51"/>
                        <a:pt x="67" y="29"/>
                      </a:cubicBezTo>
                      <a:cubicBezTo>
                        <a:pt x="80" y="18"/>
                        <a:pt x="64" y="0"/>
                        <a:pt x="52" y="10"/>
                      </a:cubicBezTo>
                      <a:cubicBezTo>
                        <a:pt x="20" y="37"/>
                        <a:pt x="0" y="77"/>
                        <a:pt x="0" y="122"/>
                      </a:cubicBezTo>
                      <a:cubicBezTo>
                        <a:pt x="0" y="167"/>
                        <a:pt x="20" y="207"/>
                        <a:pt x="51" y="234"/>
                      </a:cubicBezTo>
                      <a:cubicBezTo>
                        <a:pt x="64" y="244"/>
                        <a:pt x="79" y="226"/>
                        <a:pt x="67" y="216"/>
                      </a:cubicBezTo>
                      <a:cubicBezTo>
                        <a:pt x="41" y="193"/>
                        <a:pt x="24" y="160"/>
                        <a:pt x="24"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203" name="Group 202">
              <a:extLst>
                <a:ext uri="{FF2B5EF4-FFF2-40B4-BE49-F238E27FC236}">
                  <a16:creationId xmlns:a16="http://schemas.microsoft.com/office/drawing/2014/main" xmlns="" id="{2C10C803-F186-43DB-8E4E-A6C3889B732D}"/>
                </a:ext>
              </a:extLst>
            </p:cNvPr>
            <p:cNvGrpSpPr/>
            <p:nvPr/>
          </p:nvGrpSpPr>
          <p:grpSpPr>
            <a:xfrm>
              <a:off x="8026414" y="2293822"/>
              <a:ext cx="620683" cy="758515"/>
              <a:chOff x="8026415" y="4043957"/>
              <a:chExt cx="620683" cy="758515"/>
            </a:xfrm>
          </p:grpSpPr>
          <p:grpSp>
            <p:nvGrpSpPr>
              <p:cNvPr id="204" name="Group 203">
                <a:extLst>
                  <a:ext uri="{FF2B5EF4-FFF2-40B4-BE49-F238E27FC236}">
                    <a16:creationId xmlns:a16="http://schemas.microsoft.com/office/drawing/2014/main" xmlns="" id="{9910B689-B76B-4105-B213-281EC14207AF}"/>
                  </a:ext>
                </a:extLst>
              </p:cNvPr>
              <p:cNvGrpSpPr/>
              <p:nvPr/>
            </p:nvGrpSpPr>
            <p:grpSpPr>
              <a:xfrm>
                <a:off x="8026415" y="4043957"/>
                <a:ext cx="620683" cy="758515"/>
                <a:chOff x="7074268" y="3166267"/>
                <a:chExt cx="620683" cy="758515"/>
              </a:xfrm>
            </p:grpSpPr>
            <p:sp>
              <p:nvSpPr>
                <p:cNvPr id="211" name="Rounded Rectangle 77">
                  <a:extLst>
                    <a:ext uri="{FF2B5EF4-FFF2-40B4-BE49-F238E27FC236}">
                      <a16:creationId xmlns:a16="http://schemas.microsoft.com/office/drawing/2014/main" xmlns="" id="{9E55480C-C649-465F-A2FD-2847AF1EBDD0}"/>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212" name="TextBox 211">
                  <a:extLst>
                    <a:ext uri="{FF2B5EF4-FFF2-40B4-BE49-F238E27FC236}">
                      <a16:creationId xmlns:a16="http://schemas.microsoft.com/office/drawing/2014/main" xmlns="" id="{C012D71F-BFB1-4915-82B7-099EB421A43E}"/>
                    </a:ext>
                  </a:extLst>
                </p:cNvPr>
                <p:cNvSpPr txBox="1"/>
                <p:nvPr/>
              </p:nvSpPr>
              <p:spPr>
                <a:xfrm>
                  <a:off x="7074268" y="3657016"/>
                  <a:ext cx="62068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WiFi.1</a:t>
                  </a:r>
                </a:p>
              </p:txBody>
            </p:sp>
          </p:grpSp>
          <p:grpSp>
            <p:nvGrpSpPr>
              <p:cNvPr id="205" name="Group 204">
                <a:extLst>
                  <a:ext uri="{FF2B5EF4-FFF2-40B4-BE49-F238E27FC236}">
                    <a16:creationId xmlns:a16="http://schemas.microsoft.com/office/drawing/2014/main" xmlns="" id="{095AC259-CC56-4302-931C-D8BF76DE3461}"/>
                  </a:ext>
                </a:extLst>
              </p:cNvPr>
              <p:cNvGrpSpPr/>
              <p:nvPr/>
            </p:nvGrpSpPr>
            <p:grpSpPr>
              <a:xfrm>
                <a:off x="8126591" y="4126269"/>
                <a:ext cx="420334" cy="362514"/>
                <a:chOff x="9117198" y="4488867"/>
                <a:chExt cx="1454150" cy="1254125"/>
              </a:xfrm>
            </p:grpSpPr>
            <p:sp>
              <p:nvSpPr>
                <p:cNvPr id="206" name="Oval 6">
                  <a:extLst>
                    <a:ext uri="{FF2B5EF4-FFF2-40B4-BE49-F238E27FC236}">
                      <a16:creationId xmlns:a16="http://schemas.microsoft.com/office/drawing/2014/main" xmlns="" id="{80F820FD-6189-4C2D-A76A-F3ED4F53F5D7}"/>
                    </a:ext>
                  </a:extLst>
                </p:cNvPr>
                <p:cNvSpPr>
                  <a:spLocks noChangeArrowheads="1"/>
                </p:cNvSpPr>
                <p:nvPr/>
              </p:nvSpPr>
              <p:spPr bwMode="auto">
                <a:xfrm>
                  <a:off x="9658536" y="4927017"/>
                  <a:ext cx="376238" cy="3762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207" name="Freeform 7">
                  <a:extLst>
                    <a:ext uri="{FF2B5EF4-FFF2-40B4-BE49-F238E27FC236}">
                      <a16:creationId xmlns:a16="http://schemas.microsoft.com/office/drawing/2014/main" xmlns="" id="{5F69E800-F3E2-4A82-970F-320B4D575BD5}"/>
                    </a:ext>
                  </a:extLst>
                </p:cNvPr>
                <p:cNvSpPr>
                  <a:spLocks/>
                </p:cNvSpPr>
                <p:nvPr/>
              </p:nvSpPr>
              <p:spPr bwMode="auto">
                <a:xfrm>
                  <a:off x="10164948" y="4488867"/>
                  <a:ext cx="406400" cy="1254125"/>
                </a:xfrm>
                <a:custGeom>
                  <a:avLst/>
                  <a:gdLst>
                    <a:gd name="T0" fmla="*/ 41 w 116"/>
                    <a:gd name="T1" fmla="*/ 15 h 357"/>
                    <a:gd name="T2" fmla="*/ 18 w 116"/>
                    <a:gd name="T3" fmla="*/ 42 h 357"/>
                    <a:gd name="T4" fmla="*/ 81 w 116"/>
                    <a:gd name="T5" fmla="*/ 178 h 357"/>
                    <a:gd name="T6" fmla="*/ 18 w 116"/>
                    <a:gd name="T7" fmla="*/ 314 h 357"/>
                    <a:gd name="T8" fmla="*/ 41 w 116"/>
                    <a:gd name="T9" fmla="*/ 341 h 357"/>
                    <a:gd name="T10" fmla="*/ 116 w 116"/>
                    <a:gd name="T11" fmla="*/ 178 h 357"/>
                    <a:gd name="T12" fmla="*/ 41 w 116"/>
                    <a:gd name="T13" fmla="*/ 15 h 357"/>
                  </a:gdLst>
                  <a:ahLst/>
                  <a:cxnLst>
                    <a:cxn ang="0">
                      <a:pos x="T0" y="T1"/>
                    </a:cxn>
                    <a:cxn ang="0">
                      <a:pos x="T2" y="T3"/>
                    </a:cxn>
                    <a:cxn ang="0">
                      <a:pos x="T4" y="T5"/>
                    </a:cxn>
                    <a:cxn ang="0">
                      <a:pos x="T6" y="T7"/>
                    </a:cxn>
                    <a:cxn ang="0">
                      <a:pos x="T8" y="T9"/>
                    </a:cxn>
                    <a:cxn ang="0">
                      <a:pos x="T10" y="T11"/>
                    </a:cxn>
                    <a:cxn ang="0">
                      <a:pos x="T12" y="T13"/>
                    </a:cxn>
                  </a:cxnLst>
                  <a:rect l="0" t="0" r="r" b="b"/>
                  <a:pathLst>
                    <a:path w="116" h="357">
                      <a:moveTo>
                        <a:pt x="41" y="15"/>
                      </a:moveTo>
                      <a:cubicBezTo>
                        <a:pt x="23" y="0"/>
                        <a:pt x="0" y="27"/>
                        <a:pt x="18" y="42"/>
                      </a:cubicBezTo>
                      <a:cubicBezTo>
                        <a:pt x="56" y="75"/>
                        <a:pt x="81" y="124"/>
                        <a:pt x="81" y="178"/>
                      </a:cubicBezTo>
                      <a:cubicBezTo>
                        <a:pt x="81" y="233"/>
                        <a:pt x="56" y="281"/>
                        <a:pt x="18" y="314"/>
                      </a:cubicBezTo>
                      <a:cubicBezTo>
                        <a:pt x="0" y="330"/>
                        <a:pt x="23" y="357"/>
                        <a:pt x="41" y="341"/>
                      </a:cubicBezTo>
                      <a:cubicBezTo>
                        <a:pt x="87" y="302"/>
                        <a:pt x="116" y="244"/>
                        <a:pt x="116" y="178"/>
                      </a:cubicBezTo>
                      <a:cubicBezTo>
                        <a:pt x="116" y="113"/>
                        <a:pt x="87" y="54"/>
                        <a:pt x="4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208" name="Freeform 8">
                  <a:extLst>
                    <a:ext uri="{FF2B5EF4-FFF2-40B4-BE49-F238E27FC236}">
                      <a16:creationId xmlns:a16="http://schemas.microsoft.com/office/drawing/2014/main" xmlns="" id="{6C910467-33FE-453B-9D8D-5D393DFD3AFA}"/>
                    </a:ext>
                  </a:extLst>
                </p:cNvPr>
                <p:cNvSpPr>
                  <a:spLocks/>
                </p:cNvSpPr>
                <p:nvPr/>
              </p:nvSpPr>
              <p:spPr bwMode="auto">
                <a:xfrm>
                  <a:off x="9117198" y="4488867"/>
                  <a:ext cx="411163" cy="1254125"/>
                </a:xfrm>
                <a:custGeom>
                  <a:avLst/>
                  <a:gdLst>
                    <a:gd name="T0" fmla="*/ 36 w 117"/>
                    <a:gd name="T1" fmla="*/ 178 h 357"/>
                    <a:gd name="T2" fmla="*/ 99 w 117"/>
                    <a:gd name="T3" fmla="*/ 42 h 357"/>
                    <a:gd name="T4" fmla="*/ 76 w 117"/>
                    <a:gd name="T5" fmla="*/ 15 h 357"/>
                    <a:gd name="T6" fmla="*/ 0 w 117"/>
                    <a:gd name="T7" fmla="*/ 178 h 357"/>
                    <a:gd name="T8" fmla="*/ 75 w 117"/>
                    <a:gd name="T9" fmla="*/ 341 h 357"/>
                    <a:gd name="T10" fmla="*/ 98 w 117"/>
                    <a:gd name="T11" fmla="*/ 314 h 357"/>
                    <a:gd name="T12" fmla="*/ 36 w 117"/>
                    <a:gd name="T13" fmla="*/ 178 h 357"/>
                  </a:gdLst>
                  <a:ahLst/>
                  <a:cxnLst>
                    <a:cxn ang="0">
                      <a:pos x="T0" y="T1"/>
                    </a:cxn>
                    <a:cxn ang="0">
                      <a:pos x="T2" y="T3"/>
                    </a:cxn>
                    <a:cxn ang="0">
                      <a:pos x="T4" y="T5"/>
                    </a:cxn>
                    <a:cxn ang="0">
                      <a:pos x="T6" y="T7"/>
                    </a:cxn>
                    <a:cxn ang="0">
                      <a:pos x="T8" y="T9"/>
                    </a:cxn>
                    <a:cxn ang="0">
                      <a:pos x="T10" y="T11"/>
                    </a:cxn>
                    <a:cxn ang="0">
                      <a:pos x="T12" y="T13"/>
                    </a:cxn>
                  </a:cxnLst>
                  <a:rect l="0" t="0" r="r" b="b"/>
                  <a:pathLst>
                    <a:path w="117" h="357">
                      <a:moveTo>
                        <a:pt x="36" y="178"/>
                      </a:moveTo>
                      <a:cubicBezTo>
                        <a:pt x="36" y="124"/>
                        <a:pt x="60" y="75"/>
                        <a:pt x="99" y="42"/>
                      </a:cubicBezTo>
                      <a:cubicBezTo>
                        <a:pt x="117" y="27"/>
                        <a:pt x="94" y="0"/>
                        <a:pt x="76" y="15"/>
                      </a:cubicBezTo>
                      <a:cubicBezTo>
                        <a:pt x="30" y="54"/>
                        <a:pt x="0" y="113"/>
                        <a:pt x="0" y="178"/>
                      </a:cubicBezTo>
                      <a:cubicBezTo>
                        <a:pt x="0" y="244"/>
                        <a:pt x="29" y="302"/>
                        <a:pt x="75" y="341"/>
                      </a:cubicBezTo>
                      <a:cubicBezTo>
                        <a:pt x="93" y="357"/>
                        <a:pt x="116" y="330"/>
                        <a:pt x="98" y="314"/>
                      </a:cubicBezTo>
                      <a:cubicBezTo>
                        <a:pt x="60" y="281"/>
                        <a:pt x="36" y="233"/>
                        <a:pt x="36" y="1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209" name="Freeform 9">
                  <a:extLst>
                    <a:ext uri="{FF2B5EF4-FFF2-40B4-BE49-F238E27FC236}">
                      <a16:creationId xmlns:a16="http://schemas.microsoft.com/office/drawing/2014/main" xmlns="" id="{9011922C-D093-4087-871A-73D870D2D97F}"/>
                    </a:ext>
                  </a:extLst>
                </p:cNvPr>
                <p:cNvSpPr>
                  <a:spLocks/>
                </p:cNvSpPr>
                <p:nvPr/>
              </p:nvSpPr>
              <p:spPr bwMode="auto">
                <a:xfrm>
                  <a:off x="9995086" y="4685717"/>
                  <a:ext cx="277813" cy="857250"/>
                </a:xfrm>
                <a:custGeom>
                  <a:avLst/>
                  <a:gdLst>
                    <a:gd name="T0" fmla="*/ 28 w 79"/>
                    <a:gd name="T1" fmla="*/ 10 h 244"/>
                    <a:gd name="T2" fmla="*/ 12 w 79"/>
                    <a:gd name="T3" fmla="*/ 29 h 244"/>
                    <a:gd name="T4" fmla="*/ 55 w 79"/>
                    <a:gd name="T5" fmla="*/ 122 h 244"/>
                    <a:gd name="T6" fmla="*/ 12 w 79"/>
                    <a:gd name="T7" fmla="*/ 216 h 244"/>
                    <a:gd name="T8" fmla="*/ 28 w 79"/>
                    <a:gd name="T9" fmla="*/ 234 h 244"/>
                    <a:gd name="T10" fmla="*/ 79 w 79"/>
                    <a:gd name="T11" fmla="*/ 122 h 244"/>
                    <a:gd name="T12" fmla="*/ 28 w 79"/>
                    <a:gd name="T13" fmla="*/ 10 h 244"/>
                  </a:gdLst>
                  <a:ahLst/>
                  <a:cxnLst>
                    <a:cxn ang="0">
                      <a:pos x="T0" y="T1"/>
                    </a:cxn>
                    <a:cxn ang="0">
                      <a:pos x="T2" y="T3"/>
                    </a:cxn>
                    <a:cxn ang="0">
                      <a:pos x="T4" y="T5"/>
                    </a:cxn>
                    <a:cxn ang="0">
                      <a:pos x="T6" y="T7"/>
                    </a:cxn>
                    <a:cxn ang="0">
                      <a:pos x="T8" y="T9"/>
                    </a:cxn>
                    <a:cxn ang="0">
                      <a:pos x="T10" y="T11"/>
                    </a:cxn>
                    <a:cxn ang="0">
                      <a:pos x="T12" y="T13"/>
                    </a:cxn>
                  </a:cxnLst>
                  <a:rect l="0" t="0" r="r" b="b"/>
                  <a:pathLst>
                    <a:path w="79" h="244">
                      <a:moveTo>
                        <a:pt x="28" y="10"/>
                      </a:moveTo>
                      <a:cubicBezTo>
                        <a:pt x="15" y="0"/>
                        <a:pt x="0" y="18"/>
                        <a:pt x="12" y="29"/>
                      </a:cubicBezTo>
                      <a:cubicBezTo>
                        <a:pt x="38" y="51"/>
                        <a:pt x="55" y="85"/>
                        <a:pt x="55" y="122"/>
                      </a:cubicBezTo>
                      <a:cubicBezTo>
                        <a:pt x="55" y="160"/>
                        <a:pt x="38" y="193"/>
                        <a:pt x="12" y="216"/>
                      </a:cubicBezTo>
                      <a:cubicBezTo>
                        <a:pt x="0" y="226"/>
                        <a:pt x="16" y="244"/>
                        <a:pt x="28" y="234"/>
                      </a:cubicBezTo>
                      <a:cubicBezTo>
                        <a:pt x="59" y="207"/>
                        <a:pt x="79" y="167"/>
                        <a:pt x="79" y="122"/>
                      </a:cubicBezTo>
                      <a:cubicBezTo>
                        <a:pt x="79" y="77"/>
                        <a:pt x="59" y="37"/>
                        <a:pt x="28"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210" name="Freeform 10">
                  <a:extLst>
                    <a:ext uri="{FF2B5EF4-FFF2-40B4-BE49-F238E27FC236}">
                      <a16:creationId xmlns:a16="http://schemas.microsoft.com/office/drawing/2014/main" xmlns="" id="{6C706338-8B0A-4926-905F-D29DEFA14A2F}"/>
                    </a:ext>
                  </a:extLst>
                </p:cNvPr>
                <p:cNvSpPr>
                  <a:spLocks/>
                </p:cNvSpPr>
                <p:nvPr/>
              </p:nvSpPr>
              <p:spPr bwMode="auto">
                <a:xfrm>
                  <a:off x="9415648" y="4685717"/>
                  <a:ext cx="280988" cy="857250"/>
                </a:xfrm>
                <a:custGeom>
                  <a:avLst/>
                  <a:gdLst>
                    <a:gd name="T0" fmla="*/ 24 w 80"/>
                    <a:gd name="T1" fmla="*/ 122 h 244"/>
                    <a:gd name="T2" fmla="*/ 67 w 80"/>
                    <a:gd name="T3" fmla="*/ 29 h 244"/>
                    <a:gd name="T4" fmla="*/ 52 w 80"/>
                    <a:gd name="T5" fmla="*/ 10 h 244"/>
                    <a:gd name="T6" fmla="*/ 0 w 80"/>
                    <a:gd name="T7" fmla="*/ 122 h 244"/>
                    <a:gd name="T8" fmla="*/ 51 w 80"/>
                    <a:gd name="T9" fmla="*/ 234 h 244"/>
                    <a:gd name="T10" fmla="*/ 67 w 80"/>
                    <a:gd name="T11" fmla="*/ 216 h 244"/>
                    <a:gd name="T12" fmla="*/ 24 w 80"/>
                    <a:gd name="T13" fmla="*/ 122 h 244"/>
                  </a:gdLst>
                  <a:ahLst/>
                  <a:cxnLst>
                    <a:cxn ang="0">
                      <a:pos x="T0" y="T1"/>
                    </a:cxn>
                    <a:cxn ang="0">
                      <a:pos x="T2" y="T3"/>
                    </a:cxn>
                    <a:cxn ang="0">
                      <a:pos x="T4" y="T5"/>
                    </a:cxn>
                    <a:cxn ang="0">
                      <a:pos x="T6" y="T7"/>
                    </a:cxn>
                    <a:cxn ang="0">
                      <a:pos x="T8" y="T9"/>
                    </a:cxn>
                    <a:cxn ang="0">
                      <a:pos x="T10" y="T11"/>
                    </a:cxn>
                    <a:cxn ang="0">
                      <a:pos x="T12" y="T13"/>
                    </a:cxn>
                  </a:cxnLst>
                  <a:rect l="0" t="0" r="r" b="b"/>
                  <a:pathLst>
                    <a:path w="80" h="244">
                      <a:moveTo>
                        <a:pt x="24" y="122"/>
                      </a:moveTo>
                      <a:cubicBezTo>
                        <a:pt x="24" y="85"/>
                        <a:pt x="41" y="51"/>
                        <a:pt x="67" y="29"/>
                      </a:cubicBezTo>
                      <a:cubicBezTo>
                        <a:pt x="80" y="18"/>
                        <a:pt x="64" y="0"/>
                        <a:pt x="52" y="10"/>
                      </a:cubicBezTo>
                      <a:cubicBezTo>
                        <a:pt x="20" y="37"/>
                        <a:pt x="0" y="77"/>
                        <a:pt x="0" y="122"/>
                      </a:cubicBezTo>
                      <a:cubicBezTo>
                        <a:pt x="0" y="167"/>
                        <a:pt x="20" y="207"/>
                        <a:pt x="51" y="234"/>
                      </a:cubicBezTo>
                      <a:cubicBezTo>
                        <a:pt x="64" y="244"/>
                        <a:pt x="79" y="226"/>
                        <a:pt x="67" y="216"/>
                      </a:cubicBezTo>
                      <a:cubicBezTo>
                        <a:pt x="41" y="193"/>
                        <a:pt x="24" y="160"/>
                        <a:pt x="24"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220" name="Group 219">
              <a:extLst>
                <a:ext uri="{FF2B5EF4-FFF2-40B4-BE49-F238E27FC236}">
                  <a16:creationId xmlns:a16="http://schemas.microsoft.com/office/drawing/2014/main" xmlns="" id="{BB307D45-3777-4283-93E6-C5D05A6D89C5}"/>
                </a:ext>
              </a:extLst>
            </p:cNvPr>
            <p:cNvGrpSpPr/>
            <p:nvPr/>
          </p:nvGrpSpPr>
          <p:grpSpPr>
            <a:xfrm>
              <a:off x="7956557" y="4939185"/>
              <a:ext cx="764953" cy="758515"/>
              <a:chOff x="7956557" y="4939185"/>
              <a:chExt cx="764953" cy="758515"/>
            </a:xfrm>
          </p:grpSpPr>
          <p:grpSp>
            <p:nvGrpSpPr>
              <p:cNvPr id="184" name="Group 183">
                <a:extLst>
                  <a:ext uri="{FF2B5EF4-FFF2-40B4-BE49-F238E27FC236}">
                    <a16:creationId xmlns:a16="http://schemas.microsoft.com/office/drawing/2014/main" xmlns="" id="{78DF0506-BA60-44C6-A7C1-582209B129E8}"/>
                  </a:ext>
                </a:extLst>
              </p:cNvPr>
              <p:cNvGrpSpPr/>
              <p:nvPr/>
            </p:nvGrpSpPr>
            <p:grpSpPr>
              <a:xfrm>
                <a:off x="7956557" y="4939185"/>
                <a:ext cx="764953" cy="758515"/>
                <a:chOff x="7004411" y="3166267"/>
                <a:chExt cx="764953" cy="758515"/>
              </a:xfrm>
            </p:grpSpPr>
            <p:sp>
              <p:nvSpPr>
                <p:cNvPr id="191" name="Rounded Rectangle 77">
                  <a:extLst>
                    <a:ext uri="{FF2B5EF4-FFF2-40B4-BE49-F238E27FC236}">
                      <a16:creationId xmlns:a16="http://schemas.microsoft.com/office/drawing/2014/main" xmlns="" id="{5FA3C21D-650B-4474-859E-4732A538D742}"/>
                    </a:ext>
                  </a:extLst>
                </p:cNvPr>
                <p:cNvSpPr/>
                <p:nvPr/>
              </p:nvSpPr>
              <p:spPr bwMode="invGray">
                <a:xfrm>
                  <a:off x="7104007" y="3166267"/>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192" name="TextBox 191">
                  <a:extLst>
                    <a:ext uri="{FF2B5EF4-FFF2-40B4-BE49-F238E27FC236}">
                      <a16:creationId xmlns:a16="http://schemas.microsoft.com/office/drawing/2014/main" xmlns="" id="{FBE901C3-15B4-4EEA-9E3F-CB34DED7BF89}"/>
                    </a:ext>
                  </a:extLst>
                </p:cNvPr>
                <p:cNvSpPr txBox="1"/>
                <p:nvPr/>
              </p:nvSpPr>
              <p:spPr>
                <a:xfrm>
                  <a:off x="7004411" y="3657016"/>
                  <a:ext cx="764953"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Switch.3</a:t>
                  </a:r>
                </a:p>
              </p:txBody>
            </p:sp>
          </p:grpSp>
          <p:grpSp>
            <p:nvGrpSpPr>
              <p:cNvPr id="219" name="Group 218">
                <a:extLst>
                  <a:ext uri="{FF2B5EF4-FFF2-40B4-BE49-F238E27FC236}">
                    <a16:creationId xmlns:a16="http://schemas.microsoft.com/office/drawing/2014/main" xmlns="" id="{692E2AE2-E530-4286-A72E-A5D50D620014}"/>
                  </a:ext>
                </a:extLst>
              </p:cNvPr>
              <p:cNvGrpSpPr/>
              <p:nvPr/>
            </p:nvGrpSpPr>
            <p:grpSpPr>
              <a:xfrm>
                <a:off x="8139635" y="5067432"/>
                <a:ext cx="394240" cy="269856"/>
                <a:chOff x="8784614" y="5146033"/>
                <a:chExt cx="394240" cy="269856"/>
              </a:xfrm>
            </p:grpSpPr>
            <p:sp>
              <p:nvSpPr>
                <p:cNvPr id="217" name="Freeform 15">
                  <a:extLst>
                    <a:ext uri="{FF2B5EF4-FFF2-40B4-BE49-F238E27FC236}">
                      <a16:creationId xmlns:a16="http://schemas.microsoft.com/office/drawing/2014/main" xmlns="" id="{E8C3E550-6EBB-4FD1-8CC9-19D2E64D29D6}"/>
                    </a:ext>
                  </a:extLst>
                </p:cNvPr>
                <p:cNvSpPr>
                  <a:spLocks/>
                </p:cNvSpPr>
                <p:nvPr/>
              </p:nvSpPr>
              <p:spPr bwMode="auto">
                <a:xfrm>
                  <a:off x="8784614" y="5146033"/>
                  <a:ext cx="392518" cy="102003"/>
                </a:xfrm>
                <a:custGeom>
                  <a:avLst/>
                  <a:gdLst>
                    <a:gd name="T0" fmla="*/ 402 w 419"/>
                    <a:gd name="T1" fmla="*/ 72 h 109"/>
                    <a:gd name="T2" fmla="*/ 101 w 419"/>
                    <a:gd name="T3" fmla="*/ 72 h 109"/>
                    <a:gd name="T4" fmla="*/ 118 w 419"/>
                    <a:gd name="T5" fmla="*/ 5 h 109"/>
                    <a:gd name="T6" fmla="*/ 118 w 419"/>
                    <a:gd name="T7" fmla="*/ 3 h 109"/>
                    <a:gd name="T8" fmla="*/ 114 w 419"/>
                    <a:gd name="T9" fmla="*/ 0 h 109"/>
                    <a:gd name="T10" fmla="*/ 111 w 419"/>
                    <a:gd name="T11" fmla="*/ 1 h 109"/>
                    <a:gd name="T12" fmla="*/ 5 w 419"/>
                    <a:gd name="T13" fmla="*/ 103 h 109"/>
                    <a:gd name="T14" fmla="*/ 6 w 419"/>
                    <a:gd name="T15" fmla="*/ 109 h 109"/>
                    <a:gd name="T16" fmla="*/ 314 w 419"/>
                    <a:gd name="T17" fmla="*/ 109 h 109"/>
                    <a:gd name="T18" fmla="*/ 316 w 419"/>
                    <a:gd name="T19" fmla="*/ 108 h 109"/>
                    <a:gd name="T20" fmla="*/ 402 w 419"/>
                    <a:gd name="T21" fmla="*/ 108 h 109"/>
                    <a:gd name="T22" fmla="*/ 419 w 419"/>
                    <a:gd name="T23" fmla="*/ 90 h 109"/>
                    <a:gd name="T24" fmla="*/ 402 w 419"/>
                    <a:gd name="T25" fmla="*/ 7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109">
                      <a:moveTo>
                        <a:pt x="402" y="72"/>
                      </a:moveTo>
                      <a:cubicBezTo>
                        <a:pt x="101" y="72"/>
                        <a:pt x="101" y="72"/>
                        <a:pt x="101" y="72"/>
                      </a:cubicBezTo>
                      <a:cubicBezTo>
                        <a:pt x="118" y="5"/>
                        <a:pt x="118" y="5"/>
                        <a:pt x="118" y="5"/>
                      </a:cubicBezTo>
                      <a:cubicBezTo>
                        <a:pt x="118" y="4"/>
                        <a:pt x="118" y="4"/>
                        <a:pt x="118" y="3"/>
                      </a:cubicBezTo>
                      <a:cubicBezTo>
                        <a:pt x="118" y="2"/>
                        <a:pt x="116" y="0"/>
                        <a:pt x="114" y="0"/>
                      </a:cubicBezTo>
                      <a:cubicBezTo>
                        <a:pt x="113" y="0"/>
                        <a:pt x="111" y="1"/>
                        <a:pt x="111" y="1"/>
                      </a:cubicBezTo>
                      <a:cubicBezTo>
                        <a:pt x="5" y="103"/>
                        <a:pt x="5" y="103"/>
                        <a:pt x="5" y="103"/>
                      </a:cubicBezTo>
                      <a:cubicBezTo>
                        <a:pt x="0" y="106"/>
                        <a:pt x="3" y="109"/>
                        <a:pt x="6" y="109"/>
                      </a:cubicBezTo>
                      <a:cubicBezTo>
                        <a:pt x="314" y="109"/>
                        <a:pt x="314" y="109"/>
                        <a:pt x="314" y="109"/>
                      </a:cubicBezTo>
                      <a:cubicBezTo>
                        <a:pt x="315" y="109"/>
                        <a:pt x="316" y="109"/>
                        <a:pt x="316" y="108"/>
                      </a:cubicBezTo>
                      <a:cubicBezTo>
                        <a:pt x="402" y="108"/>
                        <a:pt x="402" y="108"/>
                        <a:pt x="402" y="108"/>
                      </a:cubicBezTo>
                      <a:cubicBezTo>
                        <a:pt x="411" y="108"/>
                        <a:pt x="419" y="100"/>
                        <a:pt x="419" y="90"/>
                      </a:cubicBezTo>
                      <a:cubicBezTo>
                        <a:pt x="419" y="80"/>
                        <a:pt x="411" y="72"/>
                        <a:pt x="40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218" name="Freeform 16">
                  <a:extLst>
                    <a:ext uri="{FF2B5EF4-FFF2-40B4-BE49-F238E27FC236}">
                      <a16:creationId xmlns:a16="http://schemas.microsoft.com/office/drawing/2014/main" xmlns="" id="{21C16014-4A18-4373-89C0-8D550B687AEC}"/>
                    </a:ext>
                  </a:extLst>
                </p:cNvPr>
                <p:cNvSpPr>
                  <a:spLocks/>
                </p:cNvSpPr>
                <p:nvPr/>
              </p:nvSpPr>
              <p:spPr bwMode="auto">
                <a:xfrm>
                  <a:off x="8787627" y="5314747"/>
                  <a:ext cx="391227" cy="101142"/>
                </a:xfrm>
                <a:custGeom>
                  <a:avLst/>
                  <a:gdLst>
                    <a:gd name="T0" fmla="*/ 17 w 418"/>
                    <a:gd name="T1" fmla="*/ 36 h 108"/>
                    <a:gd name="T2" fmla="*/ 317 w 418"/>
                    <a:gd name="T3" fmla="*/ 36 h 108"/>
                    <a:gd name="T4" fmla="*/ 300 w 418"/>
                    <a:gd name="T5" fmla="*/ 104 h 108"/>
                    <a:gd name="T6" fmla="*/ 300 w 418"/>
                    <a:gd name="T7" fmla="*/ 106 h 108"/>
                    <a:gd name="T8" fmla="*/ 304 w 418"/>
                    <a:gd name="T9" fmla="*/ 108 h 108"/>
                    <a:gd name="T10" fmla="*/ 307 w 418"/>
                    <a:gd name="T11" fmla="*/ 108 h 108"/>
                    <a:gd name="T12" fmla="*/ 413 w 418"/>
                    <a:gd name="T13" fmla="*/ 6 h 108"/>
                    <a:gd name="T14" fmla="*/ 412 w 418"/>
                    <a:gd name="T15" fmla="*/ 0 h 108"/>
                    <a:gd name="T16" fmla="*/ 104 w 418"/>
                    <a:gd name="T17" fmla="*/ 0 h 108"/>
                    <a:gd name="T18" fmla="*/ 102 w 418"/>
                    <a:gd name="T19" fmla="*/ 0 h 108"/>
                    <a:gd name="T20" fmla="*/ 17 w 418"/>
                    <a:gd name="T21" fmla="*/ 0 h 108"/>
                    <a:gd name="T22" fmla="*/ 0 w 418"/>
                    <a:gd name="T23" fmla="*/ 18 h 108"/>
                    <a:gd name="T24" fmla="*/ 17 w 418"/>
                    <a:gd name="T25"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108">
                      <a:moveTo>
                        <a:pt x="17" y="36"/>
                      </a:moveTo>
                      <a:cubicBezTo>
                        <a:pt x="317" y="36"/>
                        <a:pt x="317" y="36"/>
                        <a:pt x="317" y="36"/>
                      </a:cubicBezTo>
                      <a:cubicBezTo>
                        <a:pt x="300" y="104"/>
                        <a:pt x="300" y="104"/>
                        <a:pt x="300" y="104"/>
                      </a:cubicBezTo>
                      <a:cubicBezTo>
                        <a:pt x="300" y="105"/>
                        <a:pt x="300" y="105"/>
                        <a:pt x="300" y="106"/>
                      </a:cubicBezTo>
                      <a:cubicBezTo>
                        <a:pt x="300" y="107"/>
                        <a:pt x="302" y="108"/>
                        <a:pt x="304" y="108"/>
                      </a:cubicBezTo>
                      <a:cubicBezTo>
                        <a:pt x="305" y="108"/>
                        <a:pt x="307" y="108"/>
                        <a:pt x="307" y="108"/>
                      </a:cubicBezTo>
                      <a:cubicBezTo>
                        <a:pt x="413" y="6"/>
                        <a:pt x="413" y="6"/>
                        <a:pt x="413" y="6"/>
                      </a:cubicBezTo>
                      <a:cubicBezTo>
                        <a:pt x="418" y="3"/>
                        <a:pt x="415" y="0"/>
                        <a:pt x="412" y="0"/>
                      </a:cubicBezTo>
                      <a:cubicBezTo>
                        <a:pt x="104" y="0"/>
                        <a:pt x="104" y="0"/>
                        <a:pt x="104" y="0"/>
                      </a:cubicBezTo>
                      <a:cubicBezTo>
                        <a:pt x="103" y="0"/>
                        <a:pt x="103" y="0"/>
                        <a:pt x="102" y="0"/>
                      </a:cubicBezTo>
                      <a:cubicBezTo>
                        <a:pt x="17" y="0"/>
                        <a:pt x="17" y="0"/>
                        <a:pt x="17" y="0"/>
                      </a:cubicBezTo>
                      <a:cubicBezTo>
                        <a:pt x="7" y="0"/>
                        <a:pt x="0" y="9"/>
                        <a:pt x="0" y="18"/>
                      </a:cubicBezTo>
                      <a:cubicBezTo>
                        <a:pt x="0" y="28"/>
                        <a:pt x="7" y="36"/>
                        <a:pt x="17"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grpSp>
        <p:nvGrpSpPr>
          <p:cNvPr id="180" name="Group 179">
            <a:extLst>
              <a:ext uri="{FF2B5EF4-FFF2-40B4-BE49-F238E27FC236}">
                <a16:creationId xmlns:a16="http://schemas.microsoft.com/office/drawing/2014/main" xmlns="" id="{C19FB913-A333-4873-862D-392A972F191E}"/>
              </a:ext>
            </a:extLst>
          </p:cNvPr>
          <p:cNvGrpSpPr/>
          <p:nvPr/>
        </p:nvGrpSpPr>
        <p:grpSpPr>
          <a:xfrm>
            <a:off x="1010652" y="4583777"/>
            <a:ext cx="777649" cy="675316"/>
            <a:chOff x="9983541" y="5191095"/>
            <a:chExt cx="1209749" cy="1050554"/>
          </a:xfrm>
        </p:grpSpPr>
        <p:grpSp>
          <p:nvGrpSpPr>
            <p:cNvPr id="181" name="Group 180">
              <a:extLst>
                <a:ext uri="{FF2B5EF4-FFF2-40B4-BE49-F238E27FC236}">
                  <a16:creationId xmlns:a16="http://schemas.microsoft.com/office/drawing/2014/main" xmlns="" id="{DD62A36B-BD97-406F-ACBC-C0A962317E80}"/>
                </a:ext>
              </a:extLst>
            </p:cNvPr>
            <p:cNvGrpSpPr/>
            <p:nvPr/>
          </p:nvGrpSpPr>
          <p:grpSpPr>
            <a:xfrm>
              <a:off x="9983541" y="5191095"/>
              <a:ext cx="1209749" cy="1050554"/>
              <a:chOff x="159626" y="4716496"/>
              <a:chExt cx="1209749" cy="1050554"/>
            </a:xfrm>
          </p:grpSpPr>
          <p:sp>
            <p:nvSpPr>
              <p:cNvPr id="183" name="Hexagon 182">
                <a:extLst>
                  <a:ext uri="{FF2B5EF4-FFF2-40B4-BE49-F238E27FC236}">
                    <a16:creationId xmlns:a16="http://schemas.microsoft.com/office/drawing/2014/main" xmlns="" id="{607F80B9-2582-4ADB-A9DF-4ECE07BCB0C3}"/>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185" name="Hexagon 184">
                <a:extLst>
                  <a:ext uri="{FF2B5EF4-FFF2-40B4-BE49-F238E27FC236}">
                    <a16:creationId xmlns:a16="http://schemas.microsoft.com/office/drawing/2014/main" xmlns="" id="{DF8E83A9-E3BA-4F76-A2FF-F6439C68AD54}"/>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182" name="Picture 181" descr="win.png">
              <a:extLst>
                <a:ext uri="{FF2B5EF4-FFF2-40B4-BE49-F238E27FC236}">
                  <a16:creationId xmlns:a16="http://schemas.microsoft.com/office/drawing/2014/main" xmlns="" id="{51286ABD-7D35-4EED-B569-D38A40D14EB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77530" y="5427120"/>
              <a:ext cx="821774" cy="578508"/>
            </a:xfrm>
            <a:prstGeom prst="rect">
              <a:avLst/>
            </a:prstGeom>
          </p:spPr>
        </p:pic>
      </p:grpSp>
      <p:grpSp>
        <p:nvGrpSpPr>
          <p:cNvPr id="186" name="Group 185">
            <a:extLst>
              <a:ext uri="{FF2B5EF4-FFF2-40B4-BE49-F238E27FC236}">
                <a16:creationId xmlns:a16="http://schemas.microsoft.com/office/drawing/2014/main" xmlns="" id="{F0F9DAF5-BA99-454B-99BB-605FAA67D8F8}"/>
              </a:ext>
            </a:extLst>
          </p:cNvPr>
          <p:cNvGrpSpPr/>
          <p:nvPr/>
        </p:nvGrpSpPr>
        <p:grpSpPr>
          <a:xfrm>
            <a:off x="1619509" y="4922962"/>
            <a:ext cx="777649" cy="675316"/>
            <a:chOff x="3608009" y="3607252"/>
            <a:chExt cx="734362" cy="637725"/>
          </a:xfrm>
        </p:grpSpPr>
        <p:grpSp>
          <p:nvGrpSpPr>
            <p:cNvPr id="187" name="Group 186">
              <a:extLst>
                <a:ext uri="{FF2B5EF4-FFF2-40B4-BE49-F238E27FC236}">
                  <a16:creationId xmlns:a16="http://schemas.microsoft.com/office/drawing/2014/main" xmlns="" id="{05B7BA59-BA6A-4527-973A-7BA1C96A497A}"/>
                </a:ext>
              </a:extLst>
            </p:cNvPr>
            <p:cNvGrpSpPr/>
            <p:nvPr/>
          </p:nvGrpSpPr>
          <p:grpSpPr>
            <a:xfrm>
              <a:off x="3608009" y="3607252"/>
              <a:ext cx="734362" cy="637725"/>
              <a:chOff x="159626" y="4716496"/>
              <a:chExt cx="1209749" cy="1050554"/>
            </a:xfrm>
          </p:grpSpPr>
          <p:sp>
            <p:nvSpPr>
              <p:cNvPr id="189" name="Hexagon 188">
                <a:extLst>
                  <a:ext uri="{FF2B5EF4-FFF2-40B4-BE49-F238E27FC236}">
                    <a16:creationId xmlns:a16="http://schemas.microsoft.com/office/drawing/2014/main" xmlns="" id="{4D57A2AB-B40E-42A6-B263-548AE7DA5CD0}"/>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190" name="Hexagon 189">
                <a:extLst>
                  <a:ext uri="{FF2B5EF4-FFF2-40B4-BE49-F238E27FC236}">
                    <a16:creationId xmlns:a16="http://schemas.microsoft.com/office/drawing/2014/main" xmlns="" id="{E54A9BE7-3D73-4919-BAE9-A6BEEDEA978D}"/>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188" name="Picture 187" descr="mwpbghmxxfuxoxccydfo.png">
              <a:extLst>
                <a:ext uri="{FF2B5EF4-FFF2-40B4-BE49-F238E27FC236}">
                  <a16:creationId xmlns:a16="http://schemas.microsoft.com/office/drawing/2014/main" xmlns="" id="{9F387F9D-BF73-437F-8295-267F93EDA8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88029" y="3731646"/>
              <a:ext cx="368480" cy="385228"/>
            </a:xfrm>
            <a:prstGeom prst="rect">
              <a:avLst/>
            </a:prstGeom>
            <a:ln>
              <a:noFill/>
            </a:ln>
          </p:spPr>
        </p:pic>
      </p:grpSp>
      <p:grpSp>
        <p:nvGrpSpPr>
          <p:cNvPr id="193" name="Group 192">
            <a:extLst>
              <a:ext uri="{FF2B5EF4-FFF2-40B4-BE49-F238E27FC236}">
                <a16:creationId xmlns:a16="http://schemas.microsoft.com/office/drawing/2014/main" xmlns="" id="{E5AE8C89-1898-499E-B581-DC719399908A}"/>
              </a:ext>
            </a:extLst>
          </p:cNvPr>
          <p:cNvGrpSpPr/>
          <p:nvPr/>
        </p:nvGrpSpPr>
        <p:grpSpPr>
          <a:xfrm>
            <a:off x="401625" y="4922517"/>
            <a:ext cx="777649" cy="675316"/>
            <a:chOff x="3608476" y="4246071"/>
            <a:chExt cx="734362" cy="637725"/>
          </a:xfrm>
        </p:grpSpPr>
        <p:grpSp>
          <p:nvGrpSpPr>
            <p:cNvPr id="194" name="Group 193">
              <a:extLst>
                <a:ext uri="{FF2B5EF4-FFF2-40B4-BE49-F238E27FC236}">
                  <a16:creationId xmlns:a16="http://schemas.microsoft.com/office/drawing/2014/main" xmlns="" id="{D525448E-9717-4873-96C1-9714D9854750}"/>
                </a:ext>
              </a:extLst>
            </p:cNvPr>
            <p:cNvGrpSpPr/>
            <p:nvPr/>
          </p:nvGrpSpPr>
          <p:grpSpPr>
            <a:xfrm>
              <a:off x="3608476" y="4246071"/>
              <a:ext cx="734362" cy="637725"/>
              <a:chOff x="159626" y="4716496"/>
              <a:chExt cx="1209749" cy="1050554"/>
            </a:xfrm>
          </p:grpSpPr>
          <p:sp>
            <p:nvSpPr>
              <p:cNvPr id="196" name="Hexagon 195">
                <a:extLst>
                  <a:ext uri="{FF2B5EF4-FFF2-40B4-BE49-F238E27FC236}">
                    <a16:creationId xmlns:a16="http://schemas.microsoft.com/office/drawing/2014/main" xmlns="" id="{68140D32-5CA4-423D-B36E-F5D3AE9C3176}"/>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198" name="Hexagon 197">
                <a:extLst>
                  <a:ext uri="{FF2B5EF4-FFF2-40B4-BE49-F238E27FC236}">
                    <a16:creationId xmlns:a16="http://schemas.microsoft.com/office/drawing/2014/main" xmlns="" id="{09DF2994-7483-413E-8C9F-73BE14A526E3}"/>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195" name="Picture 194" descr="opensuse-logo-flat-white.png">
              <a:extLst>
                <a:ext uri="{FF2B5EF4-FFF2-40B4-BE49-F238E27FC236}">
                  <a16:creationId xmlns:a16="http://schemas.microsoft.com/office/drawing/2014/main" xmlns="" id="{071CC740-2EF7-4A92-A8F6-361099549D1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43312" y="4411357"/>
              <a:ext cx="464690" cy="307152"/>
            </a:xfrm>
            <a:prstGeom prst="rect">
              <a:avLst/>
            </a:prstGeom>
            <a:ln>
              <a:noFill/>
            </a:ln>
          </p:spPr>
        </p:pic>
      </p:grpSp>
      <p:grpSp>
        <p:nvGrpSpPr>
          <p:cNvPr id="199" name="Group 198">
            <a:extLst>
              <a:ext uri="{FF2B5EF4-FFF2-40B4-BE49-F238E27FC236}">
                <a16:creationId xmlns:a16="http://schemas.microsoft.com/office/drawing/2014/main" xmlns="" id="{2522DFD5-05BD-4545-BBD5-7888C0C5269A}"/>
              </a:ext>
            </a:extLst>
          </p:cNvPr>
          <p:cNvGrpSpPr/>
          <p:nvPr/>
        </p:nvGrpSpPr>
        <p:grpSpPr>
          <a:xfrm>
            <a:off x="1011271" y="5248936"/>
            <a:ext cx="777649" cy="699843"/>
            <a:chOff x="3033629" y="3915081"/>
            <a:chExt cx="734362" cy="660886"/>
          </a:xfrm>
        </p:grpSpPr>
        <p:grpSp>
          <p:nvGrpSpPr>
            <p:cNvPr id="201" name="Group 200">
              <a:extLst>
                <a:ext uri="{FF2B5EF4-FFF2-40B4-BE49-F238E27FC236}">
                  <a16:creationId xmlns:a16="http://schemas.microsoft.com/office/drawing/2014/main" xmlns="" id="{ABD28815-9C67-4514-ACA4-0ACC9B0A3E46}"/>
                </a:ext>
              </a:extLst>
            </p:cNvPr>
            <p:cNvGrpSpPr/>
            <p:nvPr/>
          </p:nvGrpSpPr>
          <p:grpSpPr>
            <a:xfrm>
              <a:off x="3033629" y="3927208"/>
              <a:ext cx="734362" cy="637725"/>
              <a:chOff x="159626" y="4716496"/>
              <a:chExt cx="1209749" cy="1050554"/>
            </a:xfrm>
          </p:grpSpPr>
          <p:sp>
            <p:nvSpPr>
              <p:cNvPr id="213" name="Hexagon 212">
                <a:extLst>
                  <a:ext uri="{FF2B5EF4-FFF2-40B4-BE49-F238E27FC236}">
                    <a16:creationId xmlns:a16="http://schemas.microsoft.com/office/drawing/2014/main" xmlns="" id="{BB740140-DA3C-4871-AB22-ABAC8C1FD256}"/>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14" name="Hexagon 213">
                <a:extLst>
                  <a:ext uri="{FF2B5EF4-FFF2-40B4-BE49-F238E27FC236}">
                    <a16:creationId xmlns:a16="http://schemas.microsoft.com/office/drawing/2014/main" xmlns="" id="{D207C631-E44F-49CF-9420-D829FEC9E80B}"/>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pic>
          <p:nvPicPr>
            <p:cNvPr id="202" name="Picture 201" descr="icon_vps-centos.png">
              <a:extLst>
                <a:ext uri="{FF2B5EF4-FFF2-40B4-BE49-F238E27FC236}">
                  <a16:creationId xmlns:a16="http://schemas.microsoft.com/office/drawing/2014/main" xmlns="" id="{5CFE9E00-A0D7-42CF-AC67-0ED5DA127A7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85659" y="3915081"/>
              <a:ext cx="632154" cy="660886"/>
            </a:xfrm>
            <a:prstGeom prst="rect">
              <a:avLst/>
            </a:prstGeom>
            <a:ln>
              <a:noFill/>
            </a:ln>
          </p:spPr>
        </p:pic>
      </p:grpSp>
      <p:sp>
        <p:nvSpPr>
          <p:cNvPr id="222" name="TextBox 221">
            <a:extLst>
              <a:ext uri="{FF2B5EF4-FFF2-40B4-BE49-F238E27FC236}">
                <a16:creationId xmlns:a16="http://schemas.microsoft.com/office/drawing/2014/main" xmlns="" id="{3B18B401-C4A9-47FF-8277-2CD667467E55}"/>
              </a:ext>
            </a:extLst>
          </p:cNvPr>
          <p:cNvSpPr txBox="1"/>
          <p:nvPr/>
        </p:nvSpPr>
        <p:spPr>
          <a:xfrm>
            <a:off x="666403" y="6015227"/>
            <a:ext cx="1605479" cy="523220"/>
          </a:xfrm>
          <a:prstGeom prst="rect">
            <a:avLst/>
          </a:prstGeom>
          <a:solidFill>
            <a:schemeClr val="bg1">
              <a:alpha val="30000"/>
            </a:schemeClr>
          </a:solidFill>
        </p:spPr>
        <p:txBody>
          <a:bodyPr wrap="square" rtlCol="0">
            <a:spAutoFit/>
          </a:bodyPr>
          <a:lstStyle/>
          <a:p>
            <a:pPr algn="ctr" defTabSz="914126"/>
            <a:r>
              <a:rPr lang="ru-RU" sz="1400" b="1" cap="all" dirty="0">
                <a:solidFill>
                  <a:srgbClr val="FFFFFF"/>
                </a:solidFill>
                <a:latin typeface="Arial"/>
              </a:rPr>
              <a:t>Узлы</a:t>
            </a:r>
            <a:r>
              <a:rPr lang="en-US" sz="1400" b="1" cap="all" dirty="0">
                <a:solidFill>
                  <a:srgbClr val="FFFFFF"/>
                </a:solidFill>
                <a:latin typeface="Arial"/>
              </a:rPr>
              <a:t> (</a:t>
            </a:r>
            <a:r>
              <a:rPr lang="ru-RU" sz="1400" b="1" cap="all" dirty="0">
                <a:solidFill>
                  <a:srgbClr val="FFFFFF"/>
                </a:solidFill>
                <a:latin typeface="Arial"/>
              </a:rPr>
              <a:t>приложения</a:t>
            </a:r>
            <a:r>
              <a:rPr lang="en-US" sz="1400" b="1" cap="all" dirty="0">
                <a:solidFill>
                  <a:srgbClr val="FFFFFF"/>
                </a:solidFill>
                <a:latin typeface="Arial"/>
              </a:rPr>
              <a:t>)</a:t>
            </a:r>
          </a:p>
        </p:txBody>
      </p:sp>
      <p:grpSp>
        <p:nvGrpSpPr>
          <p:cNvPr id="223" name="Group 222">
            <a:extLst>
              <a:ext uri="{FF2B5EF4-FFF2-40B4-BE49-F238E27FC236}">
                <a16:creationId xmlns:a16="http://schemas.microsoft.com/office/drawing/2014/main" xmlns="" id="{40213049-CB18-4417-A058-21CCC3C18E38}"/>
              </a:ext>
            </a:extLst>
          </p:cNvPr>
          <p:cNvGrpSpPr/>
          <p:nvPr/>
        </p:nvGrpSpPr>
        <p:grpSpPr>
          <a:xfrm>
            <a:off x="9393838" y="2759934"/>
            <a:ext cx="775451" cy="673408"/>
            <a:chOff x="9983541" y="5191095"/>
            <a:chExt cx="1209749" cy="1050554"/>
          </a:xfrm>
        </p:grpSpPr>
        <p:grpSp>
          <p:nvGrpSpPr>
            <p:cNvPr id="224" name="Group 223">
              <a:extLst>
                <a:ext uri="{FF2B5EF4-FFF2-40B4-BE49-F238E27FC236}">
                  <a16:creationId xmlns:a16="http://schemas.microsoft.com/office/drawing/2014/main" xmlns="" id="{ABA21FE2-D877-48B0-89EE-EA284EB33047}"/>
                </a:ext>
              </a:extLst>
            </p:cNvPr>
            <p:cNvGrpSpPr/>
            <p:nvPr/>
          </p:nvGrpSpPr>
          <p:grpSpPr>
            <a:xfrm>
              <a:off x="9983541" y="5191095"/>
              <a:ext cx="1209749" cy="1050554"/>
              <a:chOff x="159626" y="4716496"/>
              <a:chExt cx="1209749" cy="1050554"/>
            </a:xfrm>
          </p:grpSpPr>
          <p:sp>
            <p:nvSpPr>
              <p:cNvPr id="226" name="Hexagon 225">
                <a:extLst>
                  <a:ext uri="{FF2B5EF4-FFF2-40B4-BE49-F238E27FC236}">
                    <a16:creationId xmlns:a16="http://schemas.microsoft.com/office/drawing/2014/main" xmlns="" id="{C21FDCCE-DABB-4D42-9C9F-9F9644A50222}"/>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27" name="Hexagon 226">
                <a:extLst>
                  <a:ext uri="{FF2B5EF4-FFF2-40B4-BE49-F238E27FC236}">
                    <a16:creationId xmlns:a16="http://schemas.microsoft.com/office/drawing/2014/main" xmlns="" id="{499E95A4-1D20-4EAF-82B6-222D0B297A49}"/>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25" name="Picture 224" descr="win.png">
              <a:extLst>
                <a:ext uri="{FF2B5EF4-FFF2-40B4-BE49-F238E27FC236}">
                  <a16:creationId xmlns:a16="http://schemas.microsoft.com/office/drawing/2014/main" xmlns="" id="{05BBA774-902D-4855-8036-C0F7144CCA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77530" y="5427120"/>
              <a:ext cx="821774" cy="578508"/>
            </a:xfrm>
            <a:prstGeom prst="rect">
              <a:avLst/>
            </a:prstGeom>
          </p:spPr>
        </p:pic>
      </p:grpSp>
      <p:grpSp>
        <p:nvGrpSpPr>
          <p:cNvPr id="228" name="Group 227">
            <a:extLst>
              <a:ext uri="{FF2B5EF4-FFF2-40B4-BE49-F238E27FC236}">
                <a16:creationId xmlns:a16="http://schemas.microsoft.com/office/drawing/2014/main" xmlns="" id="{5C296379-1AA1-439F-BC58-605E851FB685}"/>
              </a:ext>
            </a:extLst>
          </p:cNvPr>
          <p:cNvGrpSpPr/>
          <p:nvPr/>
        </p:nvGrpSpPr>
        <p:grpSpPr>
          <a:xfrm>
            <a:off x="10607490" y="2761455"/>
            <a:ext cx="775451" cy="673408"/>
            <a:chOff x="10254045" y="5144302"/>
            <a:chExt cx="810142" cy="703533"/>
          </a:xfrm>
        </p:grpSpPr>
        <p:grpSp>
          <p:nvGrpSpPr>
            <p:cNvPr id="229" name="Group 228">
              <a:extLst>
                <a:ext uri="{FF2B5EF4-FFF2-40B4-BE49-F238E27FC236}">
                  <a16:creationId xmlns:a16="http://schemas.microsoft.com/office/drawing/2014/main" xmlns="" id="{8DC39C5D-0877-4E93-AEED-BC8F84F18DC2}"/>
                </a:ext>
              </a:extLst>
            </p:cNvPr>
            <p:cNvGrpSpPr/>
            <p:nvPr/>
          </p:nvGrpSpPr>
          <p:grpSpPr>
            <a:xfrm>
              <a:off x="10254045" y="5144302"/>
              <a:ext cx="810142" cy="703533"/>
              <a:chOff x="159626" y="4716496"/>
              <a:chExt cx="1209749" cy="1050554"/>
            </a:xfrm>
          </p:grpSpPr>
          <p:sp>
            <p:nvSpPr>
              <p:cNvPr id="231" name="Hexagon 230">
                <a:extLst>
                  <a:ext uri="{FF2B5EF4-FFF2-40B4-BE49-F238E27FC236}">
                    <a16:creationId xmlns:a16="http://schemas.microsoft.com/office/drawing/2014/main" xmlns="" id="{DCCCA256-671B-4FB4-8DE1-52AB80A798B0}"/>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32" name="Hexagon 231">
                <a:extLst>
                  <a:ext uri="{FF2B5EF4-FFF2-40B4-BE49-F238E27FC236}">
                    <a16:creationId xmlns:a16="http://schemas.microsoft.com/office/drawing/2014/main" xmlns="" id="{13F3DA29-A436-47EF-8F6D-3C9073731C93}"/>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30" name="Picture 229" descr="social_google.png">
              <a:extLst>
                <a:ext uri="{FF2B5EF4-FFF2-40B4-BE49-F238E27FC236}">
                  <a16:creationId xmlns:a16="http://schemas.microsoft.com/office/drawing/2014/main" xmlns="" id="{4483ACD1-3664-4F7A-B67D-70206AE5FDD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453288" y="5297226"/>
              <a:ext cx="411656" cy="397684"/>
            </a:xfrm>
            <a:prstGeom prst="rect">
              <a:avLst/>
            </a:prstGeom>
          </p:spPr>
        </p:pic>
      </p:grpSp>
      <p:grpSp>
        <p:nvGrpSpPr>
          <p:cNvPr id="233" name="Group 232">
            <a:extLst>
              <a:ext uri="{FF2B5EF4-FFF2-40B4-BE49-F238E27FC236}">
                <a16:creationId xmlns:a16="http://schemas.microsoft.com/office/drawing/2014/main" xmlns="" id="{667DB22E-6F39-443F-A5CE-376823C35857}"/>
              </a:ext>
            </a:extLst>
          </p:cNvPr>
          <p:cNvGrpSpPr/>
          <p:nvPr/>
        </p:nvGrpSpPr>
        <p:grpSpPr>
          <a:xfrm>
            <a:off x="9394455" y="3436017"/>
            <a:ext cx="775451" cy="673408"/>
            <a:chOff x="9303307" y="5638327"/>
            <a:chExt cx="810142" cy="703533"/>
          </a:xfrm>
        </p:grpSpPr>
        <p:grpSp>
          <p:nvGrpSpPr>
            <p:cNvPr id="234" name="Group 233">
              <a:extLst>
                <a:ext uri="{FF2B5EF4-FFF2-40B4-BE49-F238E27FC236}">
                  <a16:creationId xmlns:a16="http://schemas.microsoft.com/office/drawing/2014/main" xmlns="" id="{0B3FAE99-2650-4F2A-BC14-4C529FB011F6}"/>
                </a:ext>
              </a:extLst>
            </p:cNvPr>
            <p:cNvGrpSpPr/>
            <p:nvPr/>
          </p:nvGrpSpPr>
          <p:grpSpPr>
            <a:xfrm>
              <a:off x="9303307" y="5638327"/>
              <a:ext cx="810142" cy="703533"/>
              <a:chOff x="159626" y="4716496"/>
              <a:chExt cx="1209749" cy="1050554"/>
            </a:xfrm>
          </p:grpSpPr>
          <p:sp>
            <p:nvSpPr>
              <p:cNvPr id="236" name="Hexagon 235">
                <a:extLst>
                  <a:ext uri="{FF2B5EF4-FFF2-40B4-BE49-F238E27FC236}">
                    <a16:creationId xmlns:a16="http://schemas.microsoft.com/office/drawing/2014/main" xmlns="" id="{ED6E9F5F-476A-49C7-BA18-FEDCDC17222A}"/>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37" name="Hexagon 236">
                <a:extLst>
                  <a:ext uri="{FF2B5EF4-FFF2-40B4-BE49-F238E27FC236}">
                    <a16:creationId xmlns:a16="http://schemas.microsoft.com/office/drawing/2014/main" xmlns="" id="{240CC24B-644D-43E3-A22F-C90156741512}"/>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pic>
          <p:nvPicPr>
            <p:cNvPr id="235" name="Picture 234" descr="makefg.png">
              <a:extLst>
                <a:ext uri="{FF2B5EF4-FFF2-40B4-BE49-F238E27FC236}">
                  <a16:creationId xmlns:a16="http://schemas.microsoft.com/office/drawing/2014/main" xmlns="" id="{D77E97E8-02F9-4D35-A4DB-B10148B6C4E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19629" y="5807751"/>
              <a:ext cx="377498" cy="364685"/>
            </a:xfrm>
            <a:prstGeom prst="rect">
              <a:avLst/>
            </a:prstGeom>
          </p:spPr>
        </p:pic>
      </p:grpSp>
      <p:grpSp>
        <p:nvGrpSpPr>
          <p:cNvPr id="238" name="Group 237">
            <a:extLst>
              <a:ext uri="{FF2B5EF4-FFF2-40B4-BE49-F238E27FC236}">
                <a16:creationId xmlns:a16="http://schemas.microsoft.com/office/drawing/2014/main" xmlns="" id="{64DDAC4C-1F76-47A4-8A2E-550BB8C79E9F}"/>
              </a:ext>
            </a:extLst>
          </p:cNvPr>
          <p:cNvGrpSpPr/>
          <p:nvPr/>
        </p:nvGrpSpPr>
        <p:grpSpPr>
          <a:xfrm>
            <a:off x="10001466" y="2424196"/>
            <a:ext cx="775451" cy="673408"/>
            <a:chOff x="10463024" y="5638327"/>
            <a:chExt cx="810142" cy="703533"/>
          </a:xfrm>
        </p:grpSpPr>
        <p:grpSp>
          <p:nvGrpSpPr>
            <p:cNvPr id="239" name="Group 238">
              <a:extLst>
                <a:ext uri="{FF2B5EF4-FFF2-40B4-BE49-F238E27FC236}">
                  <a16:creationId xmlns:a16="http://schemas.microsoft.com/office/drawing/2014/main" xmlns="" id="{95AF94FD-E218-43EF-8A69-43763A2EFC28}"/>
                </a:ext>
              </a:extLst>
            </p:cNvPr>
            <p:cNvGrpSpPr/>
            <p:nvPr/>
          </p:nvGrpSpPr>
          <p:grpSpPr>
            <a:xfrm>
              <a:off x="10463024" y="5638327"/>
              <a:ext cx="810142" cy="703533"/>
              <a:chOff x="159626" y="4716496"/>
              <a:chExt cx="1209749" cy="1050554"/>
            </a:xfrm>
          </p:grpSpPr>
          <p:sp>
            <p:nvSpPr>
              <p:cNvPr id="241" name="Hexagon 240">
                <a:extLst>
                  <a:ext uri="{FF2B5EF4-FFF2-40B4-BE49-F238E27FC236}">
                    <a16:creationId xmlns:a16="http://schemas.microsoft.com/office/drawing/2014/main" xmlns="" id="{1DEB8169-854C-4161-8A11-82764654E1CF}"/>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42" name="Hexagon 241">
                <a:extLst>
                  <a:ext uri="{FF2B5EF4-FFF2-40B4-BE49-F238E27FC236}">
                    <a16:creationId xmlns:a16="http://schemas.microsoft.com/office/drawing/2014/main" xmlns="" id="{06700018-C81B-481A-9271-45BC6EC0A17C}"/>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40" name="Picture 239" descr="credit-card.png">
              <a:extLst>
                <a:ext uri="{FF2B5EF4-FFF2-40B4-BE49-F238E27FC236}">
                  <a16:creationId xmlns:a16="http://schemas.microsoft.com/office/drawing/2014/main" xmlns="" id="{A07017F5-05E6-48ED-998D-06E277A4FB6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722909" y="5768208"/>
              <a:ext cx="290372" cy="443772"/>
            </a:xfrm>
            <a:prstGeom prst="rect">
              <a:avLst/>
            </a:prstGeom>
          </p:spPr>
        </p:pic>
      </p:grpSp>
      <p:grpSp>
        <p:nvGrpSpPr>
          <p:cNvPr id="243" name="Group 242">
            <a:extLst>
              <a:ext uri="{FF2B5EF4-FFF2-40B4-BE49-F238E27FC236}">
                <a16:creationId xmlns:a16="http://schemas.microsoft.com/office/drawing/2014/main" xmlns="" id="{FAD3D71F-7043-404E-BAB6-4B1B394C8A3C}"/>
              </a:ext>
            </a:extLst>
          </p:cNvPr>
          <p:cNvGrpSpPr/>
          <p:nvPr/>
        </p:nvGrpSpPr>
        <p:grpSpPr>
          <a:xfrm>
            <a:off x="10608043" y="3436017"/>
            <a:ext cx="775451" cy="673408"/>
            <a:chOff x="11296614" y="4620676"/>
            <a:chExt cx="810142" cy="703533"/>
          </a:xfrm>
        </p:grpSpPr>
        <p:grpSp>
          <p:nvGrpSpPr>
            <p:cNvPr id="244" name="Group 243">
              <a:extLst>
                <a:ext uri="{FF2B5EF4-FFF2-40B4-BE49-F238E27FC236}">
                  <a16:creationId xmlns:a16="http://schemas.microsoft.com/office/drawing/2014/main" xmlns="" id="{929DFD83-C8C7-4895-BAC3-8C98477408B9}"/>
                </a:ext>
              </a:extLst>
            </p:cNvPr>
            <p:cNvGrpSpPr/>
            <p:nvPr/>
          </p:nvGrpSpPr>
          <p:grpSpPr>
            <a:xfrm>
              <a:off x="11296614" y="4620676"/>
              <a:ext cx="810142" cy="703533"/>
              <a:chOff x="159626" y="4716496"/>
              <a:chExt cx="1209749" cy="1050554"/>
            </a:xfrm>
          </p:grpSpPr>
          <p:sp>
            <p:nvSpPr>
              <p:cNvPr id="246" name="Hexagon 245">
                <a:extLst>
                  <a:ext uri="{FF2B5EF4-FFF2-40B4-BE49-F238E27FC236}">
                    <a16:creationId xmlns:a16="http://schemas.microsoft.com/office/drawing/2014/main" xmlns="" id="{C1A2C259-03F3-464C-9991-64CE9ED228AA}"/>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47" name="Hexagon 246">
                <a:extLst>
                  <a:ext uri="{FF2B5EF4-FFF2-40B4-BE49-F238E27FC236}">
                    <a16:creationId xmlns:a16="http://schemas.microsoft.com/office/drawing/2014/main" xmlns="" id="{2A2F97AB-E271-479C-9253-956B15A0B806}"/>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45" name="Picture 244" descr="gas-valve.png">
              <a:extLst>
                <a:ext uri="{FF2B5EF4-FFF2-40B4-BE49-F238E27FC236}">
                  <a16:creationId xmlns:a16="http://schemas.microsoft.com/office/drawing/2014/main" xmlns="" id="{74316E42-017E-4FA4-AFF6-DA1CDFB71B3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527756" y="4807087"/>
              <a:ext cx="347858" cy="330711"/>
            </a:xfrm>
            <a:prstGeom prst="rect">
              <a:avLst/>
            </a:prstGeom>
          </p:spPr>
        </p:pic>
      </p:grpSp>
      <p:grpSp>
        <p:nvGrpSpPr>
          <p:cNvPr id="248" name="Group 247">
            <a:extLst>
              <a:ext uri="{FF2B5EF4-FFF2-40B4-BE49-F238E27FC236}">
                <a16:creationId xmlns:a16="http://schemas.microsoft.com/office/drawing/2014/main" xmlns="" id="{D82D750B-7267-466E-BD65-64F7E96B6FB9}"/>
              </a:ext>
            </a:extLst>
          </p:cNvPr>
          <p:cNvGrpSpPr/>
          <p:nvPr/>
        </p:nvGrpSpPr>
        <p:grpSpPr>
          <a:xfrm>
            <a:off x="11215246" y="3098159"/>
            <a:ext cx="775451" cy="673408"/>
            <a:chOff x="11283733" y="5638327"/>
            <a:chExt cx="810142" cy="703533"/>
          </a:xfrm>
        </p:grpSpPr>
        <p:grpSp>
          <p:nvGrpSpPr>
            <p:cNvPr id="249" name="Group 248">
              <a:extLst>
                <a:ext uri="{FF2B5EF4-FFF2-40B4-BE49-F238E27FC236}">
                  <a16:creationId xmlns:a16="http://schemas.microsoft.com/office/drawing/2014/main" xmlns="" id="{9CF8763A-0CD0-4635-AEA7-E84F5663BE10}"/>
                </a:ext>
              </a:extLst>
            </p:cNvPr>
            <p:cNvGrpSpPr/>
            <p:nvPr/>
          </p:nvGrpSpPr>
          <p:grpSpPr>
            <a:xfrm>
              <a:off x="11283733" y="5638327"/>
              <a:ext cx="810142" cy="703533"/>
              <a:chOff x="159626" y="4716496"/>
              <a:chExt cx="1209749" cy="1050554"/>
            </a:xfrm>
          </p:grpSpPr>
          <p:sp>
            <p:nvSpPr>
              <p:cNvPr id="251" name="Hexagon 250">
                <a:extLst>
                  <a:ext uri="{FF2B5EF4-FFF2-40B4-BE49-F238E27FC236}">
                    <a16:creationId xmlns:a16="http://schemas.microsoft.com/office/drawing/2014/main" xmlns="" id="{A7EC5F32-F3E7-4275-80B9-CA151FF424CB}"/>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52" name="Hexagon 251">
                <a:extLst>
                  <a:ext uri="{FF2B5EF4-FFF2-40B4-BE49-F238E27FC236}">
                    <a16:creationId xmlns:a16="http://schemas.microsoft.com/office/drawing/2014/main" xmlns="" id="{28F8F005-693C-419A-8C72-49A65B1E74C3}"/>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50" name="Picture 249" descr="unnamed.png">
              <a:extLst>
                <a:ext uri="{FF2B5EF4-FFF2-40B4-BE49-F238E27FC236}">
                  <a16:creationId xmlns:a16="http://schemas.microsoft.com/office/drawing/2014/main" xmlns="" id="{F2157C43-D4B5-4ABE-B66C-71645EF383F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469019" y="5779648"/>
              <a:ext cx="439571" cy="420890"/>
            </a:xfrm>
            <a:prstGeom prst="rect">
              <a:avLst/>
            </a:prstGeom>
          </p:spPr>
        </p:pic>
      </p:grpSp>
      <p:grpSp>
        <p:nvGrpSpPr>
          <p:cNvPr id="253" name="Group 252">
            <a:extLst>
              <a:ext uri="{FF2B5EF4-FFF2-40B4-BE49-F238E27FC236}">
                <a16:creationId xmlns:a16="http://schemas.microsoft.com/office/drawing/2014/main" xmlns="" id="{E15F377B-1C62-4DCD-B236-98BAC9E00A36}"/>
              </a:ext>
            </a:extLst>
          </p:cNvPr>
          <p:cNvGrpSpPr/>
          <p:nvPr/>
        </p:nvGrpSpPr>
        <p:grpSpPr>
          <a:xfrm>
            <a:off x="10000973" y="3098159"/>
            <a:ext cx="775451" cy="673408"/>
            <a:chOff x="7302153" y="6078989"/>
            <a:chExt cx="810142" cy="703533"/>
          </a:xfrm>
        </p:grpSpPr>
        <p:grpSp>
          <p:nvGrpSpPr>
            <p:cNvPr id="254" name="Group 253">
              <a:extLst>
                <a:ext uri="{FF2B5EF4-FFF2-40B4-BE49-F238E27FC236}">
                  <a16:creationId xmlns:a16="http://schemas.microsoft.com/office/drawing/2014/main" xmlns="" id="{682C2CE9-21BB-46E5-BAAB-3A6CD207A878}"/>
                </a:ext>
              </a:extLst>
            </p:cNvPr>
            <p:cNvGrpSpPr/>
            <p:nvPr/>
          </p:nvGrpSpPr>
          <p:grpSpPr>
            <a:xfrm>
              <a:off x="7302153" y="6078989"/>
              <a:ext cx="810142" cy="703533"/>
              <a:chOff x="159626" y="4716496"/>
              <a:chExt cx="1209749" cy="1050554"/>
            </a:xfrm>
          </p:grpSpPr>
          <p:sp>
            <p:nvSpPr>
              <p:cNvPr id="256" name="Hexagon 255">
                <a:extLst>
                  <a:ext uri="{FF2B5EF4-FFF2-40B4-BE49-F238E27FC236}">
                    <a16:creationId xmlns:a16="http://schemas.microsoft.com/office/drawing/2014/main" xmlns="" id="{B38068B6-3DEB-46CD-A149-67FF18EC55B7}"/>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57" name="Hexagon 256">
                <a:extLst>
                  <a:ext uri="{FF2B5EF4-FFF2-40B4-BE49-F238E27FC236}">
                    <a16:creationId xmlns:a16="http://schemas.microsoft.com/office/drawing/2014/main" xmlns="" id="{77BB4DE2-B1F3-4609-A5C2-FC72E089041F}"/>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55" name="Picture 254" descr="epswjbpydgdjnaryqcds.png">
              <a:extLst>
                <a:ext uri="{FF2B5EF4-FFF2-40B4-BE49-F238E27FC236}">
                  <a16:creationId xmlns:a16="http://schemas.microsoft.com/office/drawing/2014/main" xmlns="" id="{9A0BD15E-2876-46EA-A790-D0D9E19D8FD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487268" y="6218265"/>
              <a:ext cx="439912" cy="424980"/>
            </a:xfrm>
            <a:prstGeom prst="rect">
              <a:avLst/>
            </a:prstGeom>
          </p:spPr>
        </p:pic>
      </p:grpSp>
      <p:grpSp>
        <p:nvGrpSpPr>
          <p:cNvPr id="258" name="Group 257">
            <a:extLst>
              <a:ext uri="{FF2B5EF4-FFF2-40B4-BE49-F238E27FC236}">
                <a16:creationId xmlns:a16="http://schemas.microsoft.com/office/drawing/2014/main" xmlns="" id="{B877565E-F47A-4591-924C-9BB40B58995C}"/>
              </a:ext>
            </a:extLst>
          </p:cNvPr>
          <p:cNvGrpSpPr/>
          <p:nvPr/>
        </p:nvGrpSpPr>
        <p:grpSpPr>
          <a:xfrm>
            <a:off x="8787079" y="3097681"/>
            <a:ext cx="775451" cy="673408"/>
            <a:chOff x="11283733" y="6458010"/>
            <a:chExt cx="810142" cy="703533"/>
          </a:xfrm>
        </p:grpSpPr>
        <p:grpSp>
          <p:nvGrpSpPr>
            <p:cNvPr id="259" name="Group 258">
              <a:extLst>
                <a:ext uri="{FF2B5EF4-FFF2-40B4-BE49-F238E27FC236}">
                  <a16:creationId xmlns:a16="http://schemas.microsoft.com/office/drawing/2014/main" xmlns="" id="{771EDBA1-1FAC-4FCE-A390-0946AE7C6648}"/>
                </a:ext>
              </a:extLst>
            </p:cNvPr>
            <p:cNvGrpSpPr/>
            <p:nvPr/>
          </p:nvGrpSpPr>
          <p:grpSpPr>
            <a:xfrm>
              <a:off x="11283733" y="6458010"/>
              <a:ext cx="810142" cy="703533"/>
              <a:chOff x="159626" y="4716496"/>
              <a:chExt cx="1209749" cy="1050554"/>
            </a:xfrm>
          </p:grpSpPr>
          <p:sp>
            <p:nvSpPr>
              <p:cNvPr id="261" name="Hexagon 260">
                <a:extLst>
                  <a:ext uri="{FF2B5EF4-FFF2-40B4-BE49-F238E27FC236}">
                    <a16:creationId xmlns:a16="http://schemas.microsoft.com/office/drawing/2014/main" xmlns="" id="{FD0B1BFF-8276-4D11-8081-785269939B4F}"/>
                  </a:ext>
                </a:extLst>
              </p:cNvPr>
              <p:cNvSpPr/>
              <p:nvPr/>
            </p:nvSpPr>
            <p:spPr>
              <a:xfrm>
                <a:off x="159626" y="4716496"/>
                <a:ext cx="1209749" cy="1050554"/>
              </a:xfrm>
              <a:prstGeom prst="hexag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62" name="Hexagon 261">
                <a:extLst>
                  <a:ext uri="{FF2B5EF4-FFF2-40B4-BE49-F238E27FC236}">
                    <a16:creationId xmlns:a16="http://schemas.microsoft.com/office/drawing/2014/main" xmlns="" id="{95E31C18-CB82-4D08-BCAF-7BB247DFDDA0}"/>
                  </a:ext>
                </a:extLst>
              </p:cNvPr>
              <p:cNvSpPr/>
              <p:nvPr/>
            </p:nvSpPr>
            <p:spPr>
              <a:xfrm>
                <a:off x="201633" y="4752975"/>
                <a:ext cx="1125736" cy="977596"/>
              </a:xfrm>
              <a:prstGeom prst="hexagon">
                <a:avLst/>
              </a:prstGeom>
              <a:noFill/>
              <a:ln w="9525">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pic>
          <p:nvPicPr>
            <p:cNvPr id="260" name="Picture 259" descr="mobile-phone.png">
              <a:extLst>
                <a:ext uri="{FF2B5EF4-FFF2-40B4-BE49-F238E27FC236}">
                  <a16:creationId xmlns:a16="http://schemas.microsoft.com/office/drawing/2014/main" xmlns="" id="{36421F29-23DB-440D-87C6-A65CA45C931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530337" y="6599050"/>
              <a:ext cx="316935" cy="421452"/>
            </a:xfrm>
            <a:prstGeom prst="rect">
              <a:avLst/>
            </a:prstGeom>
          </p:spPr>
        </p:pic>
      </p:grpSp>
      <p:sp>
        <p:nvSpPr>
          <p:cNvPr id="264" name="TextBox 263">
            <a:extLst>
              <a:ext uri="{FF2B5EF4-FFF2-40B4-BE49-F238E27FC236}">
                <a16:creationId xmlns:a16="http://schemas.microsoft.com/office/drawing/2014/main" xmlns="" id="{5BA875EC-28CF-4154-B6B7-53E9A9788E6C}"/>
              </a:ext>
            </a:extLst>
          </p:cNvPr>
          <p:cNvSpPr txBox="1"/>
          <p:nvPr/>
        </p:nvSpPr>
        <p:spPr>
          <a:xfrm>
            <a:off x="9436257" y="4179906"/>
            <a:ext cx="1900959" cy="523220"/>
          </a:xfrm>
          <a:prstGeom prst="rect">
            <a:avLst/>
          </a:prstGeom>
          <a:solidFill>
            <a:schemeClr val="bg1">
              <a:alpha val="30000"/>
            </a:schemeClr>
          </a:solidFill>
        </p:spPr>
        <p:txBody>
          <a:bodyPr wrap="square" rtlCol="0">
            <a:spAutoFit/>
          </a:bodyPr>
          <a:lstStyle/>
          <a:p>
            <a:pPr algn="ctr" defTabSz="914126"/>
            <a:r>
              <a:rPr lang="ru-RU" sz="1400" b="1" cap="all" dirty="0">
                <a:solidFill>
                  <a:srgbClr val="FFFFFF"/>
                </a:solidFill>
                <a:latin typeface="Arial"/>
              </a:rPr>
              <a:t>клиенты</a:t>
            </a:r>
            <a:r>
              <a:rPr lang="en-US" sz="1400" b="1" cap="all" dirty="0">
                <a:solidFill>
                  <a:srgbClr val="FFFFFF"/>
                </a:solidFill>
                <a:latin typeface="Arial"/>
              </a:rPr>
              <a:t> (</a:t>
            </a:r>
            <a:r>
              <a:rPr lang="ru-RU" sz="1400" b="1" cap="all" dirty="0">
                <a:solidFill>
                  <a:srgbClr val="FFFFFF"/>
                </a:solidFill>
                <a:latin typeface="Arial"/>
              </a:rPr>
              <a:t>устройства</a:t>
            </a:r>
            <a:r>
              <a:rPr lang="en-US" sz="1400" b="1" cap="all" dirty="0">
                <a:solidFill>
                  <a:srgbClr val="FFFFFF"/>
                </a:solidFill>
                <a:latin typeface="Arial"/>
              </a:rPr>
              <a:t>)</a:t>
            </a:r>
          </a:p>
        </p:txBody>
      </p:sp>
      <p:cxnSp>
        <p:nvCxnSpPr>
          <p:cNvPr id="267" name="Connector: Elbow 133">
            <a:extLst>
              <a:ext uri="{FF2B5EF4-FFF2-40B4-BE49-F238E27FC236}">
                <a16:creationId xmlns:a16="http://schemas.microsoft.com/office/drawing/2014/main" xmlns="" id="{4E689702-C559-4D45-82A3-CD59D425C988}"/>
              </a:ext>
            </a:extLst>
          </p:cNvPr>
          <p:cNvCxnSpPr>
            <a:cxnSpLocks/>
            <a:stCxn id="261" idx="3"/>
            <a:endCxn id="166" idx="3"/>
          </p:cNvCxnSpPr>
          <p:nvPr/>
        </p:nvCxnSpPr>
        <p:spPr>
          <a:xfrm flipH="1">
            <a:off x="8625497" y="3434385"/>
            <a:ext cx="161582" cy="1753"/>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268" name="Connector: Elbow 133">
            <a:extLst>
              <a:ext uri="{FF2B5EF4-FFF2-40B4-BE49-F238E27FC236}">
                <a16:creationId xmlns:a16="http://schemas.microsoft.com/office/drawing/2014/main" xmlns="" id="{8089ECA3-22E9-4376-A11B-CE32DFD5AB9C}"/>
              </a:ext>
            </a:extLst>
          </p:cNvPr>
          <p:cNvCxnSpPr>
            <a:cxnSpLocks/>
            <a:endCxn id="50" idx="2"/>
          </p:cNvCxnSpPr>
          <p:nvPr/>
        </p:nvCxnSpPr>
        <p:spPr>
          <a:xfrm flipV="1">
            <a:off x="1399392" y="4126088"/>
            <a:ext cx="0" cy="455005"/>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39" name="Connector: Elbow 133">
            <a:extLst>
              <a:ext uri="{FF2B5EF4-FFF2-40B4-BE49-F238E27FC236}">
                <a16:creationId xmlns:a16="http://schemas.microsoft.com/office/drawing/2014/main" xmlns="" id="{685D1837-C061-4DEF-8AB4-E91930585560}"/>
              </a:ext>
            </a:extLst>
          </p:cNvPr>
          <p:cNvCxnSpPr>
            <a:cxnSpLocks/>
            <a:stCxn id="324" idx="2"/>
          </p:cNvCxnSpPr>
          <p:nvPr/>
        </p:nvCxnSpPr>
        <p:spPr>
          <a:xfrm>
            <a:off x="5389544" y="2050342"/>
            <a:ext cx="0" cy="1070721"/>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40" name="Connector: Elbow 133">
            <a:extLst>
              <a:ext uri="{FF2B5EF4-FFF2-40B4-BE49-F238E27FC236}">
                <a16:creationId xmlns:a16="http://schemas.microsoft.com/office/drawing/2014/main" xmlns="" id="{743C525A-2A71-4635-8FEF-2D9AA296D737}"/>
              </a:ext>
            </a:extLst>
          </p:cNvPr>
          <p:cNvCxnSpPr>
            <a:cxnSpLocks/>
          </p:cNvCxnSpPr>
          <p:nvPr/>
        </p:nvCxnSpPr>
        <p:spPr>
          <a:xfrm flipH="1">
            <a:off x="5393208" y="2204496"/>
            <a:ext cx="998524"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xmlns="" id="{33CA84AE-6FF2-4E6E-9F42-BD81F15622AA}"/>
              </a:ext>
            </a:extLst>
          </p:cNvPr>
          <p:cNvGrpSpPr/>
          <p:nvPr/>
        </p:nvGrpSpPr>
        <p:grpSpPr>
          <a:xfrm>
            <a:off x="5105725" y="1297720"/>
            <a:ext cx="573203" cy="752623"/>
            <a:chOff x="5107056" y="1678678"/>
            <a:chExt cx="573352" cy="752819"/>
          </a:xfrm>
        </p:grpSpPr>
        <p:sp>
          <p:nvSpPr>
            <p:cNvPr id="325" name="Rounded Rectangle 73">
              <a:extLst>
                <a:ext uri="{FF2B5EF4-FFF2-40B4-BE49-F238E27FC236}">
                  <a16:creationId xmlns:a16="http://schemas.microsoft.com/office/drawing/2014/main" xmlns="" id="{02D52A28-2A19-4CB2-86BC-2515DBBCA177}"/>
                </a:ext>
              </a:extLst>
            </p:cNvPr>
            <p:cNvSpPr/>
            <p:nvPr/>
          </p:nvSpPr>
          <p:spPr bwMode="invGray">
            <a:xfrm>
              <a:off x="5108818" y="1678678"/>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324" name="TextBox 323">
              <a:extLst>
                <a:ext uri="{FF2B5EF4-FFF2-40B4-BE49-F238E27FC236}">
                  <a16:creationId xmlns:a16="http://schemas.microsoft.com/office/drawing/2014/main" xmlns="" id="{8A646D03-8B0E-4827-A0B4-B3E20B039AA8}"/>
                </a:ext>
              </a:extLst>
            </p:cNvPr>
            <p:cNvSpPr txBox="1"/>
            <p:nvPr/>
          </p:nvSpPr>
          <p:spPr>
            <a:xfrm>
              <a:off x="5107056" y="2163731"/>
              <a:ext cx="567784"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Email</a:t>
              </a:r>
            </a:p>
          </p:txBody>
        </p:sp>
        <p:sp>
          <p:nvSpPr>
            <p:cNvPr id="341" name="Freeform 6">
              <a:extLst>
                <a:ext uri="{FF2B5EF4-FFF2-40B4-BE49-F238E27FC236}">
                  <a16:creationId xmlns:a16="http://schemas.microsoft.com/office/drawing/2014/main" xmlns="" id="{102A874D-C980-4703-8C34-8F5A9C40AF25}"/>
                </a:ext>
              </a:extLst>
            </p:cNvPr>
            <p:cNvSpPr>
              <a:spLocks noEditPoints="1"/>
            </p:cNvSpPr>
            <p:nvPr/>
          </p:nvSpPr>
          <p:spPr bwMode="auto">
            <a:xfrm>
              <a:off x="5187795" y="1802259"/>
              <a:ext cx="413636" cy="270456"/>
            </a:xfrm>
            <a:custGeom>
              <a:avLst/>
              <a:gdLst>
                <a:gd name="T0" fmla="*/ 371 w 392"/>
                <a:gd name="T1" fmla="*/ 0 h 260"/>
                <a:gd name="T2" fmla="*/ 22 w 392"/>
                <a:gd name="T3" fmla="*/ 0 h 260"/>
                <a:gd name="T4" fmla="*/ 0 w 392"/>
                <a:gd name="T5" fmla="*/ 22 h 260"/>
                <a:gd name="T6" fmla="*/ 0 w 392"/>
                <a:gd name="T7" fmla="*/ 239 h 260"/>
                <a:gd name="T8" fmla="*/ 22 w 392"/>
                <a:gd name="T9" fmla="*/ 260 h 260"/>
                <a:gd name="T10" fmla="*/ 371 w 392"/>
                <a:gd name="T11" fmla="*/ 260 h 260"/>
                <a:gd name="T12" fmla="*/ 392 w 392"/>
                <a:gd name="T13" fmla="*/ 239 h 260"/>
                <a:gd name="T14" fmla="*/ 392 w 392"/>
                <a:gd name="T15" fmla="*/ 22 h 260"/>
                <a:gd name="T16" fmla="*/ 371 w 392"/>
                <a:gd name="T17" fmla="*/ 0 h 260"/>
                <a:gd name="T18" fmla="*/ 196 w 392"/>
                <a:gd name="T19" fmla="*/ 115 h 260"/>
                <a:gd name="T20" fmla="*/ 63 w 392"/>
                <a:gd name="T21" fmla="*/ 32 h 260"/>
                <a:gd name="T22" fmla="*/ 325 w 392"/>
                <a:gd name="T23" fmla="*/ 32 h 260"/>
                <a:gd name="T24" fmla="*/ 196 w 392"/>
                <a:gd name="T25" fmla="*/ 115 h 260"/>
                <a:gd name="T26" fmla="*/ 360 w 392"/>
                <a:gd name="T27" fmla="*/ 228 h 260"/>
                <a:gd name="T28" fmla="*/ 32 w 392"/>
                <a:gd name="T29" fmla="*/ 228 h 260"/>
                <a:gd name="T30" fmla="*/ 32 w 392"/>
                <a:gd name="T31" fmla="*/ 32 h 260"/>
                <a:gd name="T32" fmla="*/ 33 w 392"/>
                <a:gd name="T33" fmla="*/ 32 h 260"/>
                <a:gd name="T34" fmla="*/ 192 w 392"/>
                <a:gd name="T35" fmla="*/ 131 h 260"/>
                <a:gd name="T36" fmla="*/ 192 w 392"/>
                <a:gd name="T37" fmla="*/ 131 h 260"/>
                <a:gd name="T38" fmla="*/ 194 w 392"/>
                <a:gd name="T39" fmla="*/ 132 h 260"/>
                <a:gd name="T40" fmla="*/ 194 w 392"/>
                <a:gd name="T41" fmla="*/ 132 h 260"/>
                <a:gd name="T42" fmla="*/ 196 w 392"/>
                <a:gd name="T43" fmla="*/ 132 h 260"/>
                <a:gd name="T44" fmla="*/ 196 w 392"/>
                <a:gd name="T45" fmla="*/ 132 h 260"/>
                <a:gd name="T46" fmla="*/ 196 w 392"/>
                <a:gd name="T47" fmla="*/ 132 h 260"/>
                <a:gd name="T48" fmla="*/ 196 w 392"/>
                <a:gd name="T49" fmla="*/ 132 h 260"/>
                <a:gd name="T50" fmla="*/ 196 w 392"/>
                <a:gd name="T51" fmla="*/ 132 h 260"/>
                <a:gd name="T52" fmla="*/ 198 w 392"/>
                <a:gd name="T53" fmla="*/ 132 h 260"/>
                <a:gd name="T54" fmla="*/ 199 w 392"/>
                <a:gd name="T55" fmla="*/ 132 h 260"/>
                <a:gd name="T56" fmla="*/ 200 w 392"/>
                <a:gd name="T57" fmla="*/ 131 h 260"/>
                <a:gd name="T58" fmla="*/ 201 w 392"/>
                <a:gd name="T59" fmla="*/ 131 h 260"/>
                <a:gd name="T60" fmla="*/ 354 w 392"/>
                <a:gd name="T61" fmla="*/ 32 h 260"/>
                <a:gd name="T62" fmla="*/ 360 w 392"/>
                <a:gd name="T63" fmla="*/ 32 h 260"/>
                <a:gd name="T64" fmla="*/ 360 w 392"/>
                <a:gd name="T65" fmla="*/ 22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2" h="260">
                  <a:moveTo>
                    <a:pt x="371" y="0"/>
                  </a:moveTo>
                  <a:cubicBezTo>
                    <a:pt x="22" y="0"/>
                    <a:pt x="22" y="0"/>
                    <a:pt x="22" y="0"/>
                  </a:cubicBezTo>
                  <a:cubicBezTo>
                    <a:pt x="10" y="0"/>
                    <a:pt x="0" y="10"/>
                    <a:pt x="0" y="22"/>
                  </a:cubicBezTo>
                  <a:cubicBezTo>
                    <a:pt x="0" y="239"/>
                    <a:pt x="0" y="239"/>
                    <a:pt x="0" y="239"/>
                  </a:cubicBezTo>
                  <a:cubicBezTo>
                    <a:pt x="0" y="250"/>
                    <a:pt x="10" y="260"/>
                    <a:pt x="22" y="260"/>
                  </a:cubicBezTo>
                  <a:cubicBezTo>
                    <a:pt x="371" y="260"/>
                    <a:pt x="371" y="260"/>
                    <a:pt x="371" y="260"/>
                  </a:cubicBezTo>
                  <a:cubicBezTo>
                    <a:pt x="383" y="260"/>
                    <a:pt x="392" y="250"/>
                    <a:pt x="392" y="239"/>
                  </a:cubicBezTo>
                  <a:cubicBezTo>
                    <a:pt x="392" y="22"/>
                    <a:pt x="392" y="22"/>
                    <a:pt x="392" y="22"/>
                  </a:cubicBezTo>
                  <a:cubicBezTo>
                    <a:pt x="392" y="10"/>
                    <a:pt x="383" y="0"/>
                    <a:pt x="371" y="0"/>
                  </a:cubicBezTo>
                  <a:close/>
                  <a:moveTo>
                    <a:pt x="196" y="115"/>
                  </a:moveTo>
                  <a:cubicBezTo>
                    <a:pt x="63" y="32"/>
                    <a:pt x="63" y="32"/>
                    <a:pt x="63" y="32"/>
                  </a:cubicBezTo>
                  <a:cubicBezTo>
                    <a:pt x="325" y="32"/>
                    <a:pt x="325" y="32"/>
                    <a:pt x="325" y="32"/>
                  </a:cubicBezTo>
                  <a:lnTo>
                    <a:pt x="196" y="115"/>
                  </a:lnTo>
                  <a:close/>
                  <a:moveTo>
                    <a:pt x="360" y="228"/>
                  </a:moveTo>
                  <a:cubicBezTo>
                    <a:pt x="32" y="228"/>
                    <a:pt x="32" y="228"/>
                    <a:pt x="32" y="228"/>
                  </a:cubicBezTo>
                  <a:cubicBezTo>
                    <a:pt x="32" y="32"/>
                    <a:pt x="32" y="32"/>
                    <a:pt x="32" y="32"/>
                  </a:cubicBezTo>
                  <a:cubicBezTo>
                    <a:pt x="33" y="32"/>
                    <a:pt x="33" y="32"/>
                    <a:pt x="33" y="32"/>
                  </a:cubicBezTo>
                  <a:cubicBezTo>
                    <a:pt x="192" y="131"/>
                    <a:pt x="192" y="131"/>
                    <a:pt x="192" y="131"/>
                  </a:cubicBezTo>
                  <a:cubicBezTo>
                    <a:pt x="192" y="131"/>
                    <a:pt x="192" y="131"/>
                    <a:pt x="192" y="131"/>
                  </a:cubicBezTo>
                  <a:cubicBezTo>
                    <a:pt x="193" y="131"/>
                    <a:pt x="193" y="131"/>
                    <a:pt x="194" y="132"/>
                  </a:cubicBezTo>
                  <a:cubicBezTo>
                    <a:pt x="194" y="132"/>
                    <a:pt x="194" y="132"/>
                    <a:pt x="194" y="132"/>
                  </a:cubicBezTo>
                  <a:cubicBezTo>
                    <a:pt x="195" y="132"/>
                    <a:pt x="196" y="132"/>
                    <a:pt x="196" y="132"/>
                  </a:cubicBezTo>
                  <a:cubicBezTo>
                    <a:pt x="196" y="132"/>
                    <a:pt x="196" y="132"/>
                    <a:pt x="196" y="132"/>
                  </a:cubicBezTo>
                  <a:cubicBezTo>
                    <a:pt x="196" y="132"/>
                    <a:pt x="196" y="132"/>
                    <a:pt x="196" y="132"/>
                  </a:cubicBezTo>
                  <a:cubicBezTo>
                    <a:pt x="196" y="132"/>
                    <a:pt x="196" y="132"/>
                    <a:pt x="196" y="132"/>
                  </a:cubicBezTo>
                  <a:cubicBezTo>
                    <a:pt x="196" y="132"/>
                    <a:pt x="196" y="132"/>
                    <a:pt x="196" y="132"/>
                  </a:cubicBezTo>
                  <a:cubicBezTo>
                    <a:pt x="197" y="132"/>
                    <a:pt x="198" y="132"/>
                    <a:pt x="198" y="132"/>
                  </a:cubicBezTo>
                  <a:cubicBezTo>
                    <a:pt x="199" y="132"/>
                    <a:pt x="199" y="132"/>
                    <a:pt x="199" y="132"/>
                  </a:cubicBezTo>
                  <a:cubicBezTo>
                    <a:pt x="200" y="131"/>
                    <a:pt x="200" y="131"/>
                    <a:pt x="200" y="131"/>
                  </a:cubicBezTo>
                  <a:cubicBezTo>
                    <a:pt x="201" y="131"/>
                    <a:pt x="201" y="131"/>
                    <a:pt x="201" y="131"/>
                  </a:cubicBezTo>
                  <a:cubicBezTo>
                    <a:pt x="354" y="32"/>
                    <a:pt x="354" y="32"/>
                    <a:pt x="354" y="32"/>
                  </a:cubicBezTo>
                  <a:cubicBezTo>
                    <a:pt x="360" y="32"/>
                    <a:pt x="360" y="32"/>
                    <a:pt x="360" y="32"/>
                  </a:cubicBezTo>
                  <a:lnTo>
                    <a:pt x="360" y="2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nvGrpSpPr>
          <p:cNvPr id="155" name="Group 154">
            <a:extLst>
              <a:ext uri="{FF2B5EF4-FFF2-40B4-BE49-F238E27FC236}">
                <a16:creationId xmlns:a16="http://schemas.microsoft.com/office/drawing/2014/main" xmlns="" id="{C1F12FA8-5C58-4400-9D4D-B1549D7F1520}"/>
              </a:ext>
            </a:extLst>
          </p:cNvPr>
          <p:cNvGrpSpPr/>
          <p:nvPr/>
        </p:nvGrpSpPr>
        <p:grpSpPr>
          <a:xfrm>
            <a:off x="6109674" y="1297720"/>
            <a:ext cx="571441" cy="752623"/>
            <a:chOff x="6111266" y="1678678"/>
            <a:chExt cx="571590" cy="752819"/>
          </a:xfrm>
        </p:grpSpPr>
        <p:grpSp>
          <p:nvGrpSpPr>
            <p:cNvPr id="343" name="Group 342">
              <a:extLst>
                <a:ext uri="{FF2B5EF4-FFF2-40B4-BE49-F238E27FC236}">
                  <a16:creationId xmlns:a16="http://schemas.microsoft.com/office/drawing/2014/main" xmlns="" id="{34942FC5-5C51-4B5A-BD47-A87A31760137}"/>
                </a:ext>
              </a:extLst>
            </p:cNvPr>
            <p:cNvGrpSpPr/>
            <p:nvPr/>
          </p:nvGrpSpPr>
          <p:grpSpPr>
            <a:xfrm>
              <a:off x="6111266" y="1678678"/>
              <a:ext cx="571590" cy="752819"/>
              <a:chOff x="5108818" y="1678678"/>
              <a:chExt cx="571590" cy="752819"/>
            </a:xfrm>
          </p:grpSpPr>
          <p:sp>
            <p:nvSpPr>
              <p:cNvPr id="344" name="Rounded Rectangle 73">
                <a:extLst>
                  <a:ext uri="{FF2B5EF4-FFF2-40B4-BE49-F238E27FC236}">
                    <a16:creationId xmlns:a16="http://schemas.microsoft.com/office/drawing/2014/main" xmlns="" id="{DEE3A2D4-081C-4E7B-8306-5FB366C7F685}"/>
                  </a:ext>
                </a:extLst>
              </p:cNvPr>
              <p:cNvSpPr/>
              <p:nvPr/>
            </p:nvSpPr>
            <p:spPr bwMode="invGray">
              <a:xfrm>
                <a:off x="5108818" y="1678678"/>
                <a:ext cx="571590" cy="521058"/>
              </a:xfrm>
              <a:prstGeom prst="roundRect">
                <a:avLst>
                  <a:gd name="adj" fmla="val 0"/>
                </a:avLst>
              </a:prstGeom>
              <a:gradFill flip="none" rotWithShape="1">
                <a:gsLst>
                  <a:gs pos="0">
                    <a:schemeClr val="accent6"/>
                  </a:gs>
                  <a:gs pos="100000">
                    <a:schemeClr val="accent6">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345" name="TextBox 344">
                <a:extLst>
                  <a:ext uri="{FF2B5EF4-FFF2-40B4-BE49-F238E27FC236}">
                    <a16:creationId xmlns:a16="http://schemas.microsoft.com/office/drawing/2014/main" xmlns="" id="{6DFB7175-0342-4AD2-BA64-C49E68CC22ED}"/>
                  </a:ext>
                </a:extLst>
              </p:cNvPr>
              <p:cNvSpPr txBox="1"/>
              <p:nvPr/>
            </p:nvSpPr>
            <p:spPr>
              <a:xfrm>
                <a:off x="5132328" y="2163731"/>
                <a:ext cx="522002" cy="267766"/>
              </a:xfrm>
              <a:prstGeom prst="rect">
                <a:avLst/>
              </a:prstGeom>
              <a:noFill/>
            </p:spPr>
            <p:txBody>
              <a:bodyPr wrap="none" rtlCol="0" anchor="t">
                <a:spAutoFit/>
              </a:bodyPr>
              <a:lstStyle/>
              <a:p>
                <a:pPr defTabSz="914126">
                  <a:lnSpc>
                    <a:spcPct val="95000"/>
                  </a:lnSpc>
                </a:pPr>
                <a:r>
                  <a:rPr lang="en-US" sz="1200" dirty="0">
                    <a:solidFill>
                      <a:srgbClr val="DFE6E6"/>
                    </a:solidFill>
                    <a:latin typeface="Arial"/>
                  </a:rPr>
                  <a:t>WAF</a:t>
                </a:r>
              </a:p>
            </p:txBody>
          </p:sp>
        </p:grpSp>
        <p:grpSp>
          <p:nvGrpSpPr>
            <p:cNvPr id="350" name="Group 349">
              <a:extLst>
                <a:ext uri="{FF2B5EF4-FFF2-40B4-BE49-F238E27FC236}">
                  <a16:creationId xmlns:a16="http://schemas.microsoft.com/office/drawing/2014/main" xmlns="" id="{D07DF57C-6DEA-422A-A818-0EA52887F5E4}"/>
                </a:ext>
              </a:extLst>
            </p:cNvPr>
            <p:cNvGrpSpPr/>
            <p:nvPr/>
          </p:nvGrpSpPr>
          <p:grpSpPr>
            <a:xfrm>
              <a:off x="6195492" y="1738931"/>
              <a:ext cx="395808" cy="404526"/>
              <a:chOff x="5730875" y="2495550"/>
              <a:chExt cx="360362" cy="368300"/>
            </a:xfrm>
          </p:grpSpPr>
          <p:sp>
            <p:nvSpPr>
              <p:cNvPr id="348" name="Freeform 21">
                <a:extLst>
                  <a:ext uri="{FF2B5EF4-FFF2-40B4-BE49-F238E27FC236}">
                    <a16:creationId xmlns:a16="http://schemas.microsoft.com/office/drawing/2014/main" xmlns="" id="{652EF7CE-1B06-453A-BE6D-1E1C2BF7146D}"/>
                  </a:ext>
                </a:extLst>
              </p:cNvPr>
              <p:cNvSpPr>
                <a:spLocks noEditPoints="1"/>
              </p:cNvSpPr>
              <p:nvPr/>
            </p:nvSpPr>
            <p:spPr bwMode="auto">
              <a:xfrm>
                <a:off x="5730875" y="2495550"/>
                <a:ext cx="360362" cy="368300"/>
              </a:xfrm>
              <a:custGeom>
                <a:avLst/>
                <a:gdLst>
                  <a:gd name="T0" fmla="*/ 31 w 453"/>
                  <a:gd name="T1" fmla="*/ 199 h 464"/>
                  <a:gd name="T2" fmla="*/ 3 w 453"/>
                  <a:gd name="T3" fmla="*/ 178 h 464"/>
                  <a:gd name="T4" fmla="*/ 28 w 453"/>
                  <a:gd name="T5" fmla="*/ 136 h 464"/>
                  <a:gd name="T6" fmla="*/ 88 w 453"/>
                  <a:gd name="T7" fmla="*/ 89 h 464"/>
                  <a:gd name="T8" fmla="*/ 77 w 453"/>
                  <a:gd name="T9" fmla="*/ 56 h 464"/>
                  <a:gd name="T10" fmla="*/ 123 w 453"/>
                  <a:gd name="T11" fmla="*/ 37 h 464"/>
                  <a:gd name="T12" fmla="*/ 195 w 453"/>
                  <a:gd name="T13" fmla="*/ 34 h 464"/>
                  <a:gd name="T14" fmla="*/ 209 w 453"/>
                  <a:gd name="T15" fmla="*/ 0 h 464"/>
                  <a:gd name="T16" fmla="*/ 259 w 453"/>
                  <a:gd name="T17" fmla="*/ 12 h 464"/>
                  <a:gd name="T18" fmla="*/ 320 w 453"/>
                  <a:gd name="T19" fmla="*/ 54 h 464"/>
                  <a:gd name="T20" fmla="*/ 346 w 453"/>
                  <a:gd name="T21" fmla="*/ 35 h 464"/>
                  <a:gd name="T22" fmla="*/ 379 w 453"/>
                  <a:gd name="T23" fmla="*/ 73 h 464"/>
                  <a:gd name="T24" fmla="*/ 406 w 453"/>
                  <a:gd name="T25" fmla="*/ 142 h 464"/>
                  <a:gd name="T26" fmla="*/ 439 w 453"/>
                  <a:gd name="T27" fmla="*/ 143 h 464"/>
                  <a:gd name="T28" fmla="*/ 444 w 453"/>
                  <a:gd name="T29" fmla="*/ 192 h 464"/>
                  <a:gd name="T30" fmla="*/ 427 w 453"/>
                  <a:gd name="T31" fmla="*/ 231 h 464"/>
                  <a:gd name="T32" fmla="*/ 444 w 453"/>
                  <a:gd name="T33" fmla="*/ 271 h 464"/>
                  <a:gd name="T34" fmla="*/ 440 w 453"/>
                  <a:gd name="T35" fmla="*/ 320 h 464"/>
                  <a:gd name="T36" fmla="*/ 405 w 453"/>
                  <a:gd name="T37" fmla="*/ 321 h 464"/>
                  <a:gd name="T38" fmla="*/ 380 w 453"/>
                  <a:gd name="T39" fmla="*/ 391 h 464"/>
                  <a:gd name="T40" fmla="*/ 347 w 453"/>
                  <a:gd name="T41" fmla="*/ 428 h 464"/>
                  <a:gd name="T42" fmla="*/ 320 w 453"/>
                  <a:gd name="T43" fmla="*/ 408 h 464"/>
                  <a:gd name="T44" fmla="*/ 259 w 453"/>
                  <a:gd name="T45" fmla="*/ 450 h 464"/>
                  <a:gd name="T46" fmla="*/ 209 w 453"/>
                  <a:gd name="T47" fmla="*/ 464 h 464"/>
                  <a:gd name="T48" fmla="*/ 195 w 453"/>
                  <a:gd name="T49" fmla="*/ 428 h 464"/>
                  <a:gd name="T50" fmla="*/ 121 w 453"/>
                  <a:gd name="T51" fmla="*/ 427 h 464"/>
                  <a:gd name="T52" fmla="*/ 76 w 453"/>
                  <a:gd name="T53" fmla="*/ 407 h 464"/>
                  <a:gd name="T54" fmla="*/ 87 w 453"/>
                  <a:gd name="T55" fmla="*/ 373 h 464"/>
                  <a:gd name="T56" fmla="*/ 27 w 453"/>
                  <a:gd name="T57" fmla="*/ 328 h 464"/>
                  <a:gd name="T58" fmla="*/ 2 w 453"/>
                  <a:gd name="T59" fmla="*/ 285 h 464"/>
                  <a:gd name="T60" fmla="*/ 31 w 453"/>
                  <a:gd name="T61" fmla="*/ 264 h 464"/>
                  <a:gd name="T62" fmla="*/ 63 w 453"/>
                  <a:gd name="T63" fmla="*/ 231 h 464"/>
                  <a:gd name="T64" fmla="*/ 392 w 453"/>
                  <a:gd name="T65" fmla="*/ 231 h 464"/>
                  <a:gd name="T66" fmla="*/ 63 w 453"/>
                  <a:gd name="T67" fmla="*/ 231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3" h="464">
                    <a:moveTo>
                      <a:pt x="28" y="231"/>
                    </a:moveTo>
                    <a:cubicBezTo>
                      <a:pt x="28" y="220"/>
                      <a:pt x="29" y="210"/>
                      <a:pt x="31" y="199"/>
                    </a:cubicBezTo>
                    <a:cubicBezTo>
                      <a:pt x="10" y="192"/>
                      <a:pt x="10" y="192"/>
                      <a:pt x="10" y="192"/>
                    </a:cubicBezTo>
                    <a:cubicBezTo>
                      <a:pt x="4" y="190"/>
                      <a:pt x="1" y="184"/>
                      <a:pt x="3" y="178"/>
                    </a:cubicBezTo>
                    <a:cubicBezTo>
                      <a:pt x="14" y="143"/>
                      <a:pt x="14" y="143"/>
                      <a:pt x="14" y="143"/>
                    </a:cubicBezTo>
                    <a:cubicBezTo>
                      <a:pt x="16" y="137"/>
                      <a:pt x="22" y="134"/>
                      <a:pt x="28" y="136"/>
                    </a:cubicBezTo>
                    <a:cubicBezTo>
                      <a:pt x="49" y="142"/>
                      <a:pt x="49" y="142"/>
                      <a:pt x="49" y="142"/>
                    </a:cubicBezTo>
                    <a:cubicBezTo>
                      <a:pt x="59" y="123"/>
                      <a:pt x="72" y="105"/>
                      <a:pt x="88" y="89"/>
                    </a:cubicBezTo>
                    <a:cubicBezTo>
                      <a:pt x="75" y="72"/>
                      <a:pt x="75" y="72"/>
                      <a:pt x="75" y="72"/>
                    </a:cubicBezTo>
                    <a:cubicBezTo>
                      <a:pt x="71" y="67"/>
                      <a:pt x="72" y="60"/>
                      <a:pt x="77" y="56"/>
                    </a:cubicBezTo>
                    <a:cubicBezTo>
                      <a:pt x="108" y="34"/>
                      <a:pt x="108" y="34"/>
                      <a:pt x="108" y="34"/>
                    </a:cubicBezTo>
                    <a:cubicBezTo>
                      <a:pt x="112" y="31"/>
                      <a:pt x="119" y="32"/>
                      <a:pt x="123" y="37"/>
                    </a:cubicBezTo>
                    <a:cubicBezTo>
                      <a:pt x="134" y="54"/>
                      <a:pt x="134" y="54"/>
                      <a:pt x="134" y="54"/>
                    </a:cubicBezTo>
                    <a:cubicBezTo>
                      <a:pt x="153" y="44"/>
                      <a:pt x="179" y="37"/>
                      <a:pt x="195" y="34"/>
                    </a:cubicBezTo>
                    <a:cubicBezTo>
                      <a:pt x="195" y="12"/>
                      <a:pt x="195" y="12"/>
                      <a:pt x="195" y="12"/>
                    </a:cubicBezTo>
                    <a:cubicBezTo>
                      <a:pt x="195" y="6"/>
                      <a:pt x="203" y="0"/>
                      <a:pt x="209" y="0"/>
                    </a:cubicBezTo>
                    <a:cubicBezTo>
                      <a:pt x="246" y="0"/>
                      <a:pt x="246" y="0"/>
                      <a:pt x="246" y="0"/>
                    </a:cubicBezTo>
                    <a:cubicBezTo>
                      <a:pt x="252" y="0"/>
                      <a:pt x="259" y="6"/>
                      <a:pt x="259" y="12"/>
                    </a:cubicBezTo>
                    <a:cubicBezTo>
                      <a:pt x="259" y="34"/>
                      <a:pt x="259" y="34"/>
                      <a:pt x="259" y="34"/>
                    </a:cubicBezTo>
                    <a:cubicBezTo>
                      <a:pt x="283" y="37"/>
                      <a:pt x="301" y="44"/>
                      <a:pt x="320" y="54"/>
                    </a:cubicBezTo>
                    <a:cubicBezTo>
                      <a:pt x="331" y="38"/>
                      <a:pt x="331" y="38"/>
                      <a:pt x="331" y="38"/>
                    </a:cubicBezTo>
                    <a:cubicBezTo>
                      <a:pt x="335" y="33"/>
                      <a:pt x="341" y="32"/>
                      <a:pt x="346" y="35"/>
                    </a:cubicBezTo>
                    <a:cubicBezTo>
                      <a:pt x="376" y="57"/>
                      <a:pt x="376" y="57"/>
                      <a:pt x="376" y="57"/>
                    </a:cubicBezTo>
                    <a:cubicBezTo>
                      <a:pt x="381" y="61"/>
                      <a:pt x="382" y="68"/>
                      <a:pt x="379" y="73"/>
                    </a:cubicBezTo>
                    <a:cubicBezTo>
                      <a:pt x="367" y="89"/>
                      <a:pt x="367" y="89"/>
                      <a:pt x="367" y="89"/>
                    </a:cubicBezTo>
                    <a:cubicBezTo>
                      <a:pt x="383" y="104"/>
                      <a:pt x="396" y="122"/>
                      <a:pt x="406" y="142"/>
                    </a:cubicBezTo>
                    <a:cubicBezTo>
                      <a:pt x="426" y="136"/>
                      <a:pt x="426" y="136"/>
                      <a:pt x="426" y="136"/>
                    </a:cubicBezTo>
                    <a:cubicBezTo>
                      <a:pt x="431" y="134"/>
                      <a:pt x="438" y="137"/>
                      <a:pt x="439" y="143"/>
                    </a:cubicBezTo>
                    <a:cubicBezTo>
                      <a:pt x="451" y="179"/>
                      <a:pt x="451" y="179"/>
                      <a:pt x="451" y="179"/>
                    </a:cubicBezTo>
                    <a:cubicBezTo>
                      <a:pt x="453" y="184"/>
                      <a:pt x="450" y="191"/>
                      <a:pt x="444" y="192"/>
                    </a:cubicBezTo>
                    <a:cubicBezTo>
                      <a:pt x="424" y="199"/>
                      <a:pt x="424" y="199"/>
                      <a:pt x="424" y="199"/>
                    </a:cubicBezTo>
                    <a:cubicBezTo>
                      <a:pt x="426" y="209"/>
                      <a:pt x="427" y="220"/>
                      <a:pt x="427" y="231"/>
                    </a:cubicBezTo>
                    <a:cubicBezTo>
                      <a:pt x="427" y="242"/>
                      <a:pt x="426" y="253"/>
                      <a:pt x="424" y="264"/>
                    </a:cubicBezTo>
                    <a:cubicBezTo>
                      <a:pt x="444" y="271"/>
                      <a:pt x="444" y="271"/>
                      <a:pt x="444" y="271"/>
                    </a:cubicBezTo>
                    <a:cubicBezTo>
                      <a:pt x="450" y="273"/>
                      <a:pt x="453" y="279"/>
                      <a:pt x="451" y="285"/>
                    </a:cubicBezTo>
                    <a:cubicBezTo>
                      <a:pt x="440" y="320"/>
                      <a:pt x="440" y="320"/>
                      <a:pt x="440" y="320"/>
                    </a:cubicBezTo>
                    <a:cubicBezTo>
                      <a:pt x="438" y="326"/>
                      <a:pt x="432" y="329"/>
                      <a:pt x="426" y="327"/>
                    </a:cubicBezTo>
                    <a:cubicBezTo>
                      <a:pt x="405" y="321"/>
                      <a:pt x="405" y="321"/>
                      <a:pt x="405" y="321"/>
                    </a:cubicBezTo>
                    <a:cubicBezTo>
                      <a:pt x="396" y="340"/>
                      <a:pt x="383" y="358"/>
                      <a:pt x="367" y="373"/>
                    </a:cubicBezTo>
                    <a:cubicBezTo>
                      <a:pt x="380" y="391"/>
                      <a:pt x="380" y="391"/>
                      <a:pt x="380" y="391"/>
                    </a:cubicBezTo>
                    <a:cubicBezTo>
                      <a:pt x="384" y="396"/>
                      <a:pt x="383" y="403"/>
                      <a:pt x="378" y="406"/>
                    </a:cubicBezTo>
                    <a:cubicBezTo>
                      <a:pt x="347" y="428"/>
                      <a:pt x="347" y="428"/>
                      <a:pt x="347" y="428"/>
                    </a:cubicBezTo>
                    <a:cubicBezTo>
                      <a:pt x="343" y="432"/>
                      <a:pt x="336" y="431"/>
                      <a:pt x="332" y="426"/>
                    </a:cubicBezTo>
                    <a:cubicBezTo>
                      <a:pt x="320" y="408"/>
                      <a:pt x="320" y="408"/>
                      <a:pt x="320" y="408"/>
                    </a:cubicBezTo>
                    <a:cubicBezTo>
                      <a:pt x="301" y="418"/>
                      <a:pt x="283" y="425"/>
                      <a:pt x="259" y="428"/>
                    </a:cubicBezTo>
                    <a:cubicBezTo>
                      <a:pt x="259" y="450"/>
                      <a:pt x="259" y="450"/>
                      <a:pt x="259" y="450"/>
                    </a:cubicBezTo>
                    <a:cubicBezTo>
                      <a:pt x="259" y="456"/>
                      <a:pt x="252" y="464"/>
                      <a:pt x="246" y="464"/>
                    </a:cubicBezTo>
                    <a:cubicBezTo>
                      <a:pt x="209" y="464"/>
                      <a:pt x="209" y="464"/>
                      <a:pt x="209" y="464"/>
                    </a:cubicBezTo>
                    <a:cubicBezTo>
                      <a:pt x="203" y="464"/>
                      <a:pt x="195" y="456"/>
                      <a:pt x="195" y="450"/>
                    </a:cubicBezTo>
                    <a:cubicBezTo>
                      <a:pt x="195" y="428"/>
                      <a:pt x="195" y="428"/>
                      <a:pt x="195" y="428"/>
                    </a:cubicBezTo>
                    <a:cubicBezTo>
                      <a:pt x="179" y="425"/>
                      <a:pt x="153" y="418"/>
                      <a:pt x="134" y="408"/>
                    </a:cubicBezTo>
                    <a:cubicBezTo>
                      <a:pt x="121" y="427"/>
                      <a:pt x="121" y="427"/>
                      <a:pt x="121" y="427"/>
                    </a:cubicBezTo>
                    <a:cubicBezTo>
                      <a:pt x="117" y="432"/>
                      <a:pt x="111" y="433"/>
                      <a:pt x="106" y="429"/>
                    </a:cubicBezTo>
                    <a:cubicBezTo>
                      <a:pt x="76" y="407"/>
                      <a:pt x="76" y="407"/>
                      <a:pt x="76" y="407"/>
                    </a:cubicBezTo>
                    <a:cubicBezTo>
                      <a:pt x="71" y="404"/>
                      <a:pt x="70" y="397"/>
                      <a:pt x="73" y="392"/>
                    </a:cubicBezTo>
                    <a:cubicBezTo>
                      <a:pt x="87" y="373"/>
                      <a:pt x="87" y="373"/>
                      <a:pt x="87" y="373"/>
                    </a:cubicBezTo>
                    <a:cubicBezTo>
                      <a:pt x="72" y="358"/>
                      <a:pt x="59" y="340"/>
                      <a:pt x="49" y="321"/>
                    </a:cubicBezTo>
                    <a:cubicBezTo>
                      <a:pt x="27" y="328"/>
                      <a:pt x="27" y="328"/>
                      <a:pt x="27" y="328"/>
                    </a:cubicBezTo>
                    <a:cubicBezTo>
                      <a:pt x="22" y="330"/>
                      <a:pt x="16" y="327"/>
                      <a:pt x="14" y="321"/>
                    </a:cubicBezTo>
                    <a:cubicBezTo>
                      <a:pt x="2" y="285"/>
                      <a:pt x="2" y="285"/>
                      <a:pt x="2" y="285"/>
                    </a:cubicBezTo>
                    <a:cubicBezTo>
                      <a:pt x="0" y="279"/>
                      <a:pt x="3" y="273"/>
                      <a:pt x="9" y="271"/>
                    </a:cubicBezTo>
                    <a:cubicBezTo>
                      <a:pt x="31" y="264"/>
                      <a:pt x="31" y="264"/>
                      <a:pt x="31" y="264"/>
                    </a:cubicBezTo>
                    <a:cubicBezTo>
                      <a:pt x="29" y="253"/>
                      <a:pt x="28" y="242"/>
                      <a:pt x="28" y="231"/>
                    </a:cubicBezTo>
                    <a:close/>
                    <a:moveTo>
                      <a:pt x="63" y="231"/>
                    </a:moveTo>
                    <a:cubicBezTo>
                      <a:pt x="63" y="322"/>
                      <a:pt x="136" y="396"/>
                      <a:pt x="228" y="396"/>
                    </a:cubicBezTo>
                    <a:cubicBezTo>
                      <a:pt x="319" y="396"/>
                      <a:pt x="392" y="322"/>
                      <a:pt x="392" y="231"/>
                    </a:cubicBezTo>
                    <a:cubicBezTo>
                      <a:pt x="392" y="140"/>
                      <a:pt x="319" y="66"/>
                      <a:pt x="228" y="66"/>
                    </a:cubicBezTo>
                    <a:cubicBezTo>
                      <a:pt x="136" y="66"/>
                      <a:pt x="63" y="140"/>
                      <a:pt x="63"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49" name="Freeform 22">
                <a:extLst>
                  <a:ext uri="{FF2B5EF4-FFF2-40B4-BE49-F238E27FC236}">
                    <a16:creationId xmlns:a16="http://schemas.microsoft.com/office/drawing/2014/main" xmlns="" id="{9327F2E9-D079-414A-8F27-1D4B2DFD4BC0}"/>
                  </a:ext>
                </a:extLst>
              </p:cNvPr>
              <p:cNvSpPr>
                <a:spLocks noEditPoints="1"/>
              </p:cNvSpPr>
              <p:nvPr/>
            </p:nvSpPr>
            <p:spPr bwMode="auto">
              <a:xfrm>
                <a:off x="5801519" y="2568575"/>
                <a:ext cx="223837" cy="222250"/>
              </a:xfrm>
              <a:custGeom>
                <a:avLst/>
                <a:gdLst>
                  <a:gd name="T0" fmla="*/ 205 w 280"/>
                  <a:gd name="T1" fmla="*/ 16 h 280"/>
                  <a:gd name="T2" fmla="*/ 57 w 280"/>
                  <a:gd name="T3" fmla="*/ 27 h 280"/>
                  <a:gd name="T4" fmla="*/ 16 w 280"/>
                  <a:gd name="T5" fmla="*/ 74 h 280"/>
                  <a:gd name="T6" fmla="*/ 13 w 280"/>
                  <a:gd name="T7" fmla="*/ 80 h 280"/>
                  <a:gd name="T8" fmla="*/ 16 w 280"/>
                  <a:gd name="T9" fmla="*/ 206 h 280"/>
                  <a:gd name="T10" fmla="*/ 25 w 280"/>
                  <a:gd name="T11" fmla="*/ 220 h 280"/>
                  <a:gd name="T12" fmla="*/ 64 w 280"/>
                  <a:gd name="T13" fmla="*/ 257 h 280"/>
                  <a:gd name="T14" fmla="*/ 140 w 280"/>
                  <a:gd name="T15" fmla="*/ 280 h 280"/>
                  <a:gd name="T16" fmla="*/ 170 w 280"/>
                  <a:gd name="T17" fmla="*/ 277 h 280"/>
                  <a:gd name="T18" fmla="*/ 188 w 280"/>
                  <a:gd name="T19" fmla="*/ 271 h 280"/>
                  <a:gd name="T20" fmla="*/ 235 w 280"/>
                  <a:gd name="T21" fmla="*/ 243 h 280"/>
                  <a:gd name="T22" fmla="*/ 280 w 280"/>
                  <a:gd name="T23" fmla="*/ 140 h 280"/>
                  <a:gd name="T24" fmla="*/ 191 w 280"/>
                  <a:gd name="T25" fmla="*/ 82 h 280"/>
                  <a:gd name="T26" fmla="*/ 171 w 280"/>
                  <a:gd name="T27" fmla="*/ 34 h 280"/>
                  <a:gd name="T28" fmla="*/ 129 w 280"/>
                  <a:gd name="T29" fmla="*/ 227 h 280"/>
                  <a:gd name="T30" fmla="*/ 68 w 280"/>
                  <a:gd name="T31" fmla="*/ 172 h 280"/>
                  <a:gd name="T32" fmla="*/ 81 w 280"/>
                  <a:gd name="T33" fmla="*/ 109 h 280"/>
                  <a:gd name="T34" fmla="*/ 189 w 280"/>
                  <a:gd name="T35" fmla="*/ 175 h 280"/>
                  <a:gd name="T36" fmla="*/ 176 w 280"/>
                  <a:gd name="T37" fmla="*/ 205 h 280"/>
                  <a:gd name="T38" fmla="*/ 61 w 280"/>
                  <a:gd name="T39" fmla="*/ 90 h 280"/>
                  <a:gd name="T40" fmla="*/ 50 w 280"/>
                  <a:gd name="T41" fmla="*/ 89 h 280"/>
                  <a:gd name="T42" fmla="*/ 199 w 280"/>
                  <a:gd name="T43" fmla="*/ 169 h 280"/>
                  <a:gd name="T44" fmla="*/ 102 w 280"/>
                  <a:gd name="T45" fmla="*/ 89 h 280"/>
                  <a:gd name="T46" fmla="*/ 156 w 280"/>
                  <a:gd name="T47" fmla="*/ 53 h 280"/>
                  <a:gd name="T48" fmla="*/ 244 w 280"/>
                  <a:gd name="T49" fmla="*/ 129 h 280"/>
                  <a:gd name="T50" fmla="*/ 157 w 280"/>
                  <a:gd name="T51" fmla="*/ 22 h 280"/>
                  <a:gd name="T52" fmla="*/ 165 w 280"/>
                  <a:gd name="T53" fmla="*/ 24 h 280"/>
                  <a:gd name="T54" fmla="*/ 146 w 280"/>
                  <a:gd name="T55" fmla="*/ 25 h 280"/>
                  <a:gd name="T56" fmla="*/ 81 w 280"/>
                  <a:gd name="T57" fmla="*/ 68 h 280"/>
                  <a:gd name="T58" fmla="*/ 52 w 280"/>
                  <a:gd name="T59" fmla="*/ 56 h 280"/>
                  <a:gd name="T60" fmla="*/ 38 w 280"/>
                  <a:gd name="T61" fmla="*/ 76 h 280"/>
                  <a:gd name="T62" fmla="*/ 18 w 280"/>
                  <a:gd name="T63" fmla="*/ 140 h 280"/>
                  <a:gd name="T64" fmla="*/ 43 w 280"/>
                  <a:gd name="T65" fmla="*/ 134 h 280"/>
                  <a:gd name="T66" fmla="*/ 31 w 280"/>
                  <a:gd name="T67" fmla="*/ 195 h 280"/>
                  <a:gd name="T68" fmla="*/ 103 w 280"/>
                  <a:gd name="T69" fmla="*/ 234 h 280"/>
                  <a:gd name="T70" fmla="*/ 31 w 280"/>
                  <a:gd name="T71" fmla="*/ 195 h 280"/>
                  <a:gd name="T72" fmla="*/ 106 w 280"/>
                  <a:gd name="T73" fmla="*/ 248 h 280"/>
                  <a:gd name="T74" fmla="*/ 142 w 280"/>
                  <a:gd name="T75" fmla="*/ 262 h 280"/>
                  <a:gd name="T76" fmla="*/ 134 w 280"/>
                  <a:gd name="T77" fmla="*/ 238 h 280"/>
                  <a:gd name="T78" fmla="*/ 205 w 280"/>
                  <a:gd name="T79" fmla="*/ 213 h 280"/>
                  <a:gd name="T80" fmla="*/ 162 w 280"/>
                  <a:gd name="T81" fmla="*/ 260 h 280"/>
                  <a:gd name="T82" fmla="*/ 227 w 280"/>
                  <a:gd name="T83" fmla="*/ 191 h 280"/>
                  <a:gd name="T84" fmla="*/ 261 w 280"/>
                  <a:gd name="T85" fmla="*/ 135 h 280"/>
                  <a:gd name="T86" fmla="*/ 220 w 280"/>
                  <a:gd name="T87" fmla="*/ 20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280" y="140"/>
                    </a:moveTo>
                    <a:cubicBezTo>
                      <a:pt x="280" y="86"/>
                      <a:pt x="249" y="39"/>
                      <a:pt x="205" y="16"/>
                    </a:cubicBezTo>
                    <a:cubicBezTo>
                      <a:pt x="205" y="16"/>
                      <a:pt x="205" y="16"/>
                      <a:pt x="205" y="16"/>
                    </a:cubicBezTo>
                    <a:cubicBezTo>
                      <a:pt x="205" y="16"/>
                      <a:pt x="205" y="16"/>
                      <a:pt x="205" y="16"/>
                    </a:cubicBezTo>
                    <a:cubicBezTo>
                      <a:pt x="185" y="6"/>
                      <a:pt x="163" y="0"/>
                      <a:pt x="140" y="0"/>
                    </a:cubicBezTo>
                    <a:cubicBezTo>
                      <a:pt x="109" y="0"/>
                      <a:pt x="80" y="10"/>
                      <a:pt x="57" y="27"/>
                    </a:cubicBezTo>
                    <a:cubicBezTo>
                      <a:pt x="57" y="27"/>
                      <a:pt x="57" y="27"/>
                      <a:pt x="57" y="27"/>
                    </a:cubicBezTo>
                    <a:cubicBezTo>
                      <a:pt x="57" y="27"/>
                      <a:pt x="57" y="27"/>
                      <a:pt x="57" y="27"/>
                    </a:cubicBezTo>
                    <a:cubicBezTo>
                      <a:pt x="40" y="39"/>
                      <a:pt x="26" y="56"/>
                      <a:pt x="16" y="74"/>
                    </a:cubicBezTo>
                    <a:cubicBezTo>
                      <a:pt x="16" y="74"/>
                      <a:pt x="16" y="74"/>
                      <a:pt x="16" y="74"/>
                    </a:cubicBezTo>
                    <a:cubicBezTo>
                      <a:pt x="16" y="74"/>
                      <a:pt x="16" y="74"/>
                      <a:pt x="16" y="74"/>
                    </a:cubicBezTo>
                    <a:cubicBezTo>
                      <a:pt x="15" y="76"/>
                      <a:pt x="14" y="78"/>
                      <a:pt x="13" y="80"/>
                    </a:cubicBezTo>
                    <a:cubicBezTo>
                      <a:pt x="13" y="80"/>
                      <a:pt x="13" y="80"/>
                      <a:pt x="13" y="80"/>
                    </a:cubicBezTo>
                    <a:cubicBezTo>
                      <a:pt x="4" y="98"/>
                      <a:pt x="0" y="119"/>
                      <a:pt x="0" y="140"/>
                    </a:cubicBezTo>
                    <a:cubicBezTo>
                      <a:pt x="0" y="164"/>
                      <a:pt x="6" y="186"/>
                      <a:pt x="16" y="206"/>
                    </a:cubicBezTo>
                    <a:cubicBezTo>
                      <a:pt x="16" y="206"/>
                      <a:pt x="16" y="206"/>
                      <a:pt x="16" y="206"/>
                    </a:cubicBezTo>
                    <a:cubicBezTo>
                      <a:pt x="16" y="206"/>
                      <a:pt x="16" y="206"/>
                      <a:pt x="16" y="206"/>
                    </a:cubicBezTo>
                    <a:cubicBezTo>
                      <a:pt x="19" y="211"/>
                      <a:pt x="22" y="216"/>
                      <a:pt x="25" y="220"/>
                    </a:cubicBezTo>
                    <a:cubicBezTo>
                      <a:pt x="25" y="220"/>
                      <a:pt x="25" y="220"/>
                      <a:pt x="25" y="220"/>
                    </a:cubicBezTo>
                    <a:cubicBezTo>
                      <a:pt x="25" y="220"/>
                      <a:pt x="25" y="220"/>
                      <a:pt x="25" y="220"/>
                    </a:cubicBezTo>
                    <a:cubicBezTo>
                      <a:pt x="36" y="235"/>
                      <a:pt x="49" y="248"/>
                      <a:pt x="64" y="257"/>
                    </a:cubicBezTo>
                    <a:cubicBezTo>
                      <a:pt x="64" y="257"/>
                      <a:pt x="64" y="257"/>
                      <a:pt x="64" y="257"/>
                    </a:cubicBezTo>
                    <a:cubicBezTo>
                      <a:pt x="64" y="257"/>
                      <a:pt x="64" y="257"/>
                      <a:pt x="64" y="257"/>
                    </a:cubicBezTo>
                    <a:cubicBezTo>
                      <a:pt x="86" y="272"/>
                      <a:pt x="112" y="280"/>
                      <a:pt x="140" y="280"/>
                    </a:cubicBezTo>
                    <a:cubicBezTo>
                      <a:pt x="150" y="280"/>
                      <a:pt x="160" y="279"/>
                      <a:pt x="170" y="277"/>
                    </a:cubicBezTo>
                    <a:cubicBezTo>
                      <a:pt x="170" y="277"/>
                      <a:pt x="170" y="277"/>
                      <a:pt x="170" y="277"/>
                    </a:cubicBezTo>
                    <a:cubicBezTo>
                      <a:pt x="170" y="277"/>
                      <a:pt x="170" y="277"/>
                      <a:pt x="170" y="277"/>
                    </a:cubicBezTo>
                    <a:cubicBezTo>
                      <a:pt x="173" y="276"/>
                      <a:pt x="176" y="275"/>
                      <a:pt x="178" y="274"/>
                    </a:cubicBezTo>
                    <a:cubicBezTo>
                      <a:pt x="179" y="274"/>
                      <a:pt x="179" y="274"/>
                      <a:pt x="179" y="274"/>
                    </a:cubicBezTo>
                    <a:cubicBezTo>
                      <a:pt x="182" y="273"/>
                      <a:pt x="185" y="272"/>
                      <a:pt x="188" y="271"/>
                    </a:cubicBezTo>
                    <a:cubicBezTo>
                      <a:pt x="188" y="271"/>
                      <a:pt x="188" y="271"/>
                      <a:pt x="188" y="271"/>
                    </a:cubicBezTo>
                    <a:cubicBezTo>
                      <a:pt x="188" y="271"/>
                      <a:pt x="188" y="271"/>
                      <a:pt x="188" y="271"/>
                    </a:cubicBezTo>
                    <a:cubicBezTo>
                      <a:pt x="205" y="265"/>
                      <a:pt x="221" y="255"/>
                      <a:pt x="235" y="243"/>
                    </a:cubicBezTo>
                    <a:cubicBezTo>
                      <a:pt x="235" y="243"/>
                      <a:pt x="235" y="243"/>
                      <a:pt x="235" y="243"/>
                    </a:cubicBezTo>
                    <a:cubicBezTo>
                      <a:pt x="235" y="243"/>
                      <a:pt x="235" y="243"/>
                      <a:pt x="235" y="243"/>
                    </a:cubicBezTo>
                    <a:cubicBezTo>
                      <a:pt x="262" y="217"/>
                      <a:pt x="280" y="181"/>
                      <a:pt x="280" y="140"/>
                    </a:cubicBezTo>
                    <a:close/>
                    <a:moveTo>
                      <a:pt x="256" y="104"/>
                    </a:moveTo>
                    <a:cubicBezTo>
                      <a:pt x="254" y="108"/>
                      <a:pt x="252" y="113"/>
                      <a:pt x="249" y="119"/>
                    </a:cubicBezTo>
                    <a:cubicBezTo>
                      <a:pt x="231" y="112"/>
                      <a:pt x="209" y="100"/>
                      <a:pt x="191" y="82"/>
                    </a:cubicBezTo>
                    <a:cubicBezTo>
                      <a:pt x="180" y="72"/>
                      <a:pt x="172" y="60"/>
                      <a:pt x="167" y="48"/>
                    </a:cubicBezTo>
                    <a:cubicBezTo>
                      <a:pt x="170" y="45"/>
                      <a:pt x="171" y="42"/>
                      <a:pt x="171" y="37"/>
                    </a:cubicBezTo>
                    <a:cubicBezTo>
                      <a:pt x="171" y="36"/>
                      <a:pt x="171" y="35"/>
                      <a:pt x="171" y="34"/>
                    </a:cubicBezTo>
                    <a:cubicBezTo>
                      <a:pt x="178" y="32"/>
                      <a:pt x="185" y="31"/>
                      <a:pt x="191" y="29"/>
                    </a:cubicBezTo>
                    <a:cubicBezTo>
                      <a:pt x="222" y="44"/>
                      <a:pt x="246" y="71"/>
                      <a:pt x="256" y="104"/>
                    </a:cubicBezTo>
                    <a:close/>
                    <a:moveTo>
                      <a:pt x="129" y="227"/>
                    </a:moveTo>
                    <a:cubicBezTo>
                      <a:pt x="126" y="224"/>
                      <a:pt x="122" y="222"/>
                      <a:pt x="118" y="222"/>
                    </a:cubicBezTo>
                    <a:cubicBezTo>
                      <a:pt x="115" y="222"/>
                      <a:pt x="112" y="223"/>
                      <a:pt x="110" y="224"/>
                    </a:cubicBezTo>
                    <a:cubicBezTo>
                      <a:pt x="94" y="210"/>
                      <a:pt x="79" y="193"/>
                      <a:pt x="68" y="172"/>
                    </a:cubicBezTo>
                    <a:cubicBezTo>
                      <a:pt x="62" y="161"/>
                      <a:pt x="58" y="148"/>
                      <a:pt x="55" y="136"/>
                    </a:cubicBezTo>
                    <a:cubicBezTo>
                      <a:pt x="60" y="127"/>
                      <a:pt x="66" y="117"/>
                      <a:pt x="73" y="108"/>
                    </a:cubicBezTo>
                    <a:cubicBezTo>
                      <a:pt x="76" y="109"/>
                      <a:pt x="78" y="109"/>
                      <a:pt x="81" y="109"/>
                    </a:cubicBezTo>
                    <a:cubicBezTo>
                      <a:pt x="88" y="109"/>
                      <a:pt x="94" y="106"/>
                      <a:pt x="98" y="100"/>
                    </a:cubicBezTo>
                    <a:cubicBezTo>
                      <a:pt x="116" y="106"/>
                      <a:pt x="134" y="116"/>
                      <a:pt x="149" y="129"/>
                    </a:cubicBezTo>
                    <a:cubicBezTo>
                      <a:pt x="165" y="143"/>
                      <a:pt x="178" y="159"/>
                      <a:pt x="189" y="175"/>
                    </a:cubicBezTo>
                    <a:cubicBezTo>
                      <a:pt x="185" y="179"/>
                      <a:pt x="182" y="185"/>
                      <a:pt x="182" y="191"/>
                    </a:cubicBezTo>
                    <a:cubicBezTo>
                      <a:pt x="182" y="194"/>
                      <a:pt x="183" y="197"/>
                      <a:pt x="184" y="200"/>
                    </a:cubicBezTo>
                    <a:cubicBezTo>
                      <a:pt x="182" y="201"/>
                      <a:pt x="179" y="203"/>
                      <a:pt x="176" y="205"/>
                    </a:cubicBezTo>
                    <a:cubicBezTo>
                      <a:pt x="160" y="214"/>
                      <a:pt x="144" y="221"/>
                      <a:pt x="129" y="227"/>
                    </a:cubicBezTo>
                    <a:close/>
                    <a:moveTo>
                      <a:pt x="50" y="89"/>
                    </a:moveTo>
                    <a:cubicBezTo>
                      <a:pt x="53" y="89"/>
                      <a:pt x="57" y="90"/>
                      <a:pt x="61" y="90"/>
                    </a:cubicBezTo>
                    <a:cubicBezTo>
                      <a:pt x="61" y="94"/>
                      <a:pt x="62" y="97"/>
                      <a:pt x="64" y="100"/>
                    </a:cubicBezTo>
                    <a:cubicBezTo>
                      <a:pt x="60" y="106"/>
                      <a:pt x="56" y="113"/>
                      <a:pt x="52" y="119"/>
                    </a:cubicBezTo>
                    <a:cubicBezTo>
                      <a:pt x="50" y="108"/>
                      <a:pt x="50" y="98"/>
                      <a:pt x="50" y="89"/>
                    </a:cubicBezTo>
                    <a:close/>
                    <a:moveTo>
                      <a:pt x="216" y="171"/>
                    </a:moveTo>
                    <a:cubicBezTo>
                      <a:pt x="212" y="170"/>
                      <a:pt x="209" y="169"/>
                      <a:pt x="205" y="169"/>
                    </a:cubicBezTo>
                    <a:cubicBezTo>
                      <a:pt x="203" y="169"/>
                      <a:pt x="201" y="169"/>
                      <a:pt x="199" y="169"/>
                    </a:cubicBezTo>
                    <a:cubicBezTo>
                      <a:pt x="188" y="152"/>
                      <a:pt x="174" y="135"/>
                      <a:pt x="157" y="120"/>
                    </a:cubicBezTo>
                    <a:cubicBezTo>
                      <a:pt x="140" y="106"/>
                      <a:pt x="121" y="96"/>
                      <a:pt x="102" y="89"/>
                    </a:cubicBezTo>
                    <a:cubicBezTo>
                      <a:pt x="102" y="89"/>
                      <a:pt x="102" y="89"/>
                      <a:pt x="102" y="89"/>
                    </a:cubicBezTo>
                    <a:cubicBezTo>
                      <a:pt x="102" y="85"/>
                      <a:pt x="101" y="81"/>
                      <a:pt x="99" y="78"/>
                    </a:cubicBezTo>
                    <a:cubicBezTo>
                      <a:pt x="114" y="64"/>
                      <a:pt x="129" y="54"/>
                      <a:pt x="143" y="46"/>
                    </a:cubicBezTo>
                    <a:cubicBezTo>
                      <a:pt x="146" y="50"/>
                      <a:pt x="151" y="53"/>
                      <a:pt x="156" y="53"/>
                    </a:cubicBezTo>
                    <a:cubicBezTo>
                      <a:pt x="156" y="53"/>
                      <a:pt x="156" y="53"/>
                      <a:pt x="156" y="53"/>
                    </a:cubicBezTo>
                    <a:cubicBezTo>
                      <a:pt x="162" y="66"/>
                      <a:pt x="171" y="79"/>
                      <a:pt x="183" y="91"/>
                    </a:cubicBezTo>
                    <a:cubicBezTo>
                      <a:pt x="202" y="110"/>
                      <a:pt x="225" y="121"/>
                      <a:pt x="244" y="129"/>
                    </a:cubicBezTo>
                    <a:cubicBezTo>
                      <a:pt x="237" y="143"/>
                      <a:pt x="227" y="158"/>
                      <a:pt x="216" y="171"/>
                    </a:cubicBezTo>
                    <a:close/>
                    <a:moveTo>
                      <a:pt x="165" y="24"/>
                    </a:moveTo>
                    <a:cubicBezTo>
                      <a:pt x="162" y="23"/>
                      <a:pt x="160" y="22"/>
                      <a:pt x="157" y="22"/>
                    </a:cubicBezTo>
                    <a:cubicBezTo>
                      <a:pt x="157" y="21"/>
                      <a:pt x="157" y="20"/>
                      <a:pt x="157" y="19"/>
                    </a:cubicBezTo>
                    <a:cubicBezTo>
                      <a:pt x="161" y="20"/>
                      <a:pt x="166" y="21"/>
                      <a:pt x="171" y="22"/>
                    </a:cubicBezTo>
                    <a:cubicBezTo>
                      <a:pt x="169" y="23"/>
                      <a:pt x="167" y="23"/>
                      <a:pt x="165" y="24"/>
                    </a:cubicBezTo>
                    <a:close/>
                    <a:moveTo>
                      <a:pt x="140" y="18"/>
                    </a:moveTo>
                    <a:cubicBezTo>
                      <a:pt x="141" y="18"/>
                      <a:pt x="143" y="18"/>
                      <a:pt x="144" y="18"/>
                    </a:cubicBezTo>
                    <a:cubicBezTo>
                      <a:pt x="145" y="20"/>
                      <a:pt x="145" y="23"/>
                      <a:pt x="146" y="25"/>
                    </a:cubicBezTo>
                    <a:cubicBezTo>
                      <a:pt x="143" y="27"/>
                      <a:pt x="141" y="31"/>
                      <a:pt x="140" y="34"/>
                    </a:cubicBezTo>
                    <a:cubicBezTo>
                      <a:pt x="124" y="43"/>
                      <a:pt x="107" y="54"/>
                      <a:pt x="90" y="70"/>
                    </a:cubicBezTo>
                    <a:cubicBezTo>
                      <a:pt x="88" y="69"/>
                      <a:pt x="84" y="68"/>
                      <a:pt x="81" y="68"/>
                    </a:cubicBezTo>
                    <a:cubicBezTo>
                      <a:pt x="73" y="68"/>
                      <a:pt x="67" y="72"/>
                      <a:pt x="63" y="79"/>
                    </a:cubicBezTo>
                    <a:cubicBezTo>
                      <a:pt x="59" y="78"/>
                      <a:pt x="54" y="77"/>
                      <a:pt x="50" y="77"/>
                    </a:cubicBezTo>
                    <a:cubicBezTo>
                      <a:pt x="50" y="69"/>
                      <a:pt x="51" y="62"/>
                      <a:pt x="52" y="56"/>
                    </a:cubicBezTo>
                    <a:cubicBezTo>
                      <a:pt x="74" y="32"/>
                      <a:pt x="105" y="18"/>
                      <a:pt x="140" y="18"/>
                    </a:cubicBezTo>
                    <a:close/>
                    <a:moveTo>
                      <a:pt x="39" y="72"/>
                    </a:moveTo>
                    <a:cubicBezTo>
                      <a:pt x="39" y="73"/>
                      <a:pt x="38" y="74"/>
                      <a:pt x="38" y="76"/>
                    </a:cubicBezTo>
                    <a:cubicBezTo>
                      <a:pt x="38" y="76"/>
                      <a:pt x="37" y="75"/>
                      <a:pt x="36" y="75"/>
                    </a:cubicBezTo>
                    <a:cubicBezTo>
                      <a:pt x="37" y="74"/>
                      <a:pt x="38" y="73"/>
                      <a:pt x="39" y="72"/>
                    </a:cubicBezTo>
                    <a:close/>
                    <a:moveTo>
                      <a:pt x="18" y="140"/>
                    </a:moveTo>
                    <a:cubicBezTo>
                      <a:pt x="18" y="121"/>
                      <a:pt x="22" y="103"/>
                      <a:pt x="30" y="87"/>
                    </a:cubicBezTo>
                    <a:cubicBezTo>
                      <a:pt x="33" y="87"/>
                      <a:pt x="35" y="87"/>
                      <a:pt x="38" y="87"/>
                    </a:cubicBezTo>
                    <a:cubicBezTo>
                      <a:pt x="38" y="102"/>
                      <a:pt x="39" y="118"/>
                      <a:pt x="43" y="134"/>
                    </a:cubicBezTo>
                    <a:cubicBezTo>
                      <a:pt x="35" y="150"/>
                      <a:pt x="29" y="164"/>
                      <a:pt x="24" y="178"/>
                    </a:cubicBezTo>
                    <a:cubicBezTo>
                      <a:pt x="20" y="166"/>
                      <a:pt x="18" y="153"/>
                      <a:pt x="18" y="140"/>
                    </a:cubicBezTo>
                    <a:close/>
                    <a:moveTo>
                      <a:pt x="31" y="195"/>
                    </a:moveTo>
                    <a:cubicBezTo>
                      <a:pt x="35" y="182"/>
                      <a:pt x="40" y="167"/>
                      <a:pt x="47" y="151"/>
                    </a:cubicBezTo>
                    <a:cubicBezTo>
                      <a:pt x="50" y="160"/>
                      <a:pt x="54" y="169"/>
                      <a:pt x="58" y="178"/>
                    </a:cubicBezTo>
                    <a:cubicBezTo>
                      <a:pt x="70" y="200"/>
                      <a:pt x="86" y="219"/>
                      <a:pt x="103" y="234"/>
                    </a:cubicBezTo>
                    <a:cubicBezTo>
                      <a:pt x="103" y="235"/>
                      <a:pt x="102" y="235"/>
                      <a:pt x="102" y="236"/>
                    </a:cubicBezTo>
                    <a:cubicBezTo>
                      <a:pt x="93" y="239"/>
                      <a:pt x="84" y="242"/>
                      <a:pt x="76" y="243"/>
                    </a:cubicBezTo>
                    <a:cubicBezTo>
                      <a:pt x="57" y="232"/>
                      <a:pt x="41" y="215"/>
                      <a:pt x="31" y="195"/>
                    </a:cubicBezTo>
                    <a:close/>
                    <a:moveTo>
                      <a:pt x="140" y="262"/>
                    </a:moveTo>
                    <a:cubicBezTo>
                      <a:pt x="123" y="262"/>
                      <a:pt x="106" y="258"/>
                      <a:pt x="91" y="251"/>
                    </a:cubicBezTo>
                    <a:cubicBezTo>
                      <a:pt x="96" y="250"/>
                      <a:pt x="101" y="249"/>
                      <a:pt x="106" y="248"/>
                    </a:cubicBezTo>
                    <a:cubicBezTo>
                      <a:pt x="109" y="251"/>
                      <a:pt x="113" y="254"/>
                      <a:pt x="118" y="254"/>
                    </a:cubicBezTo>
                    <a:cubicBezTo>
                      <a:pt x="121" y="254"/>
                      <a:pt x="123" y="253"/>
                      <a:pt x="126" y="251"/>
                    </a:cubicBezTo>
                    <a:cubicBezTo>
                      <a:pt x="131" y="255"/>
                      <a:pt x="136" y="258"/>
                      <a:pt x="142" y="262"/>
                    </a:cubicBezTo>
                    <a:cubicBezTo>
                      <a:pt x="141" y="262"/>
                      <a:pt x="140" y="262"/>
                      <a:pt x="140" y="262"/>
                    </a:cubicBezTo>
                    <a:close/>
                    <a:moveTo>
                      <a:pt x="133" y="242"/>
                    </a:moveTo>
                    <a:cubicBezTo>
                      <a:pt x="133" y="241"/>
                      <a:pt x="134" y="239"/>
                      <a:pt x="134" y="238"/>
                    </a:cubicBezTo>
                    <a:cubicBezTo>
                      <a:pt x="149" y="232"/>
                      <a:pt x="166" y="224"/>
                      <a:pt x="182" y="214"/>
                    </a:cubicBezTo>
                    <a:cubicBezTo>
                      <a:pt x="185" y="213"/>
                      <a:pt x="188" y="211"/>
                      <a:pt x="191" y="209"/>
                    </a:cubicBezTo>
                    <a:cubicBezTo>
                      <a:pt x="195" y="212"/>
                      <a:pt x="200" y="213"/>
                      <a:pt x="205" y="213"/>
                    </a:cubicBezTo>
                    <a:cubicBezTo>
                      <a:pt x="207" y="213"/>
                      <a:pt x="208" y="213"/>
                      <a:pt x="210" y="213"/>
                    </a:cubicBezTo>
                    <a:cubicBezTo>
                      <a:pt x="213" y="220"/>
                      <a:pt x="216" y="227"/>
                      <a:pt x="218" y="233"/>
                    </a:cubicBezTo>
                    <a:cubicBezTo>
                      <a:pt x="203" y="246"/>
                      <a:pt x="183" y="256"/>
                      <a:pt x="162" y="260"/>
                    </a:cubicBezTo>
                    <a:cubicBezTo>
                      <a:pt x="153" y="255"/>
                      <a:pt x="143" y="249"/>
                      <a:pt x="133" y="242"/>
                    </a:cubicBezTo>
                    <a:close/>
                    <a:moveTo>
                      <a:pt x="220" y="207"/>
                    </a:moveTo>
                    <a:cubicBezTo>
                      <a:pt x="224" y="203"/>
                      <a:pt x="227" y="197"/>
                      <a:pt x="227" y="191"/>
                    </a:cubicBezTo>
                    <a:cubicBezTo>
                      <a:pt x="227" y="187"/>
                      <a:pt x="226" y="183"/>
                      <a:pt x="224" y="180"/>
                    </a:cubicBezTo>
                    <a:cubicBezTo>
                      <a:pt x="237" y="165"/>
                      <a:pt x="247" y="148"/>
                      <a:pt x="255" y="133"/>
                    </a:cubicBezTo>
                    <a:cubicBezTo>
                      <a:pt x="257" y="133"/>
                      <a:pt x="259" y="134"/>
                      <a:pt x="261" y="135"/>
                    </a:cubicBezTo>
                    <a:cubicBezTo>
                      <a:pt x="261" y="136"/>
                      <a:pt x="262" y="138"/>
                      <a:pt x="262" y="140"/>
                    </a:cubicBezTo>
                    <a:cubicBezTo>
                      <a:pt x="262" y="173"/>
                      <a:pt x="249" y="202"/>
                      <a:pt x="228" y="224"/>
                    </a:cubicBezTo>
                    <a:cubicBezTo>
                      <a:pt x="225" y="219"/>
                      <a:pt x="223" y="213"/>
                      <a:pt x="220"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cxnSp>
        <p:nvCxnSpPr>
          <p:cNvPr id="351" name="Connector: Elbow 133">
            <a:extLst>
              <a:ext uri="{FF2B5EF4-FFF2-40B4-BE49-F238E27FC236}">
                <a16:creationId xmlns:a16="http://schemas.microsoft.com/office/drawing/2014/main" xmlns="" id="{C1F22B01-C825-4DE1-B6A0-358317BA4D98}"/>
              </a:ext>
            </a:extLst>
          </p:cNvPr>
          <p:cNvCxnSpPr>
            <a:cxnSpLocks/>
          </p:cNvCxnSpPr>
          <p:nvPr/>
        </p:nvCxnSpPr>
        <p:spPr>
          <a:xfrm>
            <a:off x="6391731" y="2042541"/>
            <a:ext cx="0" cy="133848"/>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70" name="Connector: Elbow 133">
            <a:extLst>
              <a:ext uri="{FF2B5EF4-FFF2-40B4-BE49-F238E27FC236}">
                <a16:creationId xmlns:a16="http://schemas.microsoft.com/office/drawing/2014/main" xmlns="" id="{FCFD6B56-6918-41AA-92D0-C8F2269A68C2}"/>
              </a:ext>
            </a:extLst>
          </p:cNvPr>
          <p:cNvCxnSpPr>
            <a:cxnSpLocks/>
          </p:cNvCxnSpPr>
          <p:nvPr/>
        </p:nvCxnSpPr>
        <p:spPr>
          <a:xfrm>
            <a:off x="7390535" y="2042541"/>
            <a:ext cx="0" cy="133848"/>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71" name="Connector: Elbow 133">
            <a:extLst>
              <a:ext uri="{FF2B5EF4-FFF2-40B4-BE49-F238E27FC236}">
                <a16:creationId xmlns:a16="http://schemas.microsoft.com/office/drawing/2014/main" xmlns="" id="{E039157E-4ADF-4421-BB2A-6CE49D839A83}"/>
              </a:ext>
            </a:extLst>
          </p:cNvPr>
          <p:cNvCxnSpPr>
            <a:cxnSpLocks/>
          </p:cNvCxnSpPr>
          <p:nvPr/>
        </p:nvCxnSpPr>
        <p:spPr>
          <a:xfrm>
            <a:off x="8333590" y="2042541"/>
            <a:ext cx="0" cy="133848"/>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72" name="Connector: Elbow 133">
            <a:extLst>
              <a:ext uri="{FF2B5EF4-FFF2-40B4-BE49-F238E27FC236}">
                <a16:creationId xmlns:a16="http://schemas.microsoft.com/office/drawing/2014/main" xmlns="" id="{5F4C00BA-7367-4E02-BD60-5123E4A32229}"/>
              </a:ext>
            </a:extLst>
          </p:cNvPr>
          <p:cNvCxnSpPr>
            <a:cxnSpLocks/>
          </p:cNvCxnSpPr>
          <p:nvPr/>
        </p:nvCxnSpPr>
        <p:spPr>
          <a:xfrm flipH="1">
            <a:off x="6389353" y="2204496"/>
            <a:ext cx="998524"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73" name="Connector: Elbow 133">
            <a:extLst>
              <a:ext uri="{FF2B5EF4-FFF2-40B4-BE49-F238E27FC236}">
                <a16:creationId xmlns:a16="http://schemas.microsoft.com/office/drawing/2014/main" xmlns="" id="{9B91619E-2B7F-463C-9028-D50CB129A949}"/>
              </a:ext>
            </a:extLst>
          </p:cNvPr>
          <p:cNvCxnSpPr>
            <a:cxnSpLocks/>
          </p:cNvCxnSpPr>
          <p:nvPr/>
        </p:nvCxnSpPr>
        <p:spPr>
          <a:xfrm flipH="1">
            <a:off x="7382667" y="2204496"/>
            <a:ext cx="949031" cy="0"/>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374" name="Connector: Elbow 133">
            <a:extLst>
              <a:ext uri="{FF2B5EF4-FFF2-40B4-BE49-F238E27FC236}">
                <a16:creationId xmlns:a16="http://schemas.microsoft.com/office/drawing/2014/main" xmlns="" id="{4EF8CA33-94C4-4CA8-91DD-5171A0825FA1}"/>
              </a:ext>
            </a:extLst>
          </p:cNvPr>
          <p:cNvCxnSpPr>
            <a:cxnSpLocks/>
          </p:cNvCxnSpPr>
          <p:nvPr/>
        </p:nvCxnSpPr>
        <p:spPr>
          <a:xfrm>
            <a:off x="5389544" y="3906236"/>
            <a:ext cx="0" cy="989233"/>
          </a:xfrm>
          <a:prstGeom prst="straightConnector1">
            <a:avLst/>
          </a:prstGeom>
          <a:ln w="25400" cap="rnd">
            <a:solidFill>
              <a:schemeClr val="bg1"/>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27" name="Group 426">
            <a:extLst>
              <a:ext uri="{FF2B5EF4-FFF2-40B4-BE49-F238E27FC236}">
                <a16:creationId xmlns:a16="http://schemas.microsoft.com/office/drawing/2014/main" xmlns="" id="{EBC0E552-CC0E-44AD-9595-37BDC8746407}"/>
              </a:ext>
            </a:extLst>
          </p:cNvPr>
          <p:cNvGrpSpPr/>
          <p:nvPr/>
        </p:nvGrpSpPr>
        <p:grpSpPr>
          <a:xfrm>
            <a:off x="5482431" y="6083935"/>
            <a:ext cx="520979" cy="520977"/>
            <a:chOff x="9815849" y="5281881"/>
            <a:chExt cx="521115" cy="521113"/>
          </a:xfrm>
        </p:grpSpPr>
        <p:sp>
          <p:nvSpPr>
            <p:cNvPr id="417" name="Oval 416">
              <a:extLst>
                <a:ext uri="{FF2B5EF4-FFF2-40B4-BE49-F238E27FC236}">
                  <a16:creationId xmlns:a16="http://schemas.microsoft.com/office/drawing/2014/main" xmlns="" id="{522439FA-1BAE-4CB4-9071-82D1FE909E82}"/>
                </a:ext>
              </a:extLst>
            </p:cNvPr>
            <p:cNvSpPr/>
            <p:nvPr/>
          </p:nvSpPr>
          <p:spPr>
            <a:xfrm>
              <a:off x="9815849" y="5281881"/>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22" name="Group 421">
              <a:extLst>
                <a:ext uri="{FF2B5EF4-FFF2-40B4-BE49-F238E27FC236}">
                  <a16:creationId xmlns:a16="http://schemas.microsoft.com/office/drawing/2014/main" xmlns="" id="{0EF00DD2-CBFD-4795-B73F-3D0F0934D8D5}"/>
                </a:ext>
              </a:extLst>
            </p:cNvPr>
            <p:cNvGrpSpPr/>
            <p:nvPr/>
          </p:nvGrpSpPr>
          <p:grpSpPr>
            <a:xfrm>
              <a:off x="9930580" y="5348407"/>
              <a:ext cx="291652" cy="388060"/>
              <a:chOff x="9150800" y="275828"/>
              <a:chExt cx="1458004" cy="2027767"/>
            </a:xfrm>
          </p:grpSpPr>
          <p:pic>
            <p:nvPicPr>
              <p:cNvPr id="423" name="Picture 3">
                <a:extLst>
                  <a:ext uri="{FF2B5EF4-FFF2-40B4-BE49-F238E27FC236}">
                    <a16:creationId xmlns:a16="http://schemas.microsoft.com/office/drawing/2014/main" xmlns="" id="{373E7DD8-15AA-4C9C-BF26-6A8E38BA0FC5}"/>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150801" y="898128"/>
                <a:ext cx="1458003" cy="140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4" name="Picture 6">
                <a:extLst>
                  <a:ext uri="{FF2B5EF4-FFF2-40B4-BE49-F238E27FC236}">
                    <a16:creationId xmlns:a16="http://schemas.microsoft.com/office/drawing/2014/main" xmlns="" id="{FBE9FC2E-F37E-4E5F-A5DE-174E068244A3}"/>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150800" y="275828"/>
                <a:ext cx="948020" cy="110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5" name="Picture 24">
                <a:extLst>
                  <a:ext uri="{FF2B5EF4-FFF2-40B4-BE49-F238E27FC236}">
                    <a16:creationId xmlns:a16="http://schemas.microsoft.com/office/drawing/2014/main" xmlns="" id="{2EBA26ED-9D77-4745-A722-0CE18E3330B1}"/>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658669" y="578511"/>
                <a:ext cx="950135" cy="110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86" name="Group 485">
            <a:extLst>
              <a:ext uri="{FF2B5EF4-FFF2-40B4-BE49-F238E27FC236}">
                <a16:creationId xmlns:a16="http://schemas.microsoft.com/office/drawing/2014/main" xmlns="" id="{3FFF8E37-1B12-4EA8-87A3-A16FF1AD319D}"/>
              </a:ext>
            </a:extLst>
          </p:cNvPr>
          <p:cNvGrpSpPr/>
          <p:nvPr/>
        </p:nvGrpSpPr>
        <p:grpSpPr>
          <a:xfrm>
            <a:off x="6141230" y="6084987"/>
            <a:ext cx="520979" cy="520977"/>
            <a:chOff x="10476963" y="5276289"/>
            <a:chExt cx="521115" cy="521113"/>
          </a:xfrm>
        </p:grpSpPr>
        <p:sp>
          <p:nvSpPr>
            <p:cNvPr id="428" name="Oval 427">
              <a:extLst>
                <a:ext uri="{FF2B5EF4-FFF2-40B4-BE49-F238E27FC236}">
                  <a16:creationId xmlns:a16="http://schemas.microsoft.com/office/drawing/2014/main" xmlns="" id="{D5D4804E-000B-4324-8835-8FBF0402E1B1}"/>
                </a:ext>
              </a:extLst>
            </p:cNvPr>
            <p:cNvSpPr/>
            <p:nvPr/>
          </p:nvSpPr>
          <p:spPr>
            <a:xfrm>
              <a:off x="10476963" y="5276289"/>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29" name="Group 4">
              <a:extLst>
                <a:ext uri="{FF2B5EF4-FFF2-40B4-BE49-F238E27FC236}">
                  <a16:creationId xmlns:a16="http://schemas.microsoft.com/office/drawing/2014/main" xmlns="" id="{137B9439-2E69-42D0-A7FE-D630844D1DF7}"/>
                </a:ext>
              </a:extLst>
            </p:cNvPr>
            <p:cNvGrpSpPr>
              <a:grpSpLocks noChangeAspect="1"/>
            </p:cNvGrpSpPr>
            <p:nvPr/>
          </p:nvGrpSpPr>
          <p:grpSpPr bwMode="auto">
            <a:xfrm>
              <a:off x="10543281" y="5390767"/>
              <a:ext cx="396497" cy="288944"/>
              <a:chOff x="5583" y="1888"/>
              <a:chExt cx="247" cy="180"/>
            </a:xfrm>
          </p:grpSpPr>
          <p:sp>
            <p:nvSpPr>
              <p:cNvPr id="431" name="Freeform 6">
                <a:extLst>
                  <a:ext uri="{FF2B5EF4-FFF2-40B4-BE49-F238E27FC236}">
                    <a16:creationId xmlns:a16="http://schemas.microsoft.com/office/drawing/2014/main" xmlns="" id="{C3502929-4817-4BCC-A88A-9AF6C5271CFE}"/>
                  </a:ext>
                </a:extLst>
              </p:cNvPr>
              <p:cNvSpPr>
                <a:spLocks/>
              </p:cNvSpPr>
              <p:nvPr/>
            </p:nvSpPr>
            <p:spPr bwMode="auto">
              <a:xfrm>
                <a:off x="5583" y="1888"/>
                <a:ext cx="247" cy="152"/>
              </a:xfrm>
              <a:custGeom>
                <a:avLst/>
                <a:gdLst>
                  <a:gd name="T0" fmla="*/ 729 w 842"/>
                  <a:gd name="T1" fmla="*/ 190 h 520"/>
                  <a:gd name="T2" fmla="*/ 507 w 842"/>
                  <a:gd name="T3" fmla="*/ 0 h 520"/>
                  <a:gd name="T4" fmla="*/ 317 w 842"/>
                  <a:gd name="T5" fmla="*/ 93 h 520"/>
                  <a:gd name="T6" fmla="*/ 269 w 842"/>
                  <a:gd name="T7" fmla="*/ 85 h 520"/>
                  <a:gd name="T8" fmla="*/ 134 w 842"/>
                  <a:gd name="T9" fmla="*/ 191 h 520"/>
                  <a:gd name="T10" fmla="*/ 0 w 842"/>
                  <a:gd name="T11" fmla="*/ 340 h 520"/>
                  <a:gd name="T12" fmla="*/ 51 w 842"/>
                  <a:gd name="T13" fmla="*/ 450 h 520"/>
                  <a:gd name="T14" fmla="*/ 235 w 842"/>
                  <a:gd name="T15" fmla="*/ 520 h 520"/>
                  <a:gd name="T16" fmla="*/ 234 w 842"/>
                  <a:gd name="T17" fmla="*/ 518 h 520"/>
                  <a:gd name="T18" fmla="*/ 224 w 842"/>
                  <a:gd name="T19" fmla="*/ 487 h 520"/>
                  <a:gd name="T20" fmla="*/ 226 w 842"/>
                  <a:gd name="T21" fmla="*/ 461 h 520"/>
                  <a:gd name="T22" fmla="*/ 90 w 842"/>
                  <a:gd name="T23" fmla="*/ 409 h 520"/>
                  <a:gd name="T24" fmla="*/ 89 w 842"/>
                  <a:gd name="T25" fmla="*/ 408 h 520"/>
                  <a:gd name="T26" fmla="*/ 56 w 842"/>
                  <a:gd name="T27" fmla="*/ 340 h 520"/>
                  <a:gd name="T28" fmla="*/ 163 w 842"/>
                  <a:gd name="T29" fmla="*/ 245 h 520"/>
                  <a:gd name="T30" fmla="*/ 192 w 842"/>
                  <a:gd name="T31" fmla="*/ 243 h 520"/>
                  <a:gd name="T32" fmla="*/ 189 w 842"/>
                  <a:gd name="T33" fmla="*/ 214 h 520"/>
                  <a:gd name="T34" fmla="*/ 189 w 842"/>
                  <a:gd name="T35" fmla="*/ 210 h 520"/>
                  <a:gd name="T36" fmla="*/ 269 w 842"/>
                  <a:gd name="T37" fmla="*/ 141 h 520"/>
                  <a:gd name="T38" fmla="*/ 314 w 842"/>
                  <a:gd name="T39" fmla="*/ 153 h 520"/>
                  <a:gd name="T40" fmla="*/ 340 w 842"/>
                  <a:gd name="T41" fmla="*/ 169 h 520"/>
                  <a:gd name="T42" fmla="*/ 353 w 842"/>
                  <a:gd name="T43" fmla="*/ 141 h 520"/>
                  <a:gd name="T44" fmla="*/ 507 w 842"/>
                  <a:gd name="T45" fmla="*/ 56 h 520"/>
                  <a:gd name="T46" fmla="*/ 673 w 842"/>
                  <a:gd name="T47" fmla="*/ 193 h 520"/>
                  <a:gd name="T48" fmla="*/ 672 w 842"/>
                  <a:gd name="T49" fmla="*/ 208 h 520"/>
                  <a:gd name="T50" fmla="*/ 668 w 842"/>
                  <a:gd name="T51" fmla="*/ 235 h 520"/>
                  <a:gd name="T52" fmla="*/ 695 w 842"/>
                  <a:gd name="T53" fmla="*/ 239 h 520"/>
                  <a:gd name="T54" fmla="*/ 785 w 842"/>
                  <a:gd name="T55" fmla="*/ 339 h 520"/>
                  <a:gd name="T56" fmla="*/ 713 w 842"/>
                  <a:gd name="T57" fmla="*/ 433 h 520"/>
                  <a:gd name="T58" fmla="*/ 711 w 842"/>
                  <a:gd name="T59" fmla="*/ 434 h 520"/>
                  <a:gd name="T60" fmla="*/ 660 w 842"/>
                  <a:gd name="T61" fmla="*/ 451 h 520"/>
                  <a:gd name="T62" fmla="*/ 670 w 842"/>
                  <a:gd name="T63" fmla="*/ 486 h 520"/>
                  <a:gd name="T64" fmla="*/ 663 w 842"/>
                  <a:gd name="T65" fmla="*/ 508 h 520"/>
                  <a:gd name="T66" fmla="*/ 732 w 842"/>
                  <a:gd name="T67" fmla="*/ 487 h 520"/>
                  <a:gd name="T68" fmla="*/ 842 w 842"/>
                  <a:gd name="T69" fmla="*/ 339 h 520"/>
                  <a:gd name="T70" fmla="*/ 729 w 842"/>
                  <a:gd name="T71" fmla="*/ 19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2" h="520">
                    <a:moveTo>
                      <a:pt x="729" y="190"/>
                    </a:moveTo>
                    <a:cubicBezTo>
                      <a:pt x="727" y="85"/>
                      <a:pt x="628" y="0"/>
                      <a:pt x="507" y="0"/>
                    </a:cubicBezTo>
                    <a:cubicBezTo>
                      <a:pt x="428" y="0"/>
                      <a:pt x="357" y="35"/>
                      <a:pt x="317" y="93"/>
                    </a:cubicBezTo>
                    <a:cubicBezTo>
                      <a:pt x="302" y="87"/>
                      <a:pt x="285" y="85"/>
                      <a:pt x="269" y="85"/>
                    </a:cubicBezTo>
                    <a:cubicBezTo>
                      <a:pt x="201" y="85"/>
                      <a:pt x="144" y="131"/>
                      <a:pt x="134" y="191"/>
                    </a:cubicBezTo>
                    <a:cubicBezTo>
                      <a:pt x="57" y="206"/>
                      <a:pt x="0" y="267"/>
                      <a:pt x="0" y="340"/>
                    </a:cubicBezTo>
                    <a:cubicBezTo>
                      <a:pt x="0" y="382"/>
                      <a:pt x="18" y="421"/>
                      <a:pt x="51" y="450"/>
                    </a:cubicBezTo>
                    <a:cubicBezTo>
                      <a:pt x="84" y="481"/>
                      <a:pt x="149" y="505"/>
                      <a:pt x="235" y="520"/>
                    </a:cubicBezTo>
                    <a:cubicBezTo>
                      <a:pt x="234" y="519"/>
                      <a:pt x="234" y="519"/>
                      <a:pt x="234" y="518"/>
                    </a:cubicBezTo>
                    <a:cubicBezTo>
                      <a:pt x="224" y="487"/>
                      <a:pt x="224" y="487"/>
                      <a:pt x="224" y="487"/>
                    </a:cubicBezTo>
                    <a:cubicBezTo>
                      <a:pt x="221" y="478"/>
                      <a:pt x="222" y="468"/>
                      <a:pt x="226" y="461"/>
                    </a:cubicBezTo>
                    <a:cubicBezTo>
                      <a:pt x="157" y="448"/>
                      <a:pt x="110" y="428"/>
                      <a:pt x="90" y="409"/>
                    </a:cubicBezTo>
                    <a:cubicBezTo>
                      <a:pt x="89" y="408"/>
                      <a:pt x="89" y="408"/>
                      <a:pt x="89" y="408"/>
                    </a:cubicBezTo>
                    <a:cubicBezTo>
                      <a:pt x="68" y="390"/>
                      <a:pt x="56" y="366"/>
                      <a:pt x="56" y="340"/>
                    </a:cubicBezTo>
                    <a:cubicBezTo>
                      <a:pt x="56" y="290"/>
                      <a:pt x="103" y="248"/>
                      <a:pt x="163" y="245"/>
                    </a:cubicBezTo>
                    <a:cubicBezTo>
                      <a:pt x="192" y="243"/>
                      <a:pt x="192" y="243"/>
                      <a:pt x="192" y="243"/>
                    </a:cubicBezTo>
                    <a:cubicBezTo>
                      <a:pt x="189" y="214"/>
                      <a:pt x="189" y="214"/>
                      <a:pt x="189" y="214"/>
                    </a:cubicBezTo>
                    <a:cubicBezTo>
                      <a:pt x="189" y="213"/>
                      <a:pt x="189" y="211"/>
                      <a:pt x="189" y="210"/>
                    </a:cubicBezTo>
                    <a:cubicBezTo>
                      <a:pt x="189" y="172"/>
                      <a:pt x="225" y="141"/>
                      <a:pt x="269" y="141"/>
                    </a:cubicBezTo>
                    <a:cubicBezTo>
                      <a:pt x="285" y="141"/>
                      <a:pt x="300" y="145"/>
                      <a:pt x="314" y="153"/>
                    </a:cubicBezTo>
                    <a:cubicBezTo>
                      <a:pt x="340" y="169"/>
                      <a:pt x="340" y="169"/>
                      <a:pt x="340" y="169"/>
                    </a:cubicBezTo>
                    <a:cubicBezTo>
                      <a:pt x="353" y="141"/>
                      <a:pt x="353" y="141"/>
                      <a:pt x="353" y="141"/>
                    </a:cubicBezTo>
                    <a:cubicBezTo>
                      <a:pt x="379" y="90"/>
                      <a:pt x="439" y="56"/>
                      <a:pt x="507" y="56"/>
                    </a:cubicBezTo>
                    <a:cubicBezTo>
                      <a:pt x="598" y="56"/>
                      <a:pt x="673" y="117"/>
                      <a:pt x="673" y="193"/>
                    </a:cubicBezTo>
                    <a:cubicBezTo>
                      <a:pt x="673" y="198"/>
                      <a:pt x="672" y="203"/>
                      <a:pt x="672" y="208"/>
                    </a:cubicBezTo>
                    <a:cubicBezTo>
                      <a:pt x="668" y="235"/>
                      <a:pt x="668" y="235"/>
                      <a:pt x="668" y="235"/>
                    </a:cubicBezTo>
                    <a:cubicBezTo>
                      <a:pt x="695" y="239"/>
                      <a:pt x="695" y="239"/>
                      <a:pt x="695" y="239"/>
                    </a:cubicBezTo>
                    <a:cubicBezTo>
                      <a:pt x="747" y="249"/>
                      <a:pt x="785" y="290"/>
                      <a:pt x="785" y="339"/>
                    </a:cubicBezTo>
                    <a:cubicBezTo>
                      <a:pt x="785" y="381"/>
                      <a:pt x="756" y="419"/>
                      <a:pt x="713" y="433"/>
                    </a:cubicBezTo>
                    <a:cubicBezTo>
                      <a:pt x="711" y="434"/>
                      <a:pt x="711" y="434"/>
                      <a:pt x="711" y="434"/>
                    </a:cubicBezTo>
                    <a:cubicBezTo>
                      <a:pt x="696" y="440"/>
                      <a:pt x="679" y="446"/>
                      <a:pt x="660" y="451"/>
                    </a:cubicBezTo>
                    <a:cubicBezTo>
                      <a:pt x="670" y="459"/>
                      <a:pt x="674" y="473"/>
                      <a:pt x="670" y="486"/>
                    </a:cubicBezTo>
                    <a:cubicBezTo>
                      <a:pt x="663" y="508"/>
                      <a:pt x="663" y="508"/>
                      <a:pt x="663" y="508"/>
                    </a:cubicBezTo>
                    <a:cubicBezTo>
                      <a:pt x="688" y="502"/>
                      <a:pt x="712" y="495"/>
                      <a:pt x="732" y="487"/>
                    </a:cubicBezTo>
                    <a:cubicBezTo>
                      <a:pt x="797" y="464"/>
                      <a:pt x="842" y="405"/>
                      <a:pt x="842" y="339"/>
                    </a:cubicBezTo>
                    <a:cubicBezTo>
                      <a:pt x="842" y="271"/>
                      <a:pt x="796" y="212"/>
                      <a:pt x="729" y="19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32" name="Freeform 7">
                <a:extLst>
                  <a:ext uri="{FF2B5EF4-FFF2-40B4-BE49-F238E27FC236}">
                    <a16:creationId xmlns:a16="http://schemas.microsoft.com/office/drawing/2014/main" xmlns="" id="{E1424461-61DE-4CD6-B941-F8ACBE11B3F9}"/>
                  </a:ext>
                </a:extLst>
              </p:cNvPr>
              <p:cNvSpPr>
                <a:spLocks noEditPoints="1"/>
              </p:cNvSpPr>
              <p:nvPr/>
            </p:nvSpPr>
            <p:spPr bwMode="auto">
              <a:xfrm>
                <a:off x="5661" y="1960"/>
                <a:ext cx="107" cy="108"/>
              </a:xfrm>
              <a:custGeom>
                <a:avLst/>
                <a:gdLst>
                  <a:gd name="T0" fmla="*/ 364 w 366"/>
                  <a:gd name="T1" fmla="*/ 229 h 371"/>
                  <a:gd name="T2" fmla="*/ 342 w 366"/>
                  <a:gd name="T3" fmla="*/ 212 h 371"/>
                  <a:gd name="T4" fmla="*/ 342 w 366"/>
                  <a:gd name="T5" fmla="*/ 159 h 371"/>
                  <a:gd name="T6" fmla="*/ 364 w 366"/>
                  <a:gd name="T7" fmla="*/ 143 h 371"/>
                  <a:gd name="T8" fmla="*/ 346 w 366"/>
                  <a:gd name="T9" fmla="*/ 108 h 371"/>
                  <a:gd name="T10" fmla="*/ 327 w 366"/>
                  <a:gd name="T11" fmla="*/ 114 h 371"/>
                  <a:gd name="T12" fmla="*/ 305 w 366"/>
                  <a:gd name="T13" fmla="*/ 57 h 371"/>
                  <a:gd name="T14" fmla="*/ 279 w 366"/>
                  <a:gd name="T15" fmla="*/ 27 h 371"/>
                  <a:gd name="T16" fmla="*/ 267 w 366"/>
                  <a:gd name="T17" fmla="*/ 29 h 371"/>
                  <a:gd name="T18" fmla="*/ 207 w 366"/>
                  <a:gd name="T19" fmla="*/ 26 h 371"/>
                  <a:gd name="T20" fmla="*/ 198 w 366"/>
                  <a:gd name="T21" fmla="*/ 0 h 371"/>
                  <a:gd name="T22" fmla="*/ 159 w 366"/>
                  <a:gd name="T23" fmla="*/ 9 h 371"/>
                  <a:gd name="T24" fmla="*/ 109 w 366"/>
                  <a:gd name="T25" fmla="*/ 42 h 371"/>
                  <a:gd name="T26" fmla="*/ 92 w 366"/>
                  <a:gd name="T27" fmla="*/ 25 h 371"/>
                  <a:gd name="T28" fmla="*/ 62 w 366"/>
                  <a:gd name="T29" fmla="*/ 44 h 371"/>
                  <a:gd name="T30" fmla="*/ 70 w 366"/>
                  <a:gd name="T31" fmla="*/ 71 h 371"/>
                  <a:gd name="T32" fmla="*/ 22 w 366"/>
                  <a:gd name="T33" fmla="*/ 108 h 371"/>
                  <a:gd name="T34" fmla="*/ 11 w 366"/>
                  <a:gd name="T35" fmla="*/ 114 h 371"/>
                  <a:gd name="T36" fmla="*/ 7 w 366"/>
                  <a:gd name="T37" fmla="*/ 154 h 371"/>
                  <a:gd name="T38" fmla="*/ 22 w 366"/>
                  <a:gd name="T39" fmla="*/ 185 h 371"/>
                  <a:gd name="T40" fmla="*/ 7 w 366"/>
                  <a:gd name="T41" fmla="*/ 218 h 371"/>
                  <a:gd name="T42" fmla="*/ 11 w 366"/>
                  <a:gd name="T43" fmla="*/ 258 h 371"/>
                  <a:gd name="T44" fmla="*/ 22 w 366"/>
                  <a:gd name="T45" fmla="*/ 263 h 371"/>
                  <a:gd name="T46" fmla="*/ 70 w 366"/>
                  <a:gd name="T47" fmla="*/ 300 h 371"/>
                  <a:gd name="T48" fmla="*/ 61 w 366"/>
                  <a:gd name="T49" fmla="*/ 328 h 371"/>
                  <a:gd name="T50" fmla="*/ 90 w 366"/>
                  <a:gd name="T51" fmla="*/ 347 h 371"/>
                  <a:gd name="T52" fmla="*/ 109 w 366"/>
                  <a:gd name="T53" fmla="*/ 328 h 371"/>
                  <a:gd name="T54" fmla="*/ 159 w 366"/>
                  <a:gd name="T55" fmla="*/ 362 h 371"/>
                  <a:gd name="T56" fmla="*/ 198 w 366"/>
                  <a:gd name="T57" fmla="*/ 371 h 371"/>
                  <a:gd name="T58" fmla="*/ 207 w 366"/>
                  <a:gd name="T59" fmla="*/ 344 h 371"/>
                  <a:gd name="T60" fmla="*/ 268 w 366"/>
                  <a:gd name="T61" fmla="*/ 342 h 371"/>
                  <a:gd name="T62" fmla="*/ 280 w 366"/>
                  <a:gd name="T63" fmla="*/ 344 h 371"/>
                  <a:gd name="T64" fmla="*/ 307 w 366"/>
                  <a:gd name="T65" fmla="*/ 314 h 371"/>
                  <a:gd name="T66" fmla="*/ 327 w 366"/>
                  <a:gd name="T67" fmla="*/ 258 h 371"/>
                  <a:gd name="T68" fmla="*/ 346 w 366"/>
                  <a:gd name="T69" fmla="*/ 263 h 371"/>
                  <a:gd name="T70" fmla="*/ 183 w 366"/>
                  <a:gd name="T71" fmla="*/ 300 h 371"/>
                  <a:gd name="T72" fmla="*/ 183 w 366"/>
                  <a:gd name="T73" fmla="*/ 70 h 371"/>
                  <a:gd name="T74" fmla="*/ 183 w 366"/>
                  <a:gd name="T75" fmla="*/ 30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6" h="371">
                    <a:moveTo>
                      <a:pt x="355" y="257"/>
                    </a:moveTo>
                    <a:cubicBezTo>
                      <a:pt x="364" y="229"/>
                      <a:pt x="364" y="229"/>
                      <a:pt x="364" y="229"/>
                    </a:cubicBezTo>
                    <a:cubicBezTo>
                      <a:pt x="366" y="224"/>
                      <a:pt x="363" y="219"/>
                      <a:pt x="358" y="217"/>
                    </a:cubicBezTo>
                    <a:cubicBezTo>
                      <a:pt x="342" y="212"/>
                      <a:pt x="342" y="212"/>
                      <a:pt x="342" y="212"/>
                    </a:cubicBezTo>
                    <a:cubicBezTo>
                      <a:pt x="343" y="203"/>
                      <a:pt x="344" y="194"/>
                      <a:pt x="344" y="185"/>
                    </a:cubicBezTo>
                    <a:cubicBezTo>
                      <a:pt x="344" y="176"/>
                      <a:pt x="343" y="168"/>
                      <a:pt x="342" y="159"/>
                    </a:cubicBezTo>
                    <a:cubicBezTo>
                      <a:pt x="358" y="154"/>
                      <a:pt x="358" y="154"/>
                      <a:pt x="358" y="154"/>
                    </a:cubicBezTo>
                    <a:cubicBezTo>
                      <a:pt x="363" y="153"/>
                      <a:pt x="365" y="147"/>
                      <a:pt x="364" y="143"/>
                    </a:cubicBezTo>
                    <a:cubicBezTo>
                      <a:pt x="354" y="114"/>
                      <a:pt x="354" y="114"/>
                      <a:pt x="354" y="114"/>
                    </a:cubicBezTo>
                    <a:cubicBezTo>
                      <a:pt x="353" y="110"/>
                      <a:pt x="350" y="108"/>
                      <a:pt x="346" y="108"/>
                    </a:cubicBezTo>
                    <a:cubicBezTo>
                      <a:pt x="345" y="108"/>
                      <a:pt x="344" y="108"/>
                      <a:pt x="343" y="108"/>
                    </a:cubicBezTo>
                    <a:cubicBezTo>
                      <a:pt x="327" y="114"/>
                      <a:pt x="327" y="114"/>
                      <a:pt x="327" y="114"/>
                    </a:cubicBezTo>
                    <a:cubicBezTo>
                      <a:pt x="319" y="97"/>
                      <a:pt x="309" y="83"/>
                      <a:pt x="296" y="70"/>
                    </a:cubicBezTo>
                    <a:cubicBezTo>
                      <a:pt x="305" y="57"/>
                      <a:pt x="305" y="57"/>
                      <a:pt x="305" y="57"/>
                    </a:cubicBezTo>
                    <a:cubicBezTo>
                      <a:pt x="308" y="53"/>
                      <a:pt x="307" y="48"/>
                      <a:pt x="304" y="45"/>
                    </a:cubicBezTo>
                    <a:cubicBezTo>
                      <a:pt x="279" y="27"/>
                      <a:pt x="279" y="27"/>
                      <a:pt x="279" y="27"/>
                    </a:cubicBezTo>
                    <a:cubicBezTo>
                      <a:pt x="277" y="26"/>
                      <a:pt x="276" y="25"/>
                      <a:pt x="274" y="25"/>
                    </a:cubicBezTo>
                    <a:cubicBezTo>
                      <a:pt x="271" y="25"/>
                      <a:pt x="268" y="27"/>
                      <a:pt x="267" y="29"/>
                    </a:cubicBezTo>
                    <a:cubicBezTo>
                      <a:pt x="257" y="42"/>
                      <a:pt x="257" y="42"/>
                      <a:pt x="257" y="42"/>
                    </a:cubicBezTo>
                    <a:cubicBezTo>
                      <a:pt x="242" y="34"/>
                      <a:pt x="225" y="29"/>
                      <a:pt x="207" y="26"/>
                    </a:cubicBezTo>
                    <a:cubicBezTo>
                      <a:pt x="207" y="9"/>
                      <a:pt x="207" y="9"/>
                      <a:pt x="207" y="9"/>
                    </a:cubicBezTo>
                    <a:cubicBezTo>
                      <a:pt x="207" y="4"/>
                      <a:pt x="203" y="0"/>
                      <a:pt x="198" y="0"/>
                    </a:cubicBezTo>
                    <a:cubicBezTo>
                      <a:pt x="168" y="0"/>
                      <a:pt x="168" y="0"/>
                      <a:pt x="168" y="0"/>
                    </a:cubicBezTo>
                    <a:cubicBezTo>
                      <a:pt x="163" y="0"/>
                      <a:pt x="159" y="4"/>
                      <a:pt x="159" y="9"/>
                    </a:cubicBezTo>
                    <a:cubicBezTo>
                      <a:pt x="159" y="26"/>
                      <a:pt x="159" y="26"/>
                      <a:pt x="159" y="26"/>
                    </a:cubicBezTo>
                    <a:cubicBezTo>
                      <a:pt x="142" y="29"/>
                      <a:pt x="125" y="34"/>
                      <a:pt x="109" y="42"/>
                    </a:cubicBezTo>
                    <a:cubicBezTo>
                      <a:pt x="99" y="28"/>
                      <a:pt x="99" y="28"/>
                      <a:pt x="99" y="28"/>
                    </a:cubicBezTo>
                    <a:cubicBezTo>
                      <a:pt x="97" y="26"/>
                      <a:pt x="94" y="25"/>
                      <a:pt x="92" y="25"/>
                    </a:cubicBezTo>
                    <a:cubicBezTo>
                      <a:pt x="90" y="25"/>
                      <a:pt x="88" y="25"/>
                      <a:pt x="86" y="26"/>
                    </a:cubicBezTo>
                    <a:cubicBezTo>
                      <a:pt x="62" y="44"/>
                      <a:pt x="62" y="44"/>
                      <a:pt x="62" y="44"/>
                    </a:cubicBezTo>
                    <a:cubicBezTo>
                      <a:pt x="58" y="47"/>
                      <a:pt x="57" y="52"/>
                      <a:pt x="60" y="56"/>
                    </a:cubicBezTo>
                    <a:cubicBezTo>
                      <a:pt x="70" y="71"/>
                      <a:pt x="70" y="71"/>
                      <a:pt x="70" y="71"/>
                    </a:cubicBezTo>
                    <a:cubicBezTo>
                      <a:pt x="58" y="83"/>
                      <a:pt x="47" y="98"/>
                      <a:pt x="39" y="114"/>
                    </a:cubicBezTo>
                    <a:cubicBezTo>
                      <a:pt x="22" y="108"/>
                      <a:pt x="22" y="108"/>
                      <a:pt x="22" y="108"/>
                    </a:cubicBezTo>
                    <a:cubicBezTo>
                      <a:pt x="21" y="108"/>
                      <a:pt x="20" y="108"/>
                      <a:pt x="19" y="108"/>
                    </a:cubicBezTo>
                    <a:cubicBezTo>
                      <a:pt x="16" y="108"/>
                      <a:pt x="12" y="110"/>
                      <a:pt x="11" y="114"/>
                    </a:cubicBezTo>
                    <a:cubicBezTo>
                      <a:pt x="2" y="143"/>
                      <a:pt x="2" y="143"/>
                      <a:pt x="2" y="143"/>
                    </a:cubicBezTo>
                    <a:cubicBezTo>
                      <a:pt x="0" y="147"/>
                      <a:pt x="3" y="152"/>
                      <a:pt x="7" y="154"/>
                    </a:cubicBezTo>
                    <a:cubicBezTo>
                      <a:pt x="25" y="159"/>
                      <a:pt x="25" y="159"/>
                      <a:pt x="25" y="159"/>
                    </a:cubicBezTo>
                    <a:cubicBezTo>
                      <a:pt x="23" y="168"/>
                      <a:pt x="22" y="176"/>
                      <a:pt x="22" y="185"/>
                    </a:cubicBezTo>
                    <a:cubicBezTo>
                      <a:pt x="22" y="194"/>
                      <a:pt x="23" y="203"/>
                      <a:pt x="25" y="212"/>
                    </a:cubicBezTo>
                    <a:cubicBezTo>
                      <a:pt x="7" y="218"/>
                      <a:pt x="7" y="218"/>
                      <a:pt x="7" y="218"/>
                    </a:cubicBezTo>
                    <a:cubicBezTo>
                      <a:pt x="2" y="219"/>
                      <a:pt x="0" y="224"/>
                      <a:pt x="1" y="229"/>
                    </a:cubicBezTo>
                    <a:cubicBezTo>
                      <a:pt x="11" y="258"/>
                      <a:pt x="11" y="258"/>
                      <a:pt x="11" y="258"/>
                    </a:cubicBezTo>
                    <a:cubicBezTo>
                      <a:pt x="12" y="261"/>
                      <a:pt x="15" y="264"/>
                      <a:pt x="19" y="264"/>
                    </a:cubicBezTo>
                    <a:cubicBezTo>
                      <a:pt x="20" y="264"/>
                      <a:pt x="21" y="264"/>
                      <a:pt x="22" y="263"/>
                    </a:cubicBezTo>
                    <a:cubicBezTo>
                      <a:pt x="40" y="258"/>
                      <a:pt x="40" y="258"/>
                      <a:pt x="40" y="258"/>
                    </a:cubicBezTo>
                    <a:cubicBezTo>
                      <a:pt x="47" y="273"/>
                      <a:pt x="58" y="287"/>
                      <a:pt x="70" y="300"/>
                    </a:cubicBezTo>
                    <a:cubicBezTo>
                      <a:pt x="59" y="315"/>
                      <a:pt x="59" y="315"/>
                      <a:pt x="59" y="315"/>
                    </a:cubicBezTo>
                    <a:cubicBezTo>
                      <a:pt x="56" y="319"/>
                      <a:pt x="57" y="325"/>
                      <a:pt x="61" y="328"/>
                    </a:cubicBezTo>
                    <a:cubicBezTo>
                      <a:pt x="85" y="345"/>
                      <a:pt x="85" y="345"/>
                      <a:pt x="85" y="345"/>
                    </a:cubicBezTo>
                    <a:cubicBezTo>
                      <a:pt x="87" y="346"/>
                      <a:pt x="89" y="347"/>
                      <a:pt x="90" y="347"/>
                    </a:cubicBezTo>
                    <a:cubicBezTo>
                      <a:pt x="93" y="347"/>
                      <a:pt x="96" y="346"/>
                      <a:pt x="98" y="343"/>
                    </a:cubicBezTo>
                    <a:cubicBezTo>
                      <a:pt x="109" y="328"/>
                      <a:pt x="109" y="328"/>
                      <a:pt x="109" y="328"/>
                    </a:cubicBezTo>
                    <a:cubicBezTo>
                      <a:pt x="124" y="336"/>
                      <a:pt x="141" y="342"/>
                      <a:pt x="159" y="344"/>
                    </a:cubicBezTo>
                    <a:cubicBezTo>
                      <a:pt x="159" y="362"/>
                      <a:pt x="159" y="362"/>
                      <a:pt x="159" y="362"/>
                    </a:cubicBezTo>
                    <a:cubicBezTo>
                      <a:pt x="159" y="367"/>
                      <a:pt x="163" y="371"/>
                      <a:pt x="168" y="371"/>
                    </a:cubicBezTo>
                    <a:cubicBezTo>
                      <a:pt x="198" y="371"/>
                      <a:pt x="198" y="371"/>
                      <a:pt x="198" y="371"/>
                    </a:cubicBezTo>
                    <a:cubicBezTo>
                      <a:pt x="203" y="371"/>
                      <a:pt x="207" y="367"/>
                      <a:pt x="207" y="362"/>
                    </a:cubicBezTo>
                    <a:cubicBezTo>
                      <a:pt x="207" y="344"/>
                      <a:pt x="207" y="344"/>
                      <a:pt x="207" y="344"/>
                    </a:cubicBezTo>
                    <a:cubicBezTo>
                      <a:pt x="225" y="342"/>
                      <a:pt x="242" y="336"/>
                      <a:pt x="257" y="328"/>
                    </a:cubicBezTo>
                    <a:cubicBezTo>
                      <a:pt x="268" y="342"/>
                      <a:pt x="268" y="342"/>
                      <a:pt x="268" y="342"/>
                    </a:cubicBezTo>
                    <a:cubicBezTo>
                      <a:pt x="270" y="345"/>
                      <a:pt x="272" y="346"/>
                      <a:pt x="275" y="346"/>
                    </a:cubicBezTo>
                    <a:cubicBezTo>
                      <a:pt x="277" y="346"/>
                      <a:pt x="279" y="346"/>
                      <a:pt x="280" y="344"/>
                    </a:cubicBezTo>
                    <a:cubicBezTo>
                      <a:pt x="305" y="327"/>
                      <a:pt x="305" y="327"/>
                      <a:pt x="305" y="327"/>
                    </a:cubicBezTo>
                    <a:cubicBezTo>
                      <a:pt x="309" y="324"/>
                      <a:pt x="310" y="318"/>
                      <a:pt x="307" y="314"/>
                    </a:cubicBezTo>
                    <a:cubicBezTo>
                      <a:pt x="296" y="300"/>
                      <a:pt x="296" y="300"/>
                      <a:pt x="296" y="300"/>
                    </a:cubicBezTo>
                    <a:cubicBezTo>
                      <a:pt x="309" y="288"/>
                      <a:pt x="319" y="273"/>
                      <a:pt x="327" y="258"/>
                    </a:cubicBezTo>
                    <a:cubicBezTo>
                      <a:pt x="344" y="263"/>
                      <a:pt x="344" y="263"/>
                      <a:pt x="344" y="263"/>
                    </a:cubicBezTo>
                    <a:cubicBezTo>
                      <a:pt x="345" y="263"/>
                      <a:pt x="345" y="263"/>
                      <a:pt x="346" y="263"/>
                    </a:cubicBezTo>
                    <a:cubicBezTo>
                      <a:pt x="350" y="263"/>
                      <a:pt x="354" y="261"/>
                      <a:pt x="355" y="257"/>
                    </a:cubicBezTo>
                    <a:close/>
                    <a:moveTo>
                      <a:pt x="183" y="300"/>
                    </a:moveTo>
                    <a:cubicBezTo>
                      <a:pt x="120" y="300"/>
                      <a:pt x="68" y="249"/>
                      <a:pt x="68" y="185"/>
                    </a:cubicBezTo>
                    <a:cubicBezTo>
                      <a:pt x="68" y="122"/>
                      <a:pt x="120" y="70"/>
                      <a:pt x="183" y="70"/>
                    </a:cubicBezTo>
                    <a:cubicBezTo>
                      <a:pt x="247" y="70"/>
                      <a:pt x="298" y="122"/>
                      <a:pt x="298" y="185"/>
                    </a:cubicBezTo>
                    <a:cubicBezTo>
                      <a:pt x="298" y="249"/>
                      <a:pt x="247" y="300"/>
                      <a:pt x="183" y="3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33" name="Freeform 8">
                <a:extLst>
                  <a:ext uri="{FF2B5EF4-FFF2-40B4-BE49-F238E27FC236}">
                    <a16:creationId xmlns:a16="http://schemas.microsoft.com/office/drawing/2014/main" xmlns="" id="{2E64781E-A7E0-44B2-8AF2-2370076C3BC1}"/>
                  </a:ext>
                </a:extLst>
              </p:cNvPr>
              <p:cNvSpPr>
                <a:spLocks noEditPoints="1"/>
              </p:cNvSpPr>
              <p:nvPr/>
            </p:nvSpPr>
            <p:spPr bwMode="auto">
              <a:xfrm>
                <a:off x="5699" y="1994"/>
                <a:ext cx="31" cy="40"/>
              </a:xfrm>
              <a:custGeom>
                <a:avLst/>
                <a:gdLst>
                  <a:gd name="T0" fmla="*/ 95 w 105"/>
                  <a:gd name="T1" fmla="*/ 50 h 135"/>
                  <a:gd name="T2" fmla="*/ 95 w 105"/>
                  <a:gd name="T3" fmla="*/ 36 h 135"/>
                  <a:gd name="T4" fmla="*/ 59 w 105"/>
                  <a:gd name="T5" fmla="*/ 0 h 135"/>
                  <a:gd name="T6" fmla="*/ 46 w 105"/>
                  <a:gd name="T7" fmla="*/ 0 h 135"/>
                  <a:gd name="T8" fmla="*/ 10 w 105"/>
                  <a:gd name="T9" fmla="*/ 36 h 135"/>
                  <a:gd name="T10" fmla="*/ 10 w 105"/>
                  <a:gd name="T11" fmla="*/ 50 h 135"/>
                  <a:gd name="T12" fmla="*/ 0 w 105"/>
                  <a:gd name="T13" fmla="*/ 61 h 135"/>
                  <a:gd name="T14" fmla="*/ 0 w 105"/>
                  <a:gd name="T15" fmla="*/ 124 h 135"/>
                  <a:gd name="T16" fmla="*/ 15 w 105"/>
                  <a:gd name="T17" fmla="*/ 135 h 135"/>
                  <a:gd name="T18" fmla="*/ 90 w 105"/>
                  <a:gd name="T19" fmla="*/ 135 h 135"/>
                  <a:gd name="T20" fmla="*/ 105 w 105"/>
                  <a:gd name="T21" fmla="*/ 124 h 135"/>
                  <a:gd name="T22" fmla="*/ 105 w 105"/>
                  <a:gd name="T23" fmla="*/ 61 h 135"/>
                  <a:gd name="T24" fmla="*/ 95 w 105"/>
                  <a:gd name="T25" fmla="*/ 50 h 135"/>
                  <a:gd name="T26" fmla="*/ 46 w 105"/>
                  <a:gd name="T27" fmla="*/ 20 h 135"/>
                  <a:gd name="T28" fmla="*/ 59 w 105"/>
                  <a:gd name="T29" fmla="*/ 20 h 135"/>
                  <a:gd name="T30" fmla="*/ 75 w 105"/>
                  <a:gd name="T31" fmla="*/ 36 h 135"/>
                  <a:gd name="T32" fmla="*/ 75 w 105"/>
                  <a:gd name="T33" fmla="*/ 50 h 135"/>
                  <a:gd name="T34" fmla="*/ 30 w 105"/>
                  <a:gd name="T35" fmla="*/ 50 h 135"/>
                  <a:gd name="T36" fmla="*/ 30 w 105"/>
                  <a:gd name="T37" fmla="*/ 36 h 135"/>
                  <a:gd name="T38" fmla="*/ 46 w 105"/>
                  <a:gd name="T39" fmla="*/ 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35">
                    <a:moveTo>
                      <a:pt x="95" y="50"/>
                    </a:moveTo>
                    <a:cubicBezTo>
                      <a:pt x="95" y="36"/>
                      <a:pt x="95" y="36"/>
                      <a:pt x="95" y="36"/>
                    </a:cubicBezTo>
                    <a:cubicBezTo>
                      <a:pt x="95" y="16"/>
                      <a:pt x="79" y="0"/>
                      <a:pt x="59" y="0"/>
                    </a:cubicBezTo>
                    <a:cubicBezTo>
                      <a:pt x="46" y="0"/>
                      <a:pt x="46" y="0"/>
                      <a:pt x="46" y="0"/>
                    </a:cubicBezTo>
                    <a:cubicBezTo>
                      <a:pt x="26" y="0"/>
                      <a:pt x="10" y="16"/>
                      <a:pt x="10" y="36"/>
                    </a:cubicBezTo>
                    <a:cubicBezTo>
                      <a:pt x="10" y="50"/>
                      <a:pt x="10" y="50"/>
                      <a:pt x="10" y="50"/>
                    </a:cubicBezTo>
                    <a:cubicBezTo>
                      <a:pt x="4" y="51"/>
                      <a:pt x="0" y="55"/>
                      <a:pt x="0" y="61"/>
                    </a:cubicBezTo>
                    <a:cubicBezTo>
                      <a:pt x="0" y="124"/>
                      <a:pt x="0" y="124"/>
                      <a:pt x="0" y="124"/>
                    </a:cubicBezTo>
                    <a:cubicBezTo>
                      <a:pt x="0" y="132"/>
                      <a:pt x="6" y="135"/>
                      <a:pt x="15" y="135"/>
                    </a:cubicBezTo>
                    <a:cubicBezTo>
                      <a:pt x="90" y="135"/>
                      <a:pt x="90" y="135"/>
                      <a:pt x="90" y="135"/>
                    </a:cubicBezTo>
                    <a:cubicBezTo>
                      <a:pt x="99" y="135"/>
                      <a:pt x="105" y="132"/>
                      <a:pt x="105" y="124"/>
                    </a:cubicBezTo>
                    <a:cubicBezTo>
                      <a:pt x="105" y="61"/>
                      <a:pt x="105" y="61"/>
                      <a:pt x="105" y="61"/>
                    </a:cubicBezTo>
                    <a:cubicBezTo>
                      <a:pt x="105" y="55"/>
                      <a:pt x="101" y="52"/>
                      <a:pt x="95" y="50"/>
                    </a:cubicBezTo>
                    <a:close/>
                    <a:moveTo>
                      <a:pt x="46" y="20"/>
                    </a:moveTo>
                    <a:cubicBezTo>
                      <a:pt x="59" y="20"/>
                      <a:pt x="59" y="20"/>
                      <a:pt x="59" y="20"/>
                    </a:cubicBezTo>
                    <a:cubicBezTo>
                      <a:pt x="68" y="20"/>
                      <a:pt x="75" y="27"/>
                      <a:pt x="75" y="36"/>
                    </a:cubicBezTo>
                    <a:cubicBezTo>
                      <a:pt x="75" y="50"/>
                      <a:pt x="75" y="50"/>
                      <a:pt x="75" y="50"/>
                    </a:cubicBezTo>
                    <a:cubicBezTo>
                      <a:pt x="30" y="50"/>
                      <a:pt x="30" y="50"/>
                      <a:pt x="30" y="50"/>
                    </a:cubicBezTo>
                    <a:cubicBezTo>
                      <a:pt x="30" y="36"/>
                      <a:pt x="30" y="36"/>
                      <a:pt x="30" y="36"/>
                    </a:cubicBezTo>
                    <a:cubicBezTo>
                      <a:pt x="30" y="27"/>
                      <a:pt x="37" y="20"/>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487" name="Group 486">
            <a:extLst>
              <a:ext uri="{FF2B5EF4-FFF2-40B4-BE49-F238E27FC236}">
                <a16:creationId xmlns:a16="http://schemas.microsoft.com/office/drawing/2014/main" xmlns="" id="{0F2C4003-79D4-4757-97FC-56C0BBDF636D}"/>
              </a:ext>
            </a:extLst>
          </p:cNvPr>
          <p:cNvGrpSpPr/>
          <p:nvPr/>
        </p:nvGrpSpPr>
        <p:grpSpPr>
          <a:xfrm>
            <a:off x="6800030" y="6093542"/>
            <a:ext cx="520979" cy="520977"/>
            <a:chOff x="11079612" y="5276289"/>
            <a:chExt cx="521115" cy="521113"/>
          </a:xfrm>
        </p:grpSpPr>
        <p:sp>
          <p:nvSpPr>
            <p:cNvPr id="440" name="Oval 439">
              <a:extLst>
                <a:ext uri="{FF2B5EF4-FFF2-40B4-BE49-F238E27FC236}">
                  <a16:creationId xmlns:a16="http://schemas.microsoft.com/office/drawing/2014/main" xmlns="" id="{28E9C179-ED27-4A42-A085-DC0F73007876}"/>
                </a:ext>
              </a:extLst>
            </p:cNvPr>
            <p:cNvSpPr/>
            <p:nvPr/>
          </p:nvSpPr>
          <p:spPr>
            <a:xfrm>
              <a:off x="11079612" y="5276289"/>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41" name="Group 440">
              <a:extLst>
                <a:ext uri="{FF2B5EF4-FFF2-40B4-BE49-F238E27FC236}">
                  <a16:creationId xmlns:a16="http://schemas.microsoft.com/office/drawing/2014/main" xmlns="" id="{1412B2C1-2F2C-43A0-8958-5D5F060A419D}"/>
                </a:ext>
              </a:extLst>
            </p:cNvPr>
            <p:cNvGrpSpPr/>
            <p:nvPr/>
          </p:nvGrpSpPr>
          <p:grpSpPr>
            <a:xfrm>
              <a:off x="11143049" y="5401917"/>
              <a:ext cx="394240" cy="269856"/>
              <a:chOff x="7340732" y="4318620"/>
              <a:chExt cx="394240" cy="269856"/>
            </a:xfrm>
          </p:grpSpPr>
          <p:sp>
            <p:nvSpPr>
              <p:cNvPr id="442" name="Freeform 15">
                <a:extLst>
                  <a:ext uri="{FF2B5EF4-FFF2-40B4-BE49-F238E27FC236}">
                    <a16:creationId xmlns:a16="http://schemas.microsoft.com/office/drawing/2014/main" xmlns="" id="{1A2B4F2B-8CF2-48A6-8D69-F42A2696A4E3}"/>
                  </a:ext>
                </a:extLst>
              </p:cNvPr>
              <p:cNvSpPr>
                <a:spLocks/>
              </p:cNvSpPr>
              <p:nvPr/>
            </p:nvSpPr>
            <p:spPr bwMode="auto">
              <a:xfrm>
                <a:off x="7340732" y="4318620"/>
                <a:ext cx="392518" cy="102003"/>
              </a:xfrm>
              <a:custGeom>
                <a:avLst/>
                <a:gdLst>
                  <a:gd name="T0" fmla="*/ 402 w 419"/>
                  <a:gd name="T1" fmla="*/ 72 h 109"/>
                  <a:gd name="T2" fmla="*/ 101 w 419"/>
                  <a:gd name="T3" fmla="*/ 72 h 109"/>
                  <a:gd name="T4" fmla="*/ 118 w 419"/>
                  <a:gd name="T5" fmla="*/ 5 h 109"/>
                  <a:gd name="T6" fmla="*/ 118 w 419"/>
                  <a:gd name="T7" fmla="*/ 3 h 109"/>
                  <a:gd name="T8" fmla="*/ 114 w 419"/>
                  <a:gd name="T9" fmla="*/ 0 h 109"/>
                  <a:gd name="T10" fmla="*/ 111 w 419"/>
                  <a:gd name="T11" fmla="*/ 1 h 109"/>
                  <a:gd name="T12" fmla="*/ 5 w 419"/>
                  <a:gd name="T13" fmla="*/ 103 h 109"/>
                  <a:gd name="T14" fmla="*/ 6 w 419"/>
                  <a:gd name="T15" fmla="*/ 109 h 109"/>
                  <a:gd name="T16" fmla="*/ 314 w 419"/>
                  <a:gd name="T17" fmla="*/ 109 h 109"/>
                  <a:gd name="T18" fmla="*/ 316 w 419"/>
                  <a:gd name="T19" fmla="*/ 108 h 109"/>
                  <a:gd name="T20" fmla="*/ 402 w 419"/>
                  <a:gd name="T21" fmla="*/ 108 h 109"/>
                  <a:gd name="T22" fmla="*/ 419 w 419"/>
                  <a:gd name="T23" fmla="*/ 90 h 109"/>
                  <a:gd name="T24" fmla="*/ 402 w 419"/>
                  <a:gd name="T25" fmla="*/ 7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109">
                    <a:moveTo>
                      <a:pt x="402" y="72"/>
                    </a:moveTo>
                    <a:cubicBezTo>
                      <a:pt x="101" y="72"/>
                      <a:pt x="101" y="72"/>
                      <a:pt x="101" y="72"/>
                    </a:cubicBezTo>
                    <a:cubicBezTo>
                      <a:pt x="118" y="5"/>
                      <a:pt x="118" y="5"/>
                      <a:pt x="118" y="5"/>
                    </a:cubicBezTo>
                    <a:cubicBezTo>
                      <a:pt x="118" y="4"/>
                      <a:pt x="118" y="4"/>
                      <a:pt x="118" y="3"/>
                    </a:cubicBezTo>
                    <a:cubicBezTo>
                      <a:pt x="118" y="2"/>
                      <a:pt x="116" y="0"/>
                      <a:pt x="114" y="0"/>
                    </a:cubicBezTo>
                    <a:cubicBezTo>
                      <a:pt x="113" y="0"/>
                      <a:pt x="111" y="1"/>
                      <a:pt x="111" y="1"/>
                    </a:cubicBezTo>
                    <a:cubicBezTo>
                      <a:pt x="5" y="103"/>
                      <a:pt x="5" y="103"/>
                      <a:pt x="5" y="103"/>
                    </a:cubicBezTo>
                    <a:cubicBezTo>
                      <a:pt x="0" y="106"/>
                      <a:pt x="3" y="109"/>
                      <a:pt x="6" y="109"/>
                    </a:cubicBezTo>
                    <a:cubicBezTo>
                      <a:pt x="314" y="109"/>
                      <a:pt x="314" y="109"/>
                      <a:pt x="314" y="109"/>
                    </a:cubicBezTo>
                    <a:cubicBezTo>
                      <a:pt x="315" y="109"/>
                      <a:pt x="316" y="109"/>
                      <a:pt x="316" y="108"/>
                    </a:cubicBezTo>
                    <a:cubicBezTo>
                      <a:pt x="402" y="108"/>
                      <a:pt x="402" y="108"/>
                      <a:pt x="402" y="108"/>
                    </a:cubicBezTo>
                    <a:cubicBezTo>
                      <a:pt x="411" y="108"/>
                      <a:pt x="419" y="100"/>
                      <a:pt x="419" y="90"/>
                    </a:cubicBezTo>
                    <a:cubicBezTo>
                      <a:pt x="419" y="80"/>
                      <a:pt x="411" y="72"/>
                      <a:pt x="40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43" name="Freeform 16">
                <a:extLst>
                  <a:ext uri="{FF2B5EF4-FFF2-40B4-BE49-F238E27FC236}">
                    <a16:creationId xmlns:a16="http://schemas.microsoft.com/office/drawing/2014/main" xmlns="" id="{D6022951-A41B-4952-9F16-22501089025E}"/>
                  </a:ext>
                </a:extLst>
              </p:cNvPr>
              <p:cNvSpPr>
                <a:spLocks/>
              </p:cNvSpPr>
              <p:nvPr/>
            </p:nvSpPr>
            <p:spPr bwMode="auto">
              <a:xfrm>
                <a:off x="7343745" y="4487334"/>
                <a:ext cx="391227" cy="101142"/>
              </a:xfrm>
              <a:custGeom>
                <a:avLst/>
                <a:gdLst>
                  <a:gd name="T0" fmla="*/ 17 w 418"/>
                  <a:gd name="T1" fmla="*/ 36 h 108"/>
                  <a:gd name="T2" fmla="*/ 317 w 418"/>
                  <a:gd name="T3" fmla="*/ 36 h 108"/>
                  <a:gd name="T4" fmla="*/ 300 w 418"/>
                  <a:gd name="T5" fmla="*/ 104 h 108"/>
                  <a:gd name="T6" fmla="*/ 300 w 418"/>
                  <a:gd name="T7" fmla="*/ 106 h 108"/>
                  <a:gd name="T8" fmla="*/ 304 w 418"/>
                  <a:gd name="T9" fmla="*/ 108 h 108"/>
                  <a:gd name="T10" fmla="*/ 307 w 418"/>
                  <a:gd name="T11" fmla="*/ 108 h 108"/>
                  <a:gd name="T12" fmla="*/ 413 w 418"/>
                  <a:gd name="T13" fmla="*/ 6 h 108"/>
                  <a:gd name="T14" fmla="*/ 412 w 418"/>
                  <a:gd name="T15" fmla="*/ 0 h 108"/>
                  <a:gd name="T16" fmla="*/ 104 w 418"/>
                  <a:gd name="T17" fmla="*/ 0 h 108"/>
                  <a:gd name="T18" fmla="*/ 102 w 418"/>
                  <a:gd name="T19" fmla="*/ 0 h 108"/>
                  <a:gd name="T20" fmla="*/ 17 w 418"/>
                  <a:gd name="T21" fmla="*/ 0 h 108"/>
                  <a:gd name="T22" fmla="*/ 0 w 418"/>
                  <a:gd name="T23" fmla="*/ 18 h 108"/>
                  <a:gd name="T24" fmla="*/ 17 w 418"/>
                  <a:gd name="T25"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108">
                    <a:moveTo>
                      <a:pt x="17" y="36"/>
                    </a:moveTo>
                    <a:cubicBezTo>
                      <a:pt x="317" y="36"/>
                      <a:pt x="317" y="36"/>
                      <a:pt x="317" y="36"/>
                    </a:cubicBezTo>
                    <a:cubicBezTo>
                      <a:pt x="300" y="104"/>
                      <a:pt x="300" y="104"/>
                      <a:pt x="300" y="104"/>
                    </a:cubicBezTo>
                    <a:cubicBezTo>
                      <a:pt x="300" y="105"/>
                      <a:pt x="300" y="105"/>
                      <a:pt x="300" y="106"/>
                    </a:cubicBezTo>
                    <a:cubicBezTo>
                      <a:pt x="300" y="107"/>
                      <a:pt x="302" y="108"/>
                      <a:pt x="304" y="108"/>
                    </a:cubicBezTo>
                    <a:cubicBezTo>
                      <a:pt x="305" y="108"/>
                      <a:pt x="307" y="108"/>
                      <a:pt x="307" y="108"/>
                    </a:cubicBezTo>
                    <a:cubicBezTo>
                      <a:pt x="413" y="6"/>
                      <a:pt x="413" y="6"/>
                      <a:pt x="413" y="6"/>
                    </a:cubicBezTo>
                    <a:cubicBezTo>
                      <a:pt x="418" y="3"/>
                      <a:pt x="415" y="0"/>
                      <a:pt x="412" y="0"/>
                    </a:cubicBezTo>
                    <a:cubicBezTo>
                      <a:pt x="104" y="0"/>
                      <a:pt x="104" y="0"/>
                      <a:pt x="104" y="0"/>
                    </a:cubicBezTo>
                    <a:cubicBezTo>
                      <a:pt x="103" y="0"/>
                      <a:pt x="103" y="0"/>
                      <a:pt x="102" y="0"/>
                    </a:cubicBezTo>
                    <a:cubicBezTo>
                      <a:pt x="17" y="0"/>
                      <a:pt x="17" y="0"/>
                      <a:pt x="17" y="0"/>
                    </a:cubicBezTo>
                    <a:cubicBezTo>
                      <a:pt x="7" y="0"/>
                      <a:pt x="0" y="9"/>
                      <a:pt x="0" y="18"/>
                    </a:cubicBezTo>
                    <a:cubicBezTo>
                      <a:pt x="0" y="28"/>
                      <a:pt x="7" y="36"/>
                      <a:pt x="17"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451" name="Group 450">
            <a:extLst>
              <a:ext uri="{FF2B5EF4-FFF2-40B4-BE49-F238E27FC236}">
                <a16:creationId xmlns:a16="http://schemas.microsoft.com/office/drawing/2014/main" xmlns="" id="{C88C6CB1-4584-4037-A633-AA4C129969A1}"/>
              </a:ext>
            </a:extLst>
          </p:cNvPr>
          <p:cNvGrpSpPr/>
          <p:nvPr/>
        </p:nvGrpSpPr>
        <p:grpSpPr>
          <a:xfrm>
            <a:off x="7458829" y="6088049"/>
            <a:ext cx="520979" cy="520977"/>
            <a:chOff x="11439831" y="4770385"/>
            <a:chExt cx="521115" cy="521113"/>
          </a:xfrm>
        </p:grpSpPr>
        <p:sp>
          <p:nvSpPr>
            <p:cNvPr id="444" name="Oval 443">
              <a:extLst>
                <a:ext uri="{FF2B5EF4-FFF2-40B4-BE49-F238E27FC236}">
                  <a16:creationId xmlns:a16="http://schemas.microsoft.com/office/drawing/2014/main" xmlns="" id="{F246263C-DAE0-4B24-9B92-D275EB630FED}"/>
                </a:ext>
              </a:extLst>
            </p:cNvPr>
            <p:cNvSpPr/>
            <p:nvPr/>
          </p:nvSpPr>
          <p:spPr>
            <a:xfrm>
              <a:off x="11439831" y="4770385"/>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45" name="Group 444">
              <a:extLst>
                <a:ext uri="{FF2B5EF4-FFF2-40B4-BE49-F238E27FC236}">
                  <a16:creationId xmlns:a16="http://schemas.microsoft.com/office/drawing/2014/main" xmlns="" id="{C6A4CC99-7B78-4FAF-97A9-9C0715320501}"/>
                </a:ext>
              </a:extLst>
            </p:cNvPr>
            <p:cNvGrpSpPr/>
            <p:nvPr/>
          </p:nvGrpSpPr>
          <p:grpSpPr>
            <a:xfrm>
              <a:off x="11508813" y="4865719"/>
              <a:ext cx="383150" cy="330444"/>
              <a:chOff x="9117198" y="4488867"/>
              <a:chExt cx="1454150" cy="1254125"/>
            </a:xfrm>
          </p:grpSpPr>
          <p:sp>
            <p:nvSpPr>
              <p:cNvPr id="446" name="Oval 6">
                <a:extLst>
                  <a:ext uri="{FF2B5EF4-FFF2-40B4-BE49-F238E27FC236}">
                    <a16:creationId xmlns:a16="http://schemas.microsoft.com/office/drawing/2014/main" xmlns="" id="{85678284-F849-40A0-9569-CD0FF39B737B}"/>
                  </a:ext>
                </a:extLst>
              </p:cNvPr>
              <p:cNvSpPr>
                <a:spLocks noChangeArrowheads="1"/>
              </p:cNvSpPr>
              <p:nvPr/>
            </p:nvSpPr>
            <p:spPr bwMode="auto">
              <a:xfrm>
                <a:off x="9658536" y="4927017"/>
                <a:ext cx="376238" cy="3762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3C4D66"/>
                  </a:solidFill>
                  <a:latin typeface="Arial"/>
                </a:endParaRPr>
              </a:p>
            </p:txBody>
          </p:sp>
          <p:sp>
            <p:nvSpPr>
              <p:cNvPr id="447" name="Freeform 7">
                <a:extLst>
                  <a:ext uri="{FF2B5EF4-FFF2-40B4-BE49-F238E27FC236}">
                    <a16:creationId xmlns:a16="http://schemas.microsoft.com/office/drawing/2014/main" xmlns="" id="{08DF1252-5C91-47E6-9FFD-EDE9B0034C45}"/>
                  </a:ext>
                </a:extLst>
              </p:cNvPr>
              <p:cNvSpPr>
                <a:spLocks/>
              </p:cNvSpPr>
              <p:nvPr/>
            </p:nvSpPr>
            <p:spPr bwMode="auto">
              <a:xfrm>
                <a:off x="10164948" y="4488867"/>
                <a:ext cx="406400" cy="1254125"/>
              </a:xfrm>
              <a:custGeom>
                <a:avLst/>
                <a:gdLst>
                  <a:gd name="T0" fmla="*/ 41 w 116"/>
                  <a:gd name="T1" fmla="*/ 15 h 357"/>
                  <a:gd name="T2" fmla="*/ 18 w 116"/>
                  <a:gd name="T3" fmla="*/ 42 h 357"/>
                  <a:gd name="T4" fmla="*/ 81 w 116"/>
                  <a:gd name="T5" fmla="*/ 178 h 357"/>
                  <a:gd name="T6" fmla="*/ 18 w 116"/>
                  <a:gd name="T7" fmla="*/ 314 h 357"/>
                  <a:gd name="T8" fmla="*/ 41 w 116"/>
                  <a:gd name="T9" fmla="*/ 341 h 357"/>
                  <a:gd name="T10" fmla="*/ 116 w 116"/>
                  <a:gd name="T11" fmla="*/ 178 h 357"/>
                  <a:gd name="T12" fmla="*/ 41 w 116"/>
                  <a:gd name="T13" fmla="*/ 15 h 357"/>
                </a:gdLst>
                <a:ahLst/>
                <a:cxnLst>
                  <a:cxn ang="0">
                    <a:pos x="T0" y="T1"/>
                  </a:cxn>
                  <a:cxn ang="0">
                    <a:pos x="T2" y="T3"/>
                  </a:cxn>
                  <a:cxn ang="0">
                    <a:pos x="T4" y="T5"/>
                  </a:cxn>
                  <a:cxn ang="0">
                    <a:pos x="T6" y="T7"/>
                  </a:cxn>
                  <a:cxn ang="0">
                    <a:pos x="T8" y="T9"/>
                  </a:cxn>
                  <a:cxn ang="0">
                    <a:pos x="T10" y="T11"/>
                  </a:cxn>
                  <a:cxn ang="0">
                    <a:pos x="T12" y="T13"/>
                  </a:cxn>
                </a:cxnLst>
                <a:rect l="0" t="0" r="r" b="b"/>
                <a:pathLst>
                  <a:path w="116" h="357">
                    <a:moveTo>
                      <a:pt x="41" y="15"/>
                    </a:moveTo>
                    <a:cubicBezTo>
                      <a:pt x="23" y="0"/>
                      <a:pt x="0" y="27"/>
                      <a:pt x="18" y="42"/>
                    </a:cubicBezTo>
                    <a:cubicBezTo>
                      <a:pt x="56" y="75"/>
                      <a:pt x="81" y="124"/>
                      <a:pt x="81" y="178"/>
                    </a:cubicBezTo>
                    <a:cubicBezTo>
                      <a:pt x="81" y="233"/>
                      <a:pt x="56" y="281"/>
                      <a:pt x="18" y="314"/>
                    </a:cubicBezTo>
                    <a:cubicBezTo>
                      <a:pt x="0" y="330"/>
                      <a:pt x="23" y="357"/>
                      <a:pt x="41" y="341"/>
                    </a:cubicBezTo>
                    <a:cubicBezTo>
                      <a:pt x="87" y="302"/>
                      <a:pt x="116" y="244"/>
                      <a:pt x="116" y="178"/>
                    </a:cubicBezTo>
                    <a:cubicBezTo>
                      <a:pt x="116" y="113"/>
                      <a:pt x="87" y="54"/>
                      <a:pt x="4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48" name="Freeform 8">
                <a:extLst>
                  <a:ext uri="{FF2B5EF4-FFF2-40B4-BE49-F238E27FC236}">
                    <a16:creationId xmlns:a16="http://schemas.microsoft.com/office/drawing/2014/main" xmlns="" id="{4AAF18C6-6C13-4463-A9CC-01DE2941AEB1}"/>
                  </a:ext>
                </a:extLst>
              </p:cNvPr>
              <p:cNvSpPr>
                <a:spLocks/>
              </p:cNvSpPr>
              <p:nvPr/>
            </p:nvSpPr>
            <p:spPr bwMode="auto">
              <a:xfrm>
                <a:off x="9117198" y="4488867"/>
                <a:ext cx="411163" cy="1254125"/>
              </a:xfrm>
              <a:custGeom>
                <a:avLst/>
                <a:gdLst>
                  <a:gd name="T0" fmla="*/ 36 w 117"/>
                  <a:gd name="T1" fmla="*/ 178 h 357"/>
                  <a:gd name="T2" fmla="*/ 99 w 117"/>
                  <a:gd name="T3" fmla="*/ 42 h 357"/>
                  <a:gd name="T4" fmla="*/ 76 w 117"/>
                  <a:gd name="T5" fmla="*/ 15 h 357"/>
                  <a:gd name="T6" fmla="*/ 0 w 117"/>
                  <a:gd name="T7" fmla="*/ 178 h 357"/>
                  <a:gd name="T8" fmla="*/ 75 w 117"/>
                  <a:gd name="T9" fmla="*/ 341 h 357"/>
                  <a:gd name="T10" fmla="*/ 98 w 117"/>
                  <a:gd name="T11" fmla="*/ 314 h 357"/>
                  <a:gd name="T12" fmla="*/ 36 w 117"/>
                  <a:gd name="T13" fmla="*/ 178 h 357"/>
                </a:gdLst>
                <a:ahLst/>
                <a:cxnLst>
                  <a:cxn ang="0">
                    <a:pos x="T0" y="T1"/>
                  </a:cxn>
                  <a:cxn ang="0">
                    <a:pos x="T2" y="T3"/>
                  </a:cxn>
                  <a:cxn ang="0">
                    <a:pos x="T4" y="T5"/>
                  </a:cxn>
                  <a:cxn ang="0">
                    <a:pos x="T6" y="T7"/>
                  </a:cxn>
                  <a:cxn ang="0">
                    <a:pos x="T8" y="T9"/>
                  </a:cxn>
                  <a:cxn ang="0">
                    <a:pos x="T10" y="T11"/>
                  </a:cxn>
                  <a:cxn ang="0">
                    <a:pos x="T12" y="T13"/>
                  </a:cxn>
                </a:cxnLst>
                <a:rect l="0" t="0" r="r" b="b"/>
                <a:pathLst>
                  <a:path w="117" h="357">
                    <a:moveTo>
                      <a:pt x="36" y="178"/>
                    </a:moveTo>
                    <a:cubicBezTo>
                      <a:pt x="36" y="124"/>
                      <a:pt x="60" y="75"/>
                      <a:pt x="99" y="42"/>
                    </a:cubicBezTo>
                    <a:cubicBezTo>
                      <a:pt x="117" y="27"/>
                      <a:pt x="94" y="0"/>
                      <a:pt x="76" y="15"/>
                    </a:cubicBezTo>
                    <a:cubicBezTo>
                      <a:pt x="30" y="54"/>
                      <a:pt x="0" y="113"/>
                      <a:pt x="0" y="178"/>
                    </a:cubicBezTo>
                    <a:cubicBezTo>
                      <a:pt x="0" y="244"/>
                      <a:pt x="29" y="302"/>
                      <a:pt x="75" y="341"/>
                    </a:cubicBezTo>
                    <a:cubicBezTo>
                      <a:pt x="93" y="357"/>
                      <a:pt x="116" y="330"/>
                      <a:pt x="98" y="314"/>
                    </a:cubicBezTo>
                    <a:cubicBezTo>
                      <a:pt x="60" y="281"/>
                      <a:pt x="36" y="233"/>
                      <a:pt x="36" y="1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49" name="Freeform 9">
                <a:extLst>
                  <a:ext uri="{FF2B5EF4-FFF2-40B4-BE49-F238E27FC236}">
                    <a16:creationId xmlns:a16="http://schemas.microsoft.com/office/drawing/2014/main" xmlns="" id="{85A8CC5B-FADF-4488-8227-7388C886330F}"/>
                  </a:ext>
                </a:extLst>
              </p:cNvPr>
              <p:cNvSpPr>
                <a:spLocks/>
              </p:cNvSpPr>
              <p:nvPr/>
            </p:nvSpPr>
            <p:spPr bwMode="auto">
              <a:xfrm>
                <a:off x="9995086" y="4685717"/>
                <a:ext cx="277813" cy="857250"/>
              </a:xfrm>
              <a:custGeom>
                <a:avLst/>
                <a:gdLst>
                  <a:gd name="T0" fmla="*/ 28 w 79"/>
                  <a:gd name="T1" fmla="*/ 10 h 244"/>
                  <a:gd name="T2" fmla="*/ 12 w 79"/>
                  <a:gd name="T3" fmla="*/ 29 h 244"/>
                  <a:gd name="T4" fmla="*/ 55 w 79"/>
                  <a:gd name="T5" fmla="*/ 122 h 244"/>
                  <a:gd name="T6" fmla="*/ 12 w 79"/>
                  <a:gd name="T7" fmla="*/ 216 h 244"/>
                  <a:gd name="T8" fmla="*/ 28 w 79"/>
                  <a:gd name="T9" fmla="*/ 234 h 244"/>
                  <a:gd name="T10" fmla="*/ 79 w 79"/>
                  <a:gd name="T11" fmla="*/ 122 h 244"/>
                  <a:gd name="T12" fmla="*/ 28 w 79"/>
                  <a:gd name="T13" fmla="*/ 10 h 244"/>
                </a:gdLst>
                <a:ahLst/>
                <a:cxnLst>
                  <a:cxn ang="0">
                    <a:pos x="T0" y="T1"/>
                  </a:cxn>
                  <a:cxn ang="0">
                    <a:pos x="T2" y="T3"/>
                  </a:cxn>
                  <a:cxn ang="0">
                    <a:pos x="T4" y="T5"/>
                  </a:cxn>
                  <a:cxn ang="0">
                    <a:pos x="T6" y="T7"/>
                  </a:cxn>
                  <a:cxn ang="0">
                    <a:pos x="T8" y="T9"/>
                  </a:cxn>
                  <a:cxn ang="0">
                    <a:pos x="T10" y="T11"/>
                  </a:cxn>
                  <a:cxn ang="0">
                    <a:pos x="T12" y="T13"/>
                  </a:cxn>
                </a:cxnLst>
                <a:rect l="0" t="0" r="r" b="b"/>
                <a:pathLst>
                  <a:path w="79" h="244">
                    <a:moveTo>
                      <a:pt x="28" y="10"/>
                    </a:moveTo>
                    <a:cubicBezTo>
                      <a:pt x="15" y="0"/>
                      <a:pt x="0" y="18"/>
                      <a:pt x="12" y="29"/>
                    </a:cubicBezTo>
                    <a:cubicBezTo>
                      <a:pt x="38" y="51"/>
                      <a:pt x="55" y="85"/>
                      <a:pt x="55" y="122"/>
                    </a:cubicBezTo>
                    <a:cubicBezTo>
                      <a:pt x="55" y="160"/>
                      <a:pt x="38" y="193"/>
                      <a:pt x="12" y="216"/>
                    </a:cubicBezTo>
                    <a:cubicBezTo>
                      <a:pt x="0" y="226"/>
                      <a:pt x="16" y="244"/>
                      <a:pt x="28" y="234"/>
                    </a:cubicBezTo>
                    <a:cubicBezTo>
                      <a:pt x="59" y="207"/>
                      <a:pt x="79" y="167"/>
                      <a:pt x="79" y="122"/>
                    </a:cubicBezTo>
                    <a:cubicBezTo>
                      <a:pt x="79" y="77"/>
                      <a:pt x="59" y="37"/>
                      <a:pt x="28"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50" name="Freeform 10">
                <a:extLst>
                  <a:ext uri="{FF2B5EF4-FFF2-40B4-BE49-F238E27FC236}">
                    <a16:creationId xmlns:a16="http://schemas.microsoft.com/office/drawing/2014/main" xmlns="" id="{E31B1F44-1299-4253-A179-0891FECD660D}"/>
                  </a:ext>
                </a:extLst>
              </p:cNvPr>
              <p:cNvSpPr>
                <a:spLocks/>
              </p:cNvSpPr>
              <p:nvPr/>
            </p:nvSpPr>
            <p:spPr bwMode="auto">
              <a:xfrm>
                <a:off x="9415648" y="4685717"/>
                <a:ext cx="280988" cy="857250"/>
              </a:xfrm>
              <a:custGeom>
                <a:avLst/>
                <a:gdLst>
                  <a:gd name="T0" fmla="*/ 24 w 80"/>
                  <a:gd name="T1" fmla="*/ 122 h 244"/>
                  <a:gd name="T2" fmla="*/ 67 w 80"/>
                  <a:gd name="T3" fmla="*/ 29 h 244"/>
                  <a:gd name="T4" fmla="*/ 52 w 80"/>
                  <a:gd name="T5" fmla="*/ 10 h 244"/>
                  <a:gd name="T6" fmla="*/ 0 w 80"/>
                  <a:gd name="T7" fmla="*/ 122 h 244"/>
                  <a:gd name="T8" fmla="*/ 51 w 80"/>
                  <a:gd name="T9" fmla="*/ 234 h 244"/>
                  <a:gd name="T10" fmla="*/ 67 w 80"/>
                  <a:gd name="T11" fmla="*/ 216 h 244"/>
                  <a:gd name="T12" fmla="*/ 24 w 80"/>
                  <a:gd name="T13" fmla="*/ 122 h 244"/>
                </a:gdLst>
                <a:ahLst/>
                <a:cxnLst>
                  <a:cxn ang="0">
                    <a:pos x="T0" y="T1"/>
                  </a:cxn>
                  <a:cxn ang="0">
                    <a:pos x="T2" y="T3"/>
                  </a:cxn>
                  <a:cxn ang="0">
                    <a:pos x="T4" y="T5"/>
                  </a:cxn>
                  <a:cxn ang="0">
                    <a:pos x="T6" y="T7"/>
                  </a:cxn>
                  <a:cxn ang="0">
                    <a:pos x="T8" y="T9"/>
                  </a:cxn>
                  <a:cxn ang="0">
                    <a:pos x="T10" y="T11"/>
                  </a:cxn>
                  <a:cxn ang="0">
                    <a:pos x="T12" y="T13"/>
                  </a:cxn>
                </a:cxnLst>
                <a:rect l="0" t="0" r="r" b="b"/>
                <a:pathLst>
                  <a:path w="80" h="244">
                    <a:moveTo>
                      <a:pt x="24" y="122"/>
                    </a:moveTo>
                    <a:cubicBezTo>
                      <a:pt x="24" y="85"/>
                      <a:pt x="41" y="51"/>
                      <a:pt x="67" y="29"/>
                    </a:cubicBezTo>
                    <a:cubicBezTo>
                      <a:pt x="80" y="18"/>
                      <a:pt x="64" y="0"/>
                      <a:pt x="52" y="10"/>
                    </a:cubicBezTo>
                    <a:cubicBezTo>
                      <a:pt x="20" y="37"/>
                      <a:pt x="0" y="77"/>
                      <a:pt x="0" y="122"/>
                    </a:cubicBezTo>
                    <a:cubicBezTo>
                      <a:pt x="0" y="167"/>
                      <a:pt x="20" y="207"/>
                      <a:pt x="51" y="234"/>
                    </a:cubicBezTo>
                    <a:cubicBezTo>
                      <a:pt x="64" y="244"/>
                      <a:pt x="79" y="226"/>
                      <a:pt x="67" y="216"/>
                    </a:cubicBezTo>
                    <a:cubicBezTo>
                      <a:pt x="41" y="193"/>
                      <a:pt x="24" y="160"/>
                      <a:pt x="24"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3C4D66"/>
                  </a:solidFill>
                  <a:latin typeface="Arial"/>
                </a:endParaRPr>
              </a:p>
            </p:txBody>
          </p:sp>
        </p:grpSp>
      </p:grpSp>
      <p:grpSp>
        <p:nvGrpSpPr>
          <p:cNvPr id="461" name="Group 460">
            <a:extLst>
              <a:ext uri="{FF2B5EF4-FFF2-40B4-BE49-F238E27FC236}">
                <a16:creationId xmlns:a16="http://schemas.microsoft.com/office/drawing/2014/main" xmlns="" id="{64553390-4BF7-4278-AA44-EABF1F728028}"/>
              </a:ext>
            </a:extLst>
          </p:cNvPr>
          <p:cNvGrpSpPr/>
          <p:nvPr/>
        </p:nvGrpSpPr>
        <p:grpSpPr>
          <a:xfrm>
            <a:off x="8117629" y="6083934"/>
            <a:ext cx="520979" cy="520977"/>
            <a:chOff x="11439831" y="4722445"/>
            <a:chExt cx="521115" cy="521113"/>
          </a:xfrm>
        </p:grpSpPr>
        <p:sp>
          <p:nvSpPr>
            <p:cNvPr id="453" name="Oval 452">
              <a:extLst>
                <a:ext uri="{FF2B5EF4-FFF2-40B4-BE49-F238E27FC236}">
                  <a16:creationId xmlns:a16="http://schemas.microsoft.com/office/drawing/2014/main" xmlns="" id="{15AD35E9-5742-4E2B-A58E-ED54DD567832}"/>
                </a:ext>
              </a:extLst>
            </p:cNvPr>
            <p:cNvSpPr/>
            <p:nvPr/>
          </p:nvSpPr>
          <p:spPr>
            <a:xfrm>
              <a:off x="11439831" y="4722445"/>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54" name="Group 453">
              <a:extLst>
                <a:ext uri="{FF2B5EF4-FFF2-40B4-BE49-F238E27FC236}">
                  <a16:creationId xmlns:a16="http://schemas.microsoft.com/office/drawing/2014/main" xmlns="" id="{DC92EAB9-FDD3-4FDA-A1D5-9A129824A09E}"/>
                </a:ext>
              </a:extLst>
            </p:cNvPr>
            <p:cNvGrpSpPr/>
            <p:nvPr/>
          </p:nvGrpSpPr>
          <p:grpSpPr>
            <a:xfrm>
              <a:off x="11532626" y="4828668"/>
              <a:ext cx="335524" cy="271614"/>
              <a:chOff x="10485438" y="5481638"/>
              <a:chExt cx="233362" cy="188912"/>
            </a:xfrm>
          </p:grpSpPr>
          <p:sp>
            <p:nvSpPr>
              <p:cNvPr id="455" name="Freeform 11">
                <a:extLst>
                  <a:ext uri="{FF2B5EF4-FFF2-40B4-BE49-F238E27FC236}">
                    <a16:creationId xmlns:a16="http://schemas.microsoft.com/office/drawing/2014/main" xmlns="" id="{1A2E8518-D57B-47B8-9098-D297F59FFF6D}"/>
                  </a:ext>
                </a:extLst>
              </p:cNvPr>
              <p:cNvSpPr>
                <a:spLocks/>
              </p:cNvSpPr>
              <p:nvPr/>
            </p:nvSpPr>
            <p:spPr bwMode="auto">
              <a:xfrm>
                <a:off x="10514013" y="5481638"/>
                <a:ext cx="177800" cy="138113"/>
              </a:xfrm>
              <a:custGeom>
                <a:avLst/>
                <a:gdLst>
                  <a:gd name="T0" fmla="*/ 289 w 289"/>
                  <a:gd name="T1" fmla="*/ 204 h 225"/>
                  <a:gd name="T2" fmla="*/ 262 w 289"/>
                  <a:gd name="T3" fmla="*/ 225 h 225"/>
                  <a:gd name="T4" fmla="*/ 27 w 289"/>
                  <a:gd name="T5" fmla="*/ 225 h 225"/>
                  <a:gd name="T6" fmla="*/ 0 w 289"/>
                  <a:gd name="T7" fmla="*/ 204 h 225"/>
                  <a:gd name="T8" fmla="*/ 0 w 289"/>
                  <a:gd name="T9" fmla="*/ 20 h 225"/>
                  <a:gd name="T10" fmla="*/ 27 w 289"/>
                  <a:gd name="T11" fmla="*/ 0 h 225"/>
                  <a:gd name="T12" fmla="*/ 262 w 289"/>
                  <a:gd name="T13" fmla="*/ 0 h 225"/>
                  <a:gd name="T14" fmla="*/ 289 w 289"/>
                  <a:gd name="T15" fmla="*/ 20 h 225"/>
                  <a:gd name="T16" fmla="*/ 289 w 289"/>
                  <a:gd name="T17" fmla="*/ 20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225">
                    <a:moveTo>
                      <a:pt x="289" y="204"/>
                    </a:moveTo>
                    <a:cubicBezTo>
                      <a:pt x="289" y="215"/>
                      <a:pt x="277" y="225"/>
                      <a:pt x="262" y="225"/>
                    </a:cubicBezTo>
                    <a:cubicBezTo>
                      <a:pt x="27" y="225"/>
                      <a:pt x="27" y="225"/>
                      <a:pt x="27" y="225"/>
                    </a:cubicBezTo>
                    <a:cubicBezTo>
                      <a:pt x="12" y="225"/>
                      <a:pt x="0" y="215"/>
                      <a:pt x="0" y="204"/>
                    </a:cubicBezTo>
                    <a:cubicBezTo>
                      <a:pt x="0" y="20"/>
                      <a:pt x="0" y="20"/>
                      <a:pt x="0" y="20"/>
                    </a:cubicBezTo>
                    <a:cubicBezTo>
                      <a:pt x="0" y="9"/>
                      <a:pt x="12" y="0"/>
                      <a:pt x="27" y="0"/>
                    </a:cubicBezTo>
                    <a:cubicBezTo>
                      <a:pt x="262" y="0"/>
                      <a:pt x="262" y="0"/>
                      <a:pt x="262" y="0"/>
                    </a:cubicBezTo>
                    <a:cubicBezTo>
                      <a:pt x="277" y="0"/>
                      <a:pt x="289" y="9"/>
                      <a:pt x="289" y="20"/>
                    </a:cubicBezTo>
                    <a:lnTo>
                      <a:pt x="289" y="204"/>
                    </a:lnTo>
                    <a:close/>
                  </a:path>
                </a:pathLst>
              </a:custGeom>
              <a:noFill/>
              <a:ln w="2063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56" name="Freeform 12">
                <a:extLst>
                  <a:ext uri="{FF2B5EF4-FFF2-40B4-BE49-F238E27FC236}">
                    <a16:creationId xmlns:a16="http://schemas.microsoft.com/office/drawing/2014/main" xmlns="" id="{93364E26-9315-494E-A2EB-FF8D6859478C}"/>
                  </a:ext>
                </a:extLst>
              </p:cNvPr>
              <p:cNvSpPr>
                <a:spLocks/>
              </p:cNvSpPr>
              <p:nvPr/>
            </p:nvSpPr>
            <p:spPr bwMode="auto">
              <a:xfrm>
                <a:off x="10485438" y="5622925"/>
                <a:ext cx="233362" cy="47625"/>
              </a:xfrm>
              <a:custGeom>
                <a:avLst/>
                <a:gdLst>
                  <a:gd name="T0" fmla="*/ 17 w 147"/>
                  <a:gd name="T1" fmla="*/ 0 h 30"/>
                  <a:gd name="T2" fmla="*/ 0 w 147"/>
                  <a:gd name="T3" fmla="*/ 30 h 30"/>
                  <a:gd name="T4" fmla="*/ 147 w 147"/>
                  <a:gd name="T5" fmla="*/ 30 h 30"/>
                  <a:gd name="T6" fmla="*/ 130 w 147"/>
                  <a:gd name="T7" fmla="*/ 0 h 30"/>
                </a:gdLst>
                <a:ahLst/>
                <a:cxnLst>
                  <a:cxn ang="0">
                    <a:pos x="T0" y="T1"/>
                  </a:cxn>
                  <a:cxn ang="0">
                    <a:pos x="T2" y="T3"/>
                  </a:cxn>
                  <a:cxn ang="0">
                    <a:pos x="T4" y="T5"/>
                  </a:cxn>
                  <a:cxn ang="0">
                    <a:pos x="T6" y="T7"/>
                  </a:cxn>
                </a:cxnLst>
                <a:rect l="0" t="0" r="r" b="b"/>
                <a:pathLst>
                  <a:path w="147" h="30">
                    <a:moveTo>
                      <a:pt x="17" y="0"/>
                    </a:moveTo>
                    <a:lnTo>
                      <a:pt x="0" y="30"/>
                    </a:lnTo>
                    <a:lnTo>
                      <a:pt x="147" y="30"/>
                    </a:lnTo>
                    <a:lnTo>
                      <a:pt x="130" y="0"/>
                    </a:ln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57" name="Freeform 13">
                <a:extLst>
                  <a:ext uri="{FF2B5EF4-FFF2-40B4-BE49-F238E27FC236}">
                    <a16:creationId xmlns:a16="http://schemas.microsoft.com/office/drawing/2014/main" xmlns="" id="{B3CDD683-2C82-4FA0-97B4-8DE1A62F2838}"/>
                  </a:ext>
                </a:extLst>
              </p:cNvPr>
              <p:cNvSpPr>
                <a:spLocks noEditPoints="1"/>
              </p:cNvSpPr>
              <p:nvPr/>
            </p:nvSpPr>
            <p:spPr bwMode="auto">
              <a:xfrm>
                <a:off x="10564813" y="5503863"/>
                <a:ext cx="73025" cy="92075"/>
              </a:xfrm>
              <a:custGeom>
                <a:avLst/>
                <a:gdLst>
                  <a:gd name="T0" fmla="*/ 59 w 117"/>
                  <a:gd name="T1" fmla="*/ 14 h 149"/>
                  <a:gd name="T2" fmla="*/ 106 w 117"/>
                  <a:gd name="T3" fmla="*/ 29 h 149"/>
                  <a:gd name="T4" fmla="*/ 106 w 117"/>
                  <a:gd name="T5" fmla="*/ 88 h 149"/>
                  <a:gd name="T6" fmla="*/ 86 w 117"/>
                  <a:gd name="T7" fmla="*/ 121 h 149"/>
                  <a:gd name="T8" fmla="*/ 59 w 117"/>
                  <a:gd name="T9" fmla="*/ 137 h 149"/>
                  <a:gd name="T10" fmla="*/ 32 w 117"/>
                  <a:gd name="T11" fmla="*/ 121 h 149"/>
                  <a:gd name="T12" fmla="*/ 12 w 117"/>
                  <a:gd name="T13" fmla="*/ 88 h 149"/>
                  <a:gd name="T14" fmla="*/ 12 w 117"/>
                  <a:gd name="T15" fmla="*/ 29 h 149"/>
                  <a:gd name="T16" fmla="*/ 59 w 117"/>
                  <a:gd name="T17" fmla="*/ 14 h 149"/>
                  <a:gd name="T18" fmla="*/ 59 w 117"/>
                  <a:gd name="T19" fmla="*/ 0 h 149"/>
                  <a:gd name="T20" fmla="*/ 0 w 117"/>
                  <a:gd name="T21" fmla="*/ 18 h 149"/>
                  <a:gd name="T22" fmla="*/ 0 w 117"/>
                  <a:gd name="T23" fmla="*/ 18 h 149"/>
                  <a:gd name="T24" fmla="*/ 0 w 117"/>
                  <a:gd name="T25" fmla="*/ 88 h 149"/>
                  <a:gd name="T26" fmla="*/ 59 w 117"/>
                  <a:gd name="T27" fmla="*/ 149 h 149"/>
                  <a:gd name="T28" fmla="*/ 117 w 117"/>
                  <a:gd name="T29" fmla="*/ 88 h 149"/>
                  <a:gd name="T30" fmla="*/ 117 w 117"/>
                  <a:gd name="T31" fmla="*/ 18 h 149"/>
                  <a:gd name="T32" fmla="*/ 117 w 117"/>
                  <a:gd name="T33" fmla="*/ 18 h 149"/>
                  <a:gd name="T34" fmla="*/ 117 w 117"/>
                  <a:gd name="T35" fmla="*/ 18 h 149"/>
                  <a:gd name="T36" fmla="*/ 59 w 117"/>
                  <a:gd name="T37"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149">
                    <a:moveTo>
                      <a:pt x="59" y="14"/>
                    </a:moveTo>
                    <a:cubicBezTo>
                      <a:pt x="73" y="23"/>
                      <a:pt x="89" y="28"/>
                      <a:pt x="106" y="29"/>
                    </a:cubicBezTo>
                    <a:cubicBezTo>
                      <a:pt x="106" y="88"/>
                      <a:pt x="106" y="88"/>
                      <a:pt x="106" y="88"/>
                    </a:cubicBezTo>
                    <a:cubicBezTo>
                      <a:pt x="106" y="94"/>
                      <a:pt x="103" y="106"/>
                      <a:pt x="86" y="121"/>
                    </a:cubicBezTo>
                    <a:cubicBezTo>
                      <a:pt x="74" y="131"/>
                      <a:pt x="62" y="137"/>
                      <a:pt x="59" y="137"/>
                    </a:cubicBezTo>
                    <a:cubicBezTo>
                      <a:pt x="55" y="137"/>
                      <a:pt x="44" y="131"/>
                      <a:pt x="32" y="121"/>
                    </a:cubicBezTo>
                    <a:cubicBezTo>
                      <a:pt x="15" y="106"/>
                      <a:pt x="12" y="94"/>
                      <a:pt x="12" y="88"/>
                    </a:cubicBezTo>
                    <a:cubicBezTo>
                      <a:pt x="12" y="29"/>
                      <a:pt x="12" y="29"/>
                      <a:pt x="12" y="29"/>
                    </a:cubicBezTo>
                    <a:cubicBezTo>
                      <a:pt x="29" y="27"/>
                      <a:pt x="45" y="22"/>
                      <a:pt x="59" y="14"/>
                    </a:cubicBezTo>
                    <a:moveTo>
                      <a:pt x="59" y="0"/>
                    </a:moveTo>
                    <a:cubicBezTo>
                      <a:pt x="41" y="12"/>
                      <a:pt x="20" y="18"/>
                      <a:pt x="0" y="18"/>
                    </a:cubicBezTo>
                    <a:cubicBezTo>
                      <a:pt x="0" y="18"/>
                      <a:pt x="0" y="18"/>
                      <a:pt x="0" y="18"/>
                    </a:cubicBezTo>
                    <a:cubicBezTo>
                      <a:pt x="0" y="88"/>
                      <a:pt x="0" y="88"/>
                      <a:pt x="0" y="88"/>
                    </a:cubicBezTo>
                    <a:cubicBezTo>
                      <a:pt x="0" y="121"/>
                      <a:pt x="48" y="149"/>
                      <a:pt x="59" y="149"/>
                    </a:cubicBezTo>
                    <a:cubicBezTo>
                      <a:pt x="70" y="149"/>
                      <a:pt x="117" y="121"/>
                      <a:pt x="117" y="88"/>
                    </a:cubicBezTo>
                    <a:cubicBezTo>
                      <a:pt x="117" y="18"/>
                      <a:pt x="117" y="18"/>
                      <a:pt x="117" y="18"/>
                    </a:cubicBezTo>
                    <a:cubicBezTo>
                      <a:pt x="117" y="18"/>
                      <a:pt x="117" y="18"/>
                      <a:pt x="117" y="18"/>
                    </a:cubicBezTo>
                    <a:cubicBezTo>
                      <a:pt x="117" y="18"/>
                      <a:pt x="117" y="18"/>
                      <a:pt x="117" y="18"/>
                    </a:cubicBezTo>
                    <a:cubicBezTo>
                      <a:pt x="96" y="18"/>
                      <a:pt x="76" y="12"/>
                      <a:pt x="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58" name="Freeform 14">
                <a:extLst>
                  <a:ext uri="{FF2B5EF4-FFF2-40B4-BE49-F238E27FC236}">
                    <a16:creationId xmlns:a16="http://schemas.microsoft.com/office/drawing/2014/main" xmlns="" id="{F4E3BD65-815D-4662-B0EF-29E3C62C9603}"/>
                  </a:ext>
                </a:extLst>
              </p:cNvPr>
              <p:cNvSpPr>
                <a:spLocks/>
              </p:cNvSpPr>
              <p:nvPr/>
            </p:nvSpPr>
            <p:spPr bwMode="auto">
              <a:xfrm>
                <a:off x="10514013" y="5481638"/>
                <a:ext cx="177800" cy="138113"/>
              </a:xfrm>
              <a:custGeom>
                <a:avLst/>
                <a:gdLst>
                  <a:gd name="T0" fmla="*/ 289 w 289"/>
                  <a:gd name="T1" fmla="*/ 204 h 225"/>
                  <a:gd name="T2" fmla="*/ 262 w 289"/>
                  <a:gd name="T3" fmla="*/ 225 h 225"/>
                  <a:gd name="T4" fmla="*/ 27 w 289"/>
                  <a:gd name="T5" fmla="*/ 225 h 225"/>
                  <a:gd name="T6" fmla="*/ 0 w 289"/>
                  <a:gd name="T7" fmla="*/ 204 h 225"/>
                  <a:gd name="T8" fmla="*/ 0 w 289"/>
                  <a:gd name="T9" fmla="*/ 20 h 225"/>
                  <a:gd name="T10" fmla="*/ 27 w 289"/>
                  <a:gd name="T11" fmla="*/ 0 h 225"/>
                  <a:gd name="T12" fmla="*/ 262 w 289"/>
                  <a:gd name="T13" fmla="*/ 0 h 225"/>
                  <a:gd name="T14" fmla="*/ 289 w 289"/>
                  <a:gd name="T15" fmla="*/ 20 h 225"/>
                  <a:gd name="T16" fmla="*/ 289 w 289"/>
                  <a:gd name="T17" fmla="*/ 20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225">
                    <a:moveTo>
                      <a:pt x="289" y="204"/>
                    </a:moveTo>
                    <a:cubicBezTo>
                      <a:pt x="289" y="215"/>
                      <a:pt x="277" y="225"/>
                      <a:pt x="262" y="225"/>
                    </a:cubicBezTo>
                    <a:cubicBezTo>
                      <a:pt x="27" y="225"/>
                      <a:pt x="27" y="225"/>
                      <a:pt x="27" y="225"/>
                    </a:cubicBezTo>
                    <a:cubicBezTo>
                      <a:pt x="12" y="225"/>
                      <a:pt x="0" y="215"/>
                      <a:pt x="0" y="204"/>
                    </a:cubicBezTo>
                    <a:cubicBezTo>
                      <a:pt x="0" y="20"/>
                      <a:pt x="0" y="20"/>
                      <a:pt x="0" y="20"/>
                    </a:cubicBezTo>
                    <a:cubicBezTo>
                      <a:pt x="0" y="9"/>
                      <a:pt x="12" y="0"/>
                      <a:pt x="27" y="0"/>
                    </a:cubicBezTo>
                    <a:cubicBezTo>
                      <a:pt x="262" y="0"/>
                      <a:pt x="262" y="0"/>
                      <a:pt x="262" y="0"/>
                    </a:cubicBezTo>
                    <a:cubicBezTo>
                      <a:pt x="277" y="0"/>
                      <a:pt x="289" y="9"/>
                      <a:pt x="289" y="20"/>
                    </a:cubicBezTo>
                    <a:lnTo>
                      <a:pt x="289" y="204"/>
                    </a:lnTo>
                    <a:close/>
                  </a:path>
                </a:pathLst>
              </a:custGeom>
              <a:noFill/>
              <a:ln w="2540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59" name="Freeform 15">
                <a:extLst>
                  <a:ext uri="{FF2B5EF4-FFF2-40B4-BE49-F238E27FC236}">
                    <a16:creationId xmlns:a16="http://schemas.microsoft.com/office/drawing/2014/main" xmlns="" id="{E1CB35A7-2D9B-4B2B-9418-D46035A0C953}"/>
                  </a:ext>
                </a:extLst>
              </p:cNvPr>
              <p:cNvSpPr>
                <a:spLocks/>
              </p:cNvSpPr>
              <p:nvPr/>
            </p:nvSpPr>
            <p:spPr bwMode="auto">
              <a:xfrm>
                <a:off x="10485438" y="5622925"/>
                <a:ext cx="233362" cy="47625"/>
              </a:xfrm>
              <a:custGeom>
                <a:avLst/>
                <a:gdLst>
                  <a:gd name="T0" fmla="*/ 17 w 147"/>
                  <a:gd name="T1" fmla="*/ 0 h 30"/>
                  <a:gd name="T2" fmla="*/ 0 w 147"/>
                  <a:gd name="T3" fmla="*/ 30 h 30"/>
                  <a:gd name="T4" fmla="*/ 147 w 147"/>
                  <a:gd name="T5" fmla="*/ 30 h 30"/>
                  <a:gd name="T6" fmla="*/ 130 w 147"/>
                  <a:gd name="T7" fmla="*/ 0 h 30"/>
                </a:gdLst>
                <a:ahLst/>
                <a:cxnLst>
                  <a:cxn ang="0">
                    <a:pos x="T0" y="T1"/>
                  </a:cxn>
                  <a:cxn ang="0">
                    <a:pos x="T2" y="T3"/>
                  </a:cxn>
                  <a:cxn ang="0">
                    <a:pos x="T4" y="T5"/>
                  </a:cxn>
                  <a:cxn ang="0">
                    <a:pos x="T6" y="T7"/>
                  </a:cxn>
                </a:cxnLst>
                <a:rect l="0" t="0" r="r" b="b"/>
                <a:pathLst>
                  <a:path w="147" h="30">
                    <a:moveTo>
                      <a:pt x="17" y="0"/>
                    </a:moveTo>
                    <a:lnTo>
                      <a:pt x="0" y="30"/>
                    </a:lnTo>
                    <a:lnTo>
                      <a:pt x="147" y="30"/>
                    </a:lnTo>
                    <a:lnTo>
                      <a:pt x="130" y="0"/>
                    </a:lnTo>
                  </a:path>
                </a:pathLst>
              </a:custGeom>
              <a:noFill/>
              <a:ln w="2540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60" name="Freeform 16">
                <a:extLst>
                  <a:ext uri="{FF2B5EF4-FFF2-40B4-BE49-F238E27FC236}">
                    <a16:creationId xmlns:a16="http://schemas.microsoft.com/office/drawing/2014/main" xmlns="" id="{C3EE2C1C-0C53-47AA-9CBB-4EB2EF01000F}"/>
                  </a:ext>
                </a:extLst>
              </p:cNvPr>
              <p:cNvSpPr>
                <a:spLocks noEditPoints="1"/>
              </p:cNvSpPr>
              <p:nvPr/>
            </p:nvSpPr>
            <p:spPr bwMode="auto">
              <a:xfrm>
                <a:off x="10564813" y="5503863"/>
                <a:ext cx="73025" cy="92075"/>
              </a:xfrm>
              <a:custGeom>
                <a:avLst/>
                <a:gdLst>
                  <a:gd name="T0" fmla="*/ 59 w 117"/>
                  <a:gd name="T1" fmla="*/ 14 h 149"/>
                  <a:gd name="T2" fmla="*/ 106 w 117"/>
                  <a:gd name="T3" fmla="*/ 29 h 149"/>
                  <a:gd name="T4" fmla="*/ 106 w 117"/>
                  <a:gd name="T5" fmla="*/ 88 h 149"/>
                  <a:gd name="T6" fmla="*/ 86 w 117"/>
                  <a:gd name="T7" fmla="*/ 121 h 149"/>
                  <a:gd name="T8" fmla="*/ 59 w 117"/>
                  <a:gd name="T9" fmla="*/ 137 h 149"/>
                  <a:gd name="T10" fmla="*/ 32 w 117"/>
                  <a:gd name="T11" fmla="*/ 121 h 149"/>
                  <a:gd name="T12" fmla="*/ 12 w 117"/>
                  <a:gd name="T13" fmla="*/ 88 h 149"/>
                  <a:gd name="T14" fmla="*/ 12 w 117"/>
                  <a:gd name="T15" fmla="*/ 29 h 149"/>
                  <a:gd name="T16" fmla="*/ 59 w 117"/>
                  <a:gd name="T17" fmla="*/ 14 h 149"/>
                  <a:gd name="T18" fmla="*/ 59 w 117"/>
                  <a:gd name="T19" fmla="*/ 0 h 149"/>
                  <a:gd name="T20" fmla="*/ 0 w 117"/>
                  <a:gd name="T21" fmla="*/ 18 h 149"/>
                  <a:gd name="T22" fmla="*/ 0 w 117"/>
                  <a:gd name="T23" fmla="*/ 18 h 149"/>
                  <a:gd name="T24" fmla="*/ 0 w 117"/>
                  <a:gd name="T25" fmla="*/ 88 h 149"/>
                  <a:gd name="T26" fmla="*/ 59 w 117"/>
                  <a:gd name="T27" fmla="*/ 149 h 149"/>
                  <a:gd name="T28" fmla="*/ 117 w 117"/>
                  <a:gd name="T29" fmla="*/ 88 h 149"/>
                  <a:gd name="T30" fmla="*/ 117 w 117"/>
                  <a:gd name="T31" fmla="*/ 18 h 149"/>
                  <a:gd name="T32" fmla="*/ 117 w 117"/>
                  <a:gd name="T33" fmla="*/ 18 h 149"/>
                  <a:gd name="T34" fmla="*/ 117 w 117"/>
                  <a:gd name="T35" fmla="*/ 18 h 149"/>
                  <a:gd name="T36" fmla="*/ 59 w 117"/>
                  <a:gd name="T37"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149">
                    <a:moveTo>
                      <a:pt x="59" y="14"/>
                    </a:moveTo>
                    <a:cubicBezTo>
                      <a:pt x="73" y="23"/>
                      <a:pt x="89" y="28"/>
                      <a:pt x="106" y="29"/>
                    </a:cubicBezTo>
                    <a:cubicBezTo>
                      <a:pt x="106" y="88"/>
                      <a:pt x="106" y="88"/>
                      <a:pt x="106" y="88"/>
                    </a:cubicBezTo>
                    <a:cubicBezTo>
                      <a:pt x="106" y="94"/>
                      <a:pt x="103" y="106"/>
                      <a:pt x="86" y="121"/>
                    </a:cubicBezTo>
                    <a:cubicBezTo>
                      <a:pt x="74" y="131"/>
                      <a:pt x="62" y="137"/>
                      <a:pt x="59" y="137"/>
                    </a:cubicBezTo>
                    <a:cubicBezTo>
                      <a:pt x="55" y="137"/>
                      <a:pt x="44" y="131"/>
                      <a:pt x="32" y="121"/>
                    </a:cubicBezTo>
                    <a:cubicBezTo>
                      <a:pt x="15" y="106"/>
                      <a:pt x="12" y="94"/>
                      <a:pt x="12" y="88"/>
                    </a:cubicBezTo>
                    <a:cubicBezTo>
                      <a:pt x="12" y="29"/>
                      <a:pt x="12" y="29"/>
                      <a:pt x="12" y="29"/>
                    </a:cubicBezTo>
                    <a:cubicBezTo>
                      <a:pt x="29" y="27"/>
                      <a:pt x="45" y="22"/>
                      <a:pt x="59" y="14"/>
                    </a:cubicBezTo>
                    <a:moveTo>
                      <a:pt x="59" y="0"/>
                    </a:moveTo>
                    <a:cubicBezTo>
                      <a:pt x="41" y="12"/>
                      <a:pt x="20" y="18"/>
                      <a:pt x="0" y="18"/>
                    </a:cubicBezTo>
                    <a:cubicBezTo>
                      <a:pt x="0" y="18"/>
                      <a:pt x="0" y="18"/>
                      <a:pt x="0" y="18"/>
                    </a:cubicBezTo>
                    <a:cubicBezTo>
                      <a:pt x="0" y="88"/>
                      <a:pt x="0" y="88"/>
                      <a:pt x="0" y="88"/>
                    </a:cubicBezTo>
                    <a:cubicBezTo>
                      <a:pt x="0" y="121"/>
                      <a:pt x="48" y="149"/>
                      <a:pt x="59" y="149"/>
                    </a:cubicBezTo>
                    <a:cubicBezTo>
                      <a:pt x="70" y="149"/>
                      <a:pt x="117" y="121"/>
                      <a:pt x="117" y="88"/>
                    </a:cubicBezTo>
                    <a:cubicBezTo>
                      <a:pt x="117" y="18"/>
                      <a:pt x="117" y="18"/>
                      <a:pt x="117" y="18"/>
                    </a:cubicBezTo>
                    <a:cubicBezTo>
                      <a:pt x="117" y="18"/>
                      <a:pt x="117" y="18"/>
                      <a:pt x="117" y="18"/>
                    </a:cubicBezTo>
                    <a:cubicBezTo>
                      <a:pt x="117" y="18"/>
                      <a:pt x="117" y="18"/>
                      <a:pt x="117" y="18"/>
                    </a:cubicBezTo>
                    <a:cubicBezTo>
                      <a:pt x="96" y="18"/>
                      <a:pt x="76" y="12"/>
                      <a:pt x="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472" name="Group 471">
            <a:extLst>
              <a:ext uri="{FF2B5EF4-FFF2-40B4-BE49-F238E27FC236}">
                <a16:creationId xmlns:a16="http://schemas.microsoft.com/office/drawing/2014/main" xmlns="" id="{B8029C95-04D8-4016-8D44-A53FFA69ACA2}"/>
              </a:ext>
            </a:extLst>
          </p:cNvPr>
          <p:cNvGrpSpPr/>
          <p:nvPr/>
        </p:nvGrpSpPr>
        <p:grpSpPr>
          <a:xfrm>
            <a:off x="8776428" y="6083934"/>
            <a:ext cx="520979" cy="520977"/>
            <a:chOff x="10918716" y="4722445"/>
            <a:chExt cx="521115" cy="521113"/>
          </a:xfrm>
        </p:grpSpPr>
        <p:sp>
          <p:nvSpPr>
            <p:cNvPr id="463" name="Oval 462">
              <a:extLst>
                <a:ext uri="{FF2B5EF4-FFF2-40B4-BE49-F238E27FC236}">
                  <a16:creationId xmlns:a16="http://schemas.microsoft.com/office/drawing/2014/main" xmlns="" id="{95001D39-6B03-4126-AB5F-6BCE6126B2A1}"/>
                </a:ext>
              </a:extLst>
            </p:cNvPr>
            <p:cNvSpPr/>
            <p:nvPr/>
          </p:nvSpPr>
          <p:spPr>
            <a:xfrm>
              <a:off x="10918716" y="4722445"/>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471" name="Freeform 6">
              <a:extLst>
                <a:ext uri="{FF2B5EF4-FFF2-40B4-BE49-F238E27FC236}">
                  <a16:creationId xmlns:a16="http://schemas.microsoft.com/office/drawing/2014/main" xmlns="" id="{5A43B66D-44C2-4934-9060-6B2FFF43C7F5}"/>
                </a:ext>
              </a:extLst>
            </p:cNvPr>
            <p:cNvSpPr>
              <a:spLocks noEditPoints="1"/>
            </p:cNvSpPr>
            <p:nvPr/>
          </p:nvSpPr>
          <p:spPr bwMode="auto">
            <a:xfrm>
              <a:off x="10999572" y="4865503"/>
              <a:ext cx="359402" cy="234996"/>
            </a:xfrm>
            <a:custGeom>
              <a:avLst/>
              <a:gdLst>
                <a:gd name="T0" fmla="*/ 371 w 392"/>
                <a:gd name="T1" fmla="*/ 0 h 260"/>
                <a:gd name="T2" fmla="*/ 22 w 392"/>
                <a:gd name="T3" fmla="*/ 0 h 260"/>
                <a:gd name="T4" fmla="*/ 0 w 392"/>
                <a:gd name="T5" fmla="*/ 22 h 260"/>
                <a:gd name="T6" fmla="*/ 0 w 392"/>
                <a:gd name="T7" fmla="*/ 239 h 260"/>
                <a:gd name="T8" fmla="*/ 22 w 392"/>
                <a:gd name="T9" fmla="*/ 260 h 260"/>
                <a:gd name="T10" fmla="*/ 371 w 392"/>
                <a:gd name="T11" fmla="*/ 260 h 260"/>
                <a:gd name="T12" fmla="*/ 392 w 392"/>
                <a:gd name="T13" fmla="*/ 239 h 260"/>
                <a:gd name="T14" fmla="*/ 392 w 392"/>
                <a:gd name="T15" fmla="*/ 22 h 260"/>
                <a:gd name="T16" fmla="*/ 371 w 392"/>
                <a:gd name="T17" fmla="*/ 0 h 260"/>
                <a:gd name="T18" fmla="*/ 196 w 392"/>
                <a:gd name="T19" fmla="*/ 115 h 260"/>
                <a:gd name="T20" fmla="*/ 63 w 392"/>
                <a:gd name="T21" fmla="*/ 32 h 260"/>
                <a:gd name="T22" fmla="*/ 325 w 392"/>
                <a:gd name="T23" fmla="*/ 32 h 260"/>
                <a:gd name="T24" fmla="*/ 196 w 392"/>
                <a:gd name="T25" fmla="*/ 115 h 260"/>
                <a:gd name="T26" fmla="*/ 360 w 392"/>
                <a:gd name="T27" fmla="*/ 228 h 260"/>
                <a:gd name="T28" fmla="*/ 32 w 392"/>
                <a:gd name="T29" fmla="*/ 228 h 260"/>
                <a:gd name="T30" fmla="*/ 32 w 392"/>
                <a:gd name="T31" fmla="*/ 32 h 260"/>
                <a:gd name="T32" fmla="*/ 33 w 392"/>
                <a:gd name="T33" fmla="*/ 32 h 260"/>
                <a:gd name="T34" fmla="*/ 192 w 392"/>
                <a:gd name="T35" fmla="*/ 131 h 260"/>
                <a:gd name="T36" fmla="*/ 192 w 392"/>
                <a:gd name="T37" fmla="*/ 131 h 260"/>
                <a:gd name="T38" fmla="*/ 194 w 392"/>
                <a:gd name="T39" fmla="*/ 132 h 260"/>
                <a:gd name="T40" fmla="*/ 194 w 392"/>
                <a:gd name="T41" fmla="*/ 132 h 260"/>
                <a:gd name="T42" fmla="*/ 196 w 392"/>
                <a:gd name="T43" fmla="*/ 132 h 260"/>
                <a:gd name="T44" fmla="*/ 196 w 392"/>
                <a:gd name="T45" fmla="*/ 132 h 260"/>
                <a:gd name="T46" fmla="*/ 196 w 392"/>
                <a:gd name="T47" fmla="*/ 132 h 260"/>
                <a:gd name="T48" fmla="*/ 196 w 392"/>
                <a:gd name="T49" fmla="*/ 132 h 260"/>
                <a:gd name="T50" fmla="*/ 196 w 392"/>
                <a:gd name="T51" fmla="*/ 132 h 260"/>
                <a:gd name="T52" fmla="*/ 198 w 392"/>
                <a:gd name="T53" fmla="*/ 132 h 260"/>
                <a:gd name="T54" fmla="*/ 199 w 392"/>
                <a:gd name="T55" fmla="*/ 132 h 260"/>
                <a:gd name="T56" fmla="*/ 200 w 392"/>
                <a:gd name="T57" fmla="*/ 131 h 260"/>
                <a:gd name="T58" fmla="*/ 201 w 392"/>
                <a:gd name="T59" fmla="*/ 131 h 260"/>
                <a:gd name="T60" fmla="*/ 354 w 392"/>
                <a:gd name="T61" fmla="*/ 32 h 260"/>
                <a:gd name="T62" fmla="*/ 360 w 392"/>
                <a:gd name="T63" fmla="*/ 32 h 260"/>
                <a:gd name="T64" fmla="*/ 360 w 392"/>
                <a:gd name="T65" fmla="*/ 22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2" h="260">
                  <a:moveTo>
                    <a:pt x="371" y="0"/>
                  </a:moveTo>
                  <a:cubicBezTo>
                    <a:pt x="22" y="0"/>
                    <a:pt x="22" y="0"/>
                    <a:pt x="22" y="0"/>
                  </a:cubicBezTo>
                  <a:cubicBezTo>
                    <a:pt x="10" y="0"/>
                    <a:pt x="0" y="10"/>
                    <a:pt x="0" y="22"/>
                  </a:cubicBezTo>
                  <a:cubicBezTo>
                    <a:pt x="0" y="239"/>
                    <a:pt x="0" y="239"/>
                    <a:pt x="0" y="239"/>
                  </a:cubicBezTo>
                  <a:cubicBezTo>
                    <a:pt x="0" y="250"/>
                    <a:pt x="10" y="260"/>
                    <a:pt x="22" y="260"/>
                  </a:cubicBezTo>
                  <a:cubicBezTo>
                    <a:pt x="371" y="260"/>
                    <a:pt x="371" y="260"/>
                    <a:pt x="371" y="260"/>
                  </a:cubicBezTo>
                  <a:cubicBezTo>
                    <a:pt x="383" y="260"/>
                    <a:pt x="392" y="250"/>
                    <a:pt x="392" y="239"/>
                  </a:cubicBezTo>
                  <a:cubicBezTo>
                    <a:pt x="392" y="22"/>
                    <a:pt x="392" y="22"/>
                    <a:pt x="392" y="22"/>
                  </a:cubicBezTo>
                  <a:cubicBezTo>
                    <a:pt x="392" y="10"/>
                    <a:pt x="383" y="0"/>
                    <a:pt x="371" y="0"/>
                  </a:cubicBezTo>
                  <a:close/>
                  <a:moveTo>
                    <a:pt x="196" y="115"/>
                  </a:moveTo>
                  <a:cubicBezTo>
                    <a:pt x="63" y="32"/>
                    <a:pt x="63" y="32"/>
                    <a:pt x="63" y="32"/>
                  </a:cubicBezTo>
                  <a:cubicBezTo>
                    <a:pt x="325" y="32"/>
                    <a:pt x="325" y="32"/>
                    <a:pt x="325" y="32"/>
                  </a:cubicBezTo>
                  <a:lnTo>
                    <a:pt x="196" y="115"/>
                  </a:lnTo>
                  <a:close/>
                  <a:moveTo>
                    <a:pt x="360" y="228"/>
                  </a:moveTo>
                  <a:cubicBezTo>
                    <a:pt x="32" y="228"/>
                    <a:pt x="32" y="228"/>
                    <a:pt x="32" y="228"/>
                  </a:cubicBezTo>
                  <a:cubicBezTo>
                    <a:pt x="32" y="32"/>
                    <a:pt x="32" y="32"/>
                    <a:pt x="32" y="32"/>
                  </a:cubicBezTo>
                  <a:cubicBezTo>
                    <a:pt x="33" y="32"/>
                    <a:pt x="33" y="32"/>
                    <a:pt x="33" y="32"/>
                  </a:cubicBezTo>
                  <a:cubicBezTo>
                    <a:pt x="192" y="131"/>
                    <a:pt x="192" y="131"/>
                    <a:pt x="192" y="131"/>
                  </a:cubicBezTo>
                  <a:cubicBezTo>
                    <a:pt x="192" y="131"/>
                    <a:pt x="192" y="131"/>
                    <a:pt x="192" y="131"/>
                  </a:cubicBezTo>
                  <a:cubicBezTo>
                    <a:pt x="193" y="131"/>
                    <a:pt x="193" y="131"/>
                    <a:pt x="194" y="132"/>
                  </a:cubicBezTo>
                  <a:cubicBezTo>
                    <a:pt x="194" y="132"/>
                    <a:pt x="194" y="132"/>
                    <a:pt x="194" y="132"/>
                  </a:cubicBezTo>
                  <a:cubicBezTo>
                    <a:pt x="195" y="132"/>
                    <a:pt x="196" y="132"/>
                    <a:pt x="196" y="132"/>
                  </a:cubicBezTo>
                  <a:cubicBezTo>
                    <a:pt x="196" y="132"/>
                    <a:pt x="196" y="132"/>
                    <a:pt x="196" y="132"/>
                  </a:cubicBezTo>
                  <a:cubicBezTo>
                    <a:pt x="196" y="132"/>
                    <a:pt x="196" y="132"/>
                    <a:pt x="196" y="132"/>
                  </a:cubicBezTo>
                  <a:cubicBezTo>
                    <a:pt x="196" y="132"/>
                    <a:pt x="196" y="132"/>
                    <a:pt x="196" y="132"/>
                  </a:cubicBezTo>
                  <a:cubicBezTo>
                    <a:pt x="196" y="132"/>
                    <a:pt x="196" y="132"/>
                    <a:pt x="196" y="132"/>
                  </a:cubicBezTo>
                  <a:cubicBezTo>
                    <a:pt x="197" y="132"/>
                    <a:pt x="198" y="132"/>
                    <a:pt x="198" y="132"/>
                  </a:cubicBezTo>
                  <a:cubicBezTo>
                    <a:pt x="199" y="132"/>
                    <a:pt x="199" y="132"/>
                    <a:pt x="199" y="132"/>
                  </a:cubicBezTo>
                  <a:cubicBezTo>
                    <a:pt x="200" y="131"/>
                    <a:pt x="200" y="131"/>
                    <a:pt x="200" y="131"/>
                  </a:cubicBezTo>
                  <a:cubicBezTo>
                    <a:pt x="201" y="131"/>
                    <a:pt x="201" y="131"/>
                    <a:pt x="201" y="131"/>
                  </a:cubicBezTo>
                  <a:cubicBezTo>
                    <a:pt x="354" y="32"/>
                    <a:pt x="354" y="32"/>
                    <a:pt x="354" y="32"/>
                  </a:cubicBezTo>
                  <a:cubicBezTo>
                    <a:pt x="360" y="32"/>
                    <a:pt x="360" y="32"/>
                    <a:pt x="360" y="32"/>
                  </a:cubicBezTo>
                  <a:lnTo>
                    <a:pt x="360" y="2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nvGrpSpPr>
          <p:cNvPr id="479" name="Group 478">
            <a:extLst>
              <a:ext uri="{FF2B5EF4-FFF2-40B4-BE49-F238E27FC236}">
                <a16:creationId xmlns:a16="http://schemas.microsoft.com/office/drawing/2014/main" xmlns="" id="{2D811B60-5C3F-401F-9FAC-787A018216A9}"/>
              </a:ext>
            </a:extLst>
          </p:cNvPr>
          <p:cNvGrpSpPr/>
          <p:nvPr/>
        </p:nvGrpSpPr>
        <p:grpSpPr>
          <a:xfrm>
            <a:off x="9435225" y="6064819"/>
            <a:ext cx="520979" cy="520977"/>
            <a:chOff x="11513823" y="4722445"/>
            <a:chExt cx="521115" cy="521113"/>
          </a:xfrm>
        </p:grpSpPr>
        <p:sp>
          <p:nvSpPr>
            <p:cNvPr id="474" name="Oval 473">
              <a:extLst>
                <a:ext uri="{FF2B5EF4-FFF2-40B4-BE49-F238E27FC236}">
                  <a16:creationId xmlns:a16="http://schemas.microsoft.com/office/drawing/2014/main" xmlns="" id="{90E6732A-12DA-42BC-AD1B-33C3F10C8220}"/>
                </a:ext>
              </a:extLst>
            </p:cNvPr>
            <p:cNvSpPr/>
            <p:nvPr/>
          </p:nvSpPr>
          <p:spPr>
            <a:xfrm>
              <a:off x="11513823" y="4722445"/>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476" name="Group 475">
              <a:extLst>
                <a:ext uri="{FF2B5EF4-FFF2-40B4-BE49-F238E27FC236}">
                  <a16:creationId xmlns:a16="http://schemas.microsoft.com/office/drawing/2014/main" xmlns="" id="{BF901BC4-7E04-4824-8780-F5BF4B88B6EC}"/>
                </a:ext>
              </a:extLst>
            </p:cNvPr>
            <p:cNvGrpSpPr/>
            <p:nvPr/>
          </p:nvGrpSpPr>
          <p:grpSpPr>
            <a:xfrm>
              <a:off x="11581872" y="4786253"/>
              <a:ext cx="385016" cy="393496"/>
              <a:chOff x="5730875" y="2495550"/>
              <a:chExt cx="360362" cy="368300"/>
            </a:xfrm>
          </p:grpSpPr>
          <p:sp>
            <p:nvSpPr>
              <p:cNvPr id="477" name="Freeform 21">
                <a:extLst>
                  <a:ext uri="{FF2B5EF4-FFF2-40B4-BE49-F238E27FC236}">
                    <a16:creationId xmlns:a16="http://schemas.microsoft.com/office/drawing/2014/main" xmlns="" id="{76554ACE-70A9-474E-A789-C392561BC58C}"/>
                  </a:ext>
                </a:extLst>
              </p:cNvPr>
              <p:cNvSpPr>
                <a:spLocks noEditPoints="1"/>
              </p:cNvSpPr>
              <p:nvPr/>
            </p:nvSpPr>
            <p:spPr bwMode="auto">
              <a:xfrm>
                <a:off x="5730875" y="2495550"/>
                <a:ext cx="360362" cy="368300"/>
              </a:xfrm>
              <a:custGeom>
                <a:avLst/>
                <a:gdLst>
                  <a:gd name="T0" fmla="*/ 31 w 453"/>
                  <a:gd name="T1" fmla="*/ 199 h 464"/>
                  <a:gd name="T2" fmla="*/ 3 w 453"/>
                  <a:gd name="T3" fmla="*/ 178 h 464"/>
                  <a:gd name="T4" fmla="*/ 28 w 453"/>
                  <a:gd name="T5" fmla="*/ 136 h 464"/>
                  <a:gd name="T6" fmla="*/ 88 w 453"/>
                  <a:gd name="T7" fmla="*/ 89 h 464"/>
                  <a:gd name="T8" fmla="*/ 77 w 453"/>
                  <a:gd name="T9" fmla="*/ 56 h 464"/>
                  <a:gd name="T10" fmla="*/ 123 w 453"/>
                  <a:gd name="T11" fmla="*/ 37 h 464"/>
                  <a:gd name="T12" fmla="*/ 195 w 453"/>
                  <a:gd name="T13" fmla="*/ 34 h 464"/>
                  <a:gd name="T14" fmla="*/ 209 w 453"/>
                  <a:gd name="T15" fmla="*/ 0 h 464"/>
                  <a:gd name="T16" fmla="*/ 259 w 453"/>
                  <a:gd name="T17" fmla="*/ 12 h 464"/>
                  <a:gd name="T18" fmla="*/ 320 w 453"/>
                  <a:gd name="T19" fmla="*/ 54 h 464"/>
                  <a:gd name="T20" fmla="*/ 346 w 453"/>
                  <a:gd name="T21" fmla="*/ 35 h 464"/>
                  <a:gd name="T22" fmla="*/ 379 w 453"/>
                  <a:gd name="T23" fmla="*/ 73 h 464"/>
                  <a:gd name="T24" fmla="*/ 406 w 453"/>
                  <a:gd name="T25" fmla="*/ 142 h 464"/>
                  <a:gd name="T26" fmla="*/ 439 w 453"/>
                  <a:gd name="T27" fmla="*/ 143 h 464"/>
                  <a:gd name="T28" fmla="*/ 444 w 453"/>
                  <a:gd name="T29" fmla="*/ 192 h 464"/>
                  <a:gd name="T30" fmla="*/ 427 w 453"/>
                  <a:gd name="T31" fmla="*/ 231 h 464"/>
                  <a:gd name="T32" fmla="*/ 444 w 453"/>
                  <a:gd name="T33" fmla="*/ 271 h 464"/>
                  <a:gd name="T34" fmla="*/ 440 w 453"/>
                  <a:gd name="T35" fmla="*/ 320 h 464"/>
                  <a:gd name="T36" fmla="*/ 405 w 453"/>
                  <a:gd name="T37" fmla="*/ 321 h 464"/>
                  <a:gd name="T38" fmla="*/ 380 w 453"/>
                  <a:gd name="T39" fmla="*/ 391 h 464"/>
                  <a:gd name="T40" fmla="*/ 347 w 453"/>
                  <a:gd name="T41" fmla="*/ 428 h 464"/>
                  <a:gd name="T42" fmla="*/ 320 w 453"/>
                  <a:gd name="T43" fmla="*/ 408 h 464"/>
                  <a:gd name="T44" fmla="*/ 259 w 453"/>
                  <a:gd name="T45" fmla="*/ 450 h 464"/>
                  <a:gd name="T46" fmla="*/ 209 w 453"/>
                  <a:gd name="T47" fmla="*/ 464 h 464"/>
                  <a:gd name="T48" fmla="*/ 195 w 453"/>
                  <a:gd name="T49" fmla="*/ 428 h 464"/>
                  <a:gd name="T50" fmla="*/ 121 w 453"/>
                  <a:gd name="T51" fmla="*/ 427 h 464"/>
                  <a:gd name="T52" fmla="*/ 76 w 453"/>
                  <a:gd name="T53" fmla="*/ 407 h 464"/>
                  <a:gd name="T54" fmla="*/ 87 w 453"/>
                  <a:gd name="T55" fmla="*/ 373 h 464"/>
                  <a:gd name="T56" fmla="*/ 27 w 453"/>
                  <a:gd name="T57" fmla="*/ 328 h 464"/>
                  <a:gd name="T58" fmla="*/ 2 w 453"/>
                  <a:gd name="T59" fmla="*/ 285 h 464"/>
                  <a:gd name="T60" fmla="*/ 31 w 453"/>
                  <a:gd name="T61" fmla="*/ 264 h 464"/>
                  <a:gd name="T62" fmla="*/ 63 w 453"/>
                  <a:gd name="T63" fmla="*/ 231 h 464"/>
                  <a:gd name="T64" fmla="*/ 392 w 453"/>
                  <a:gd name="T65" fmla="*/ 231 h 464"/>
                  <a:gd name="T66" fmla="*/ 63 w 453"/>
                  <a:gd name="T67" fmla="*/ 231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3" h="464">
                    <a:moveTo>
                      <a:pt x="28" y="231"/>
                    </a:moveTo>
                    <a:cubicBezTo>
                      <a:pt x="28" y="220"/>
                      <a:pt x="29" y="210"/>
                      <a:pt x="31" y="199"/>
                    </a:cubicBezTo>
                    <a:cubicBezTo>
                      <a:pt x="10" y="192"/>
                      <a:pt x="10" y="192"/>
                      <a:pt x="10" y="192"/>
                    </a:cubicBezTo>
                    <a:cubicBezTo>
                      <a:pt x="4" y="190"/>
                      <a:pt x="1" y="184"/>
                      <a:pt x="3" y="178"/>
                    </a:cubicBezTo>
                    <a:cubicBezTo>
                      <a:pt x="14" y="143"/>
                      <a:pt x="14" y="143"/>
                      <a:pt x="14" y="143"/>
                    </a:cubicBezTo>
                    <a:cubicBezTo>
                      <a:pt x="16" y="137"/>
                      <a:pt x="22" y="134"/>
                      <a:pt x="28" y="136"/>
                    </a:cubicBezTo>
                    <a:cubicBezTo>
                      <a:pt x="49" y="142"/>
                      <a:pt x="49" y="142"/>
                      <a:pt x="49" y="142"/>
                    </a:cubicBezTo>
                    <a:cubicBezTo>
                      <a:pt x="59" y="123"/>
                      <a:pt x="72" y="105"/>
                      <a:pt x="88" y="89"/>
                    </a:cubicBezTo>
                    <a:cubicBezTo>
                      <a:pt x="75" y="72"/>
                      <a:pt x="75" y="72"/>
                      <a:pt x="75" y="72"/>
                    </a:cubicBezTo>
                    <a:cubicBezTo>
                      <a:pt x="71" y="67"/>
                      <a:pt x="72" y="60"/>
                      <a:pt x="77" y="56"/>
                    </a:cubicBezTo>
                    <a:cubicBezTo>
                      <a:pt x="108" y="34"/>
                      <a:pt x="108" y="34"/>
                      <a:pt x="108" y="34"/>
                    </a:cubicBezTo>
                    <a:cubicBezTo>
                      <a:pt x="112" y="31"/>
                      <a:pt x="119" y="32"/>
                      <a:pt x="123" y="37"/>
                    </a:cubicBezTo>
                    <a:cubicBezTo>
                      <a:pt x="134" y="54"/>
                      <a:pt x="134" y="54"/>
                      <a:pt x="134" y="54"/>
                    </a:cubicBezTo>
                    <a:cubicBezTo>
                      <a:pt x="153" y="44"/>
                      <a:pt x="179" y="37"/>
                      <a:pt x="195" y="34"/>
                    </a:cubicBezTo>
                    <a:cubicBezTo>
                      <a:pt x="195" y="12"/>
                      <a:pt x="195" y="12"/>
                      <a:pt x="195" y="12"/>
                    </a:cubicBezTo>
                    <a:cubicBezTo>
                      <a:pt x="195" y="6"/>
                      <a:pt x="203" y="0"/>
                      <a:pt x="209" y="0"/>
                    </a:cubicBezTo>
                    <a:cubicBezTo>
                      <a:pt x="246" y="0"/>
                      <a:pt x="246" y="0"/>
                      <a:pt x="246" y="0"/>
                    </a:cubicBezTo>
                    <a:cubicBezTo>
                      <a:pt x="252" y="0"/>
                      <a:pt x="259" y="6"/>
                      <a:pt x="259" y="12"/>
                    </a:cubicBezTo>
                    <a:cubicBezTo>
                      <a:pt x="259" y="34"/>
                      <a:pt x="259" y="34"/>
                      <a:pt x="259" y="34"/>
                    </a:cubicBezTo>
                    <a:cubicBezTo>
                      <a:pt x="283" y="37"/>
                      <a:pt x="301" y="44"/>
                      <a:pt x="320" y="54"/>
                    </a:cubicBezTo>
                    <a:cubicBezTo>
                      <a:pt x="331" y="38"/>
                      <a:pt x="331" y="38"/>
                      <a:pt x="331" y="38"/>
                    </a:cubicBezTo>
                    <a:cubicBezTo>
                      <a:pt x="335" y="33"/>
                      <a:pt x="341" y="32"/>
                      <a:pt x="346" y="35"/>
                    </a:cubicBezTo>
                    <a:cubicBezTo>
                      <a:pt x="376" y="57"/>
                      <a:pt x="376" y="57"/>
                      <a:pt x="376" y="57"/>
                    </a:cubicBezTo>
                    <a:cubicBezTo>
                      <a:pt x="381" y="61"/>
                      <a:pt x="382" y="68"/>
                      <a:pt x="379" y="73"/>
                    </a:cubicBezTo>
                    <a:cubicBezTo>
                      <a:pt x="367" y="89"/>
                      <a:pt x="367" y="89"/>
                      <a:pt x="367" y="89"/>
                    </a:cubicBezTo>
                    <a:cubicBezTo>
                      <a:pt x="383" y="104"/>
                      <a:pt x="396" y="122"/>
                      <a:pt x="406" y="142"/>
                    </a:cubicBezTo>
                    <a:cubicBezTo>
                      <a:pt x="426" y="136"/>
                      <a:pt x="426" y="136"/>
                      <a:pt x="426" y="136"/>
                    </a:cubicBezTo>
                    <a:cubicBezTo>
                      <a:pt x="431" y="134"/>
                      <a:pt x="438" y="137"/>
                      <a:pt x="439" y="143"/>
                    </a:cubicBezTo>
                    <a:cubicBezTo>
                      <a:pt x="451" y="179"/>
                      <a:pt x="451" y="179"/>
                      <a:pt x="451" y="179"/>
                    </a:cubicBezTo>
                    <a:cubicBezTo>
                      <a:pt x="453" y="184"/>
                      <a:pt x="450" y="191"/>
                      <a:pt x="444" y="192"/>
                    </a:cubicBezTo>
                    <a:cubicBezTo>
                      <a:pt x="424" y="199"/>
                      <a:pt x="424" y="199"/>
                      <a:pt x="424" y="199"/>
                    </a:cubicBezTo>
                    <a:cubicBezTo>
                      <a:pt x="426" y="209"/>
                      <a:pt x="427" y="220"/>
                      <a:pt x="427" y="231"/>
                    </a:cubicBezTo>
                    <a:cubicBezTo>
                      <a:pt x="427" y="242"/>
                      <a:pt x="426" y="253"/>
                      <a:pt x="424" y="264"/>
                    </a:cubicBezTo>
                    <a:cubicBezTo>
                      <a:pt x="444" y="271"/>
                      <a:pt x="444" y="271"/>
                      <a:pt x="444" y="271"/>
                    </a:cubicBezTo>
                    <a:cubicBezTo>
                      <a:pt x="450" y="273"/>
                      <a:pt x="453" y="279"/>
                      <a:pt x="451" y="285"/>
                    </a:cubicBezTo>
                    <a:cubicBezTo>
                      <a:pt x="440" y="320"/>
                      <a:pt x="440" y="320"/>
                      <a:pt x="440" y="320"/>
                    </a:cubicBezTo>
                    <a:cubicBezTo>
                      <a:pt x="438" y="326"/>
                      <a:pt x="432" y="329"/>
                      <a:pt x="426" y="327"/>
                    </a:cubicBezTo>
                    <a:cubicBezTo>
                      <a:pt x="405" y="321"/>
                      <a:pt x="405" y="321"/>
                      <a:pt x="405" y="321"/>
                    </a:cubicBezTo>
                    <a:cubicBezTo>
                      <a:pt x="396" y="340"/>
                      <a:pt x="383" y="358"/>
                      <a:pt x="367" y="373"/>
                    </a:cubicBezTo>
                    <a:cubicBezTo>
                      <a:pt x="380" y="391"/>
                      <a:pt x="380" y="391"/>
                      <a:pt x="380" y="391"/>
                    </a:cubicBezTo>
                    <a:cubicBezTo>
                      <a:pt x="384" y="396"/>
                      <a:pt x="383" y="403"/>
                      <a:pt x="378" y="406"/>
                    </a:cubicBezTo>
                    <a:cubicBezTo>
                      <a:pt x="347" y="428"/>
                      <a:pt x="347" y="428"/>
                      <a:pt x="347" y="428"/>
                    </a:cubicBezTo>
                    <a:cubicBezTo>
                      <a:pt x="343" y="432"/>
                      <a:pt x="336" y="431"/>
                      <a:pt x="332" y="426"/>
                    </a:cubicBezTo>
                    <a:cubicBezTo>
                      <a:pt x="320" y="408"/>
                      <a:pt x="320" y="408"/>
                      <a:pt x="320" y="408"/>
                    </a:cubicBezTo>
                    <a:cubicBezTo>
                      <a:pt x="301" y="418"/>
                      <a:pt x="283" y="425"/>
                      <a:pt x="259" y="428"/>
                    </a:cubicBezTo>
                    <a:cubicBezTo>
                      <a:pt x="259" y="450"/>
                      <a:pt x="259" y="450"/>
                      <a:pt x="259" y="450"/>
                    </a:cubicBezTo>
                    <a:cubicBezTo>
                      <a:pt x="259" y="456"/>
                      <a:pt x="252" y="464"/>
                      <a:pt x="246" y="464"/>
                    </a:cubicBezTo>
                    <a:cubicBezTo>
                      <a:pt x="209" y="464"/>
                      <a:pt x="209" y="464"/>
                      <a:pt x="209" y="464"/>
                    </a:cubicBezTo>
                    <a:cubicBezTo>
                      <a:pt x="203" y="464"/>
                      <a:pt x="195" y="456"/>
                      <a:pt x="195" y="450"/>
                    </a:cubicBezTo>
                    <a:cubicBezTo>
                      <a:pt x="195" y="428"/>
                      <a:pt x="195" y="428"/>
                      <a:pt x="195" y="428"/>
                    </a:cubicBezTo>
                    <a:cubicBezTo>
                      <a:pt x="179" y="425"/>
                      <a:pt x="153" y="418"/>
                      <a:pt x="134" y="408"/>
                    </a:cubicBezTo>
                    <a:cubicBezTo>
                      <a:pt x="121" y="427"/>
                      <a:pt x="121" y="427"/>
                      <a:pt x="121" y="427"/>
                    </a:cubicBezTo>
                    <a:cubicBezTo>
                      <a:pt x="117" y="432"/>
                      <a:pt x="111" y="433"/>
                      <a:pt x="106" y="429"/>
                    </a:cubicBezTo>
                    <a:cubicBezTo>
                      <a:pt x="76" y="407"/>
                      <a:pt x="76" y="407"/>
                      <a:pt x="76" y="407"/>
                    </a:cubicBezTo>
                    <a:cubicBezTo>
                      <a:pt x="71" y="404"/>
                      <a:pt x="70" y="397"/>
                      <a:pt x="73" y="392"/>
                    </a:cubicBezTo>
                    <a:cubicBezTo>
                      <a:pt x="87" y="373"/>
                      <a:pt x="87" y="373"/>
                      <a:pt x="87" y="373"/>
                    </a:cubicBezTo>
                    <a:cubicBezTo>
                      <a:pt x="72" y="358"/>
                      <a:pt x="59" y="340"/>
                      <a:pt x="49" y="321"/>
                    </a:cubicBezTo>
                    <a:cubicBezTo>
                      <a:pt x="27" y="328"/>
                      <a:pt x="27" y="328"/>
                      <a:pt x="27" y="328"/>
                    </a:cubicBezTo>
                    <a:cubicBezTo>
                      <a:pt x="22" y="330"/>
                      <a:pt x="16" y="327"/>
                      <a:pt x="14" y="321"/>
                    </a:cubicBezTo>
                    <a:cubicBezTo>
                      <a:pt x="2" y="285"/>
                      <a:pt x="2" y="285"/>
                      <a:pt x="2" y="285"/>
                    </a:cubicBezTo>
                    <a:cubicBezTo>
                      <a:pt x="0" y="279"/>
                      <a:pt x="3" y="273"/>
                      <a:pt x="9" y="271"/>
                    </a:cubicBezTo>
                    <a:cubicBezTo>
                      <a:pt x="31" y="264"/>
                      <a:pt x="31" y="264"/>
                      <a:pt x="31" y="264"/>
                    </a:cubicBezTo>
                    <a:cubicBezTo>
                      <a:pt x="29" y="253"/>
                      <a:pt x="28" y="242"/>
                      <a:pt x="28" y="231"/>
                    </a:cubicBezTo>
                    <a:close/>
                    <a:moveTo>
                      <a:pt x="63" y="231"/>
                    </a:moveTo>
                    <a:cubicBezTo>
                      <a:pt x="63" y="322"/>
                      <a:pt x="136" y="396"/>
                      <a:pt x="228" y="396"/>
                    </a:cubicBezTo>
                    <a:cubicBezTo>
                      <a:pt x="319" y="396"/>
                      <a:pt x="392" y="322"/>
                      <a:pt x="392" y="231"/>
                    </a:cubicBezTo>
                    <a:cubicBezTo>
                      <a:pt x="392" y="140"/>
                      <a:pt x="319" y="66"/>
                      <a:pt x="228" y="66"/>
                    </a:cubicBezTo>
                    <a:cubicBezTo>
                      <a:pt x="136" y="66"/>
                      <a:pt x="63" y="140"/>
                      <a:pt x="63"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78" name="Freeform 22">
                <a:extLst>
                  <a:ext uri="{FF2B5EF4-FFF2-40B4-BE49-F238E27FC236}">
                    <a16:creationId xmlns:a16="http://schemas.microsoft.com/office/drawing/2014/main" xmlns="" id="{13DD968E-B5FC-43AF-A273-A35F7E271729}"/>
                  </a:ext>
                </a:extLst>
              </p:cNvPr>
              <p:cNvSpPr>
                <a:spLocks noEditPoints="1"/>
              </p:cNvSpPr>
              <p:nvPr/>
            </p:nvSpPr>
            <p:spPr bwMode="auto">
              <a:xfrm>
                <a:off x="5801519" y="2568575"/>
                <a:ext cx="223837" cy="222250"/>
              </a:xfrm>
              <a:custGeom>
                <a:avLst/>
                <a:gdLst>
                  <a:gd name="T0" fmla="*/ 205 w 280"/>
                  <a:gd name="T1" fmla="*/ 16 h 280"/>
                  <a:gd name="T2" fmla="*/ 57 w 280"/>
                  <a:gd name="T3" fmla="*/ 27 h 280"/>
                  <a:gd name="T4" fmla="*/ 16 w 280"/>
                  <a:gd name="T5" fmla="*/ 74 h 280"/>
                  <a:gd name="T6" fmla="*/ 13 w 280"/>
                  <a:gd name="T7" fmla="*/ 80 h 280"/>
                  <a:gd name="T8" fmla="*/ 16 w 280"/>
                  <a:gd name="T9" fmla="*/ 206 h 280"/>
                  <a:gd name="T10" fmla="*/ 25 w 280"/>
                  <a:gd name="T11" fmla="*/ 220 h 280"/>
                  <a:gd name="T12" fmla="*/ 64 w 280"/>
                  <a:gd name="T13" fmla="*/ 257 h 280"/>
                  <a:gd name="T14" fmla="*/ 140 w 280"/>
                  <a:gd name="T15" fmla="*/ 280 h 280"/>
                  <a:gd name="T16" fmla="*/ 170 w 280"/>
                  <a:gd name="T17" fmla="*/ 277 h 280"/>
                  <a:gd name="T18" fmla="*/ 188 w 280"/>
                  <a:gd name="T19" fmla="*/ 271 h 280"/>
                  <a:gd name="T20" fmla="*/ 235 w 280"/>
                  <a:gd name="T21" fmla="*/ 243 h 280"/>
                  <a:gd name="T22" fmla="*/ 280 w 280"/>
                  <a:gd name="T23" fmla="*/ 140 h 280"/>
                  <a:gd name="T24" fmla="*/ 191 w 280"/>
                  <a:gd name="T25" fmla="*/ 82 h 280"/>
                  <a:gd name="T26" fmla="*/ 171 w 280"/>
                  <a:gd name="T27" fmla="*/ 34 h 280"/>
                  <a:gd name="T28" fmla="*/ 129 w 280"/>
                  <a:gd name="T29" fmla="*/ 227 h 280"/>
                  <a:gd name="T30" fmla="*/ 68 w 280"/>
                  <a:gd name="T31" fmla="*/ 172 h 280"/>
                  <a:gd name="T32" fmla="*/ 81 w 280"/>
                  <a:gd name="T33" fmla="*/ 109 h 280"/>
                  <a:gd name="T34" fmla="*/ 189 w 280"/>
                  <a:gd name="T35" fmla="*/ 175 h 280"/>
                  <a:gd name="T36" fmla="*/ 176 w 280"/>
                  <a:gd name="T37" fmla="*/ 205 h 280"/>
                  <a:gd name="T38" fmla="*/ 61 w 280"/>
                  <a:gd name="T39" fmla="*/ 90 h 280"/>
                  <a:gd name="T40" fmla="*/ 50 w 280"/>
                  <a:gd name="T41" fmla="*/ 89 h 280"/>
                  <a:gd name="T42" fmla="*/ 199 w 280"/>
                  <a:gd name="T43" fmla="*/ 169 h 280"/>
                  <a:gd name="T44" fmla="*/ 102 w 280"/>
                  <a:gd name="T45" fmla="*/ 89 h 280"/>
                  <a:gd name="T46" fmla="*/ 156 w 280"/>
                  <a:gd name="T47" fmla="*/ 53 h 280"/>
                  <a:gd name="T48" fmla="*/ 244 w 280"/>
                  <a:gd name="T49" fmla="*/ 129 h 280"/>
                  <a:gd name="T50" fmla="*/ 157 w 280"/>
                  <a:gd name="T51" fmla="*/ 22 h 280"/>
                  <a:gd name="T52" fmla="*/ 165 w 280"/>
                  <a:gd name="T53" fmla="*/ 24 h 280"/>
                  <a:gd name="T54" fmla="*/ 146 w 280"/>
                  <a:gd name="T55" fmla="*/ 25 h 280"/>
                  <a:gd name="T56" fmla="*/ 81 w 280"/>
                  <a:gd name="T57" fmla="*/ 68 h 280"/>
                  <a:gd name="T58" fmla="*/ 52 w 280"/>
                  <a:gd name="T59" fmla="*/ 56 h 280"/>
                  <a:gd name="T60" fmla="*/ 38 w 280"/>
                  <a:gd name="T61" fmla="*/ 76 h 280"/>
                  <a:gd name="T62" fmla="*/ 18 w 280"/>
                  <a:gd name="T63" fmla="*/ 140 h 280"/>
                  <a:gd name="T64" fmla="*/ 43 w 280"/>
                  <a:gd name="T65" fmla="*/ 134 h 280"/>
                  <a:gd name="T66" fmla="*/ 31 w 280"/>
                  <a:gd name="T67" fmla="*/ 195 h 280"/>
                  <a:gd name="T68" fmla="*/ 103 w 280"/>
                  <a:gd name="T69" fmla="*/ 234 h 280"/>
                  <a:gd name="T70" fmla="*/ 31 w 280"/>
                  <a:gd name="T71" fmla="*/ 195 h 280"/>
                  <a:gd name="T72" fmla="*/ 106 w 280"/>
                  <a:gd name="T73" fmla="*/ 248 h 280"/>
                  <a:gd name="T74" fmla="*/ 142 w 280"/>
                  <a:gd name="T75" fmla="*/ 262 h 280"/>
                  <a:gd name="T76" fmla="*/ 134 w 280"/>
                  <a:gd name="T77" fmla="*/ 238 h 280"/>
                  <a:gd name="T78" fmla="*/ 205 w 280"/>
                  <a:gd name="T79" fmla="*/ 213 h 280"/>
                  <a:gd name="T80" fmla="*/ 162 w 280"/>
                  <a:gd name="T81" fmla="*/ 260 h 280"/>
                  <a:gd name="T82" fmla="*/ 227 w 280"/>
                  <a:gd name="T83" fmla="*/ 191 h 280"/>
                  <a:gd name="T84" fmla="*/ 261 w 280"/>
                  <a:gd name="T85" fmla="*/ 135 h 280"/>
                  <a:gd name="T86" fmla="*/ 220 w 280"/>
                  <a:gd name="T87" fmla="*/ 20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280" y="140"/>
                    </a:moveTo>
                    <a:cubicBezTo>
                      <a:pt x="280" y="86"/>
                      <a:pt x="249" y="39"/>
                      <a:pt x="205" y="16"/>
                    </a:cubicBezTo>
                    <a:cubicBezTo>
                      <a:pt x="205" y="16"/>
                      <a:pt x="205" y="16"/>
                      <a:pt x="205" y="16"/>
                    </a:cubicBezTo>
                    <a:cubicBezTo>
                      <a:pt x="205" y="16"/>
                      <a:pt x="205" y="16"/>
                      <a:pt x="205" y="16"/>
                    </a:cubicBezTo>
                    <a:cubicBezTo>
                      <a:pt x="185" y="6"/>
                      <a:pt x="163" y="0"/>
                      <a:pt x="140" y="0"/>
                    </a:cubicBezTo>
                    <a:cubicBezTo>
                      <a:pt x="109" y="0"/>
                      <a:pt x="80" y="10"/>
                      <a:pt x="57" y="27"/>
                    </a:cubicBezTo>
                    <a:cubicBezTo>
                      <a:pt x="57" y="27"/>
                      <a:pt x="57" y="27"/>
                      <a:pt x="57" y="27"/>
                    </a:cubicBezTo>
                    <a:cubicBezTo>
                      <a:pt x="57" y="27"/>
                      <a:pt x="57" y="27"/>
                      <a:pt x="57" y="27"/>
                    </a:cubicBezTo>
                    <a:cubicBezTo>
                      <a:pt x="40" y="39"/>
                      <a:pt x="26" y="56"/>
                      <a:pt x="16" y="74"/>
                    </a:cubicBezTo>
                    <a:cubicBezTo>
                      <a:pt x="16" y="74"/>
                      <a:pt x="16" y="74"/>
                      <a:pt x="16" y="74"/>
                    </a:cubicBezTo>
                    <a:cubicBezTo>
                      <a:pt x="16" y="74"/>
                      <a:pt x="16" y="74"/>
                      <a:pt x="16" y="74"/>
                    </a:cubicBezTo>
                    <a:cubicBezTo>
                      <a:pt x="15" y="76"/>
                      <a:pt x="14" y="78"/>
                      <a:pt x="13" y="80"/>
                    </a:cubicBezTo>
                    <a:cubicBezTo>
                      <a:pt x="13" y="80"/>
                      <a:pt x="13" y="80"/>
                      <a:pt x="13" y="80"/>
                    </a:cubicBezTo>
                    <a:cubicBezTo>
                      <a:pt x="4" y="98"/>
                      <a:pt x="0" y="119"/>
                      <a:pt x="0" y="140"/>
                    </a:cubicBezTo>
                    <a:cubicBezTo>
                      <a:pt x="0" y="164"/>
                      <a:pt x="6" y="186"/>
                      <a:pt x="16" y="206"/>
                    </a:cubicBezTo>
                    <a:cubicBezTo>
                      <a:pt x="16" y="206"/>
                      <a:pt x="16" y="206"/>
                      <a:pt x="16" y="206"/>
                    </a:cubicBezTo>
                    <a:cubicBezTo>
                      <a:pt x="16" y="206"/>
                      <a:pt x="16" y="206"/>
                      <a:pt x="16" y="206"/>
                    </a:cubicBezTo>
                    <a:cubicBezTo>
                      <a:pt x="19" y="211"/>
                      <a:pt x="22" y="216"/>
                      <a:pt x="25" y="220"/>
                    </a:cubicBezTo>
                    <a:cubicBezTo>
                      <a:pt x="25" y="220"/>
                      <a:pt x="25" y="220"/>
                      <a:pt x="25" y="220"/>
                    </a:cubicBezTo>
                    <a:cubicBezTo>
                      <a:pt x="25" y="220"/>
                      <a:pt x="25" y="220"/>
                      <a:pt x="25" y="220"/>
                    </a:cubicBezTo>
                    <a:cubicBezTo>
                      <a:pt x="36" y="235"/>
                      <a:pt x="49" y="248"/>
                      <a:pt x="64" y="257"/>
                    </a:cubicBezTo>
                    <a:cubicBezTo>
                      <a:pt x="64" y="257"/>
                      <a:pt x="64" y="257"/>
                      <a:pt x="64" y="257"/>
                    </a:cubicBezTo>
                    <a:cubicBezTo>
                      <a:pt x="64" y="257"/>
                      <a:pt x="64" y="257"/>
                      <a:pt x="64" y="257"/>
                    </a:cubicBezTo>
                    <a:cubicBezTo>
                      <a:pt x="86" y="272"/>
                      <a:pt x="112" y="280"/>
                      <a:pt x="140" y="280"/>
                    </a:cubicBezTo>
                    <a:cubicBezTo>
                      <a:pt x="150" y="280"/>
                      <a:pt x="160" y="279"/>
                      <a:pt x="170" y="277"/>
                    </a:cubicBezTo>
                    <a:cubicBezTo>
                      <a:pt x="170" y="277"/>
                      <a:pt x="170" y="277"/>
                      <a:pt x="170" y="277"/>
                    </a:cubicBezTo>
                    <a:cubicBezTo>
                      <a:pt x="170" y="277"/>
                      <a:pt x="170" y="277"/>
                      <a:pt x="170" y="277"/>
                    </a:cubicBezTo>
                    <a:cubicBezTo>
                      <a:pt x="173" y="276"/>
                      <a:pt x="176" y="275"/>
                      <a:pt x="178" y="274"/>
                    </a:cubicBezTo>
                    <a:cubicBezTo>
                      <a:pt x="179" y="274"/>
                      <a:pt x="179" y="274"/>
                      <a:pt x="179" y="274"/>
                    </a:cubicBezTo>
                    <a:cubicBezTo>
                      <a:pt x="182" y="273"/>
                      <a:pt x="185" y="272"/>
                      <a:pt x="188" y="271"/>
                    </a:cubicBezTo>
                    <a:cubicBezTo>
                      <a:pt x="188" y="271"/>
                      <a:pt x="188" y="271"/>
                      <a:pt x="188" y="271"/>
                    </a:cubicBezTo>
                    <a:cubicBezTo>
                      <a:pt x="188" y="271"/>
                      <a:pt x="188" y="271"/>
                      <a:pt x="188" y="271"/>
                    </a:cubicBezTo>
                    <a:cubicBezTo>
                      <a:pt x="205" y="265"/>
                      <a:pt x="221" y="255"/>
                      <a:pt x="235" y="243"/>
                    </a:cubicBezTo>
                    <a:cubicBezTo>
                      <a:pt x="235" y="243"/>
                      <a:pt x="235" y="243"/>
                      <a:pt x="235" y="243"/>
                    </a:cubicBezTo>
                    <a:cubicBezTo>
                      <a:pt x="235" y="243"/>
                      <a:pt x="235" y="243"/>
                      <a:pt x="235" y="243"/>
                    </a:cubicBezTo>
                    <a:cubicBezTo>
                      <a:pt x="262" y="217"/>
                      <a:pt x="280" y="181"/>
                      <a:pt x="280" y="140"/>
                    </a:cubicBezTo>
                    <a:close/>
                    <a:moveTo>
                      <a:pt x="256" y="104"/>
                    </a:moveTo>
                    <a:cubicBezTo>
                      <a:pt x="254" y="108"/>
                      <a:pt x="252" y="113"/>
                      <a:pt x="249" y="119"/>
                    </a:cubicBezTo>
                    <a:cubicBezTo>
                      <a:pt x="231" y="112"/>
                      <a:pt x="209" y="100"/>
                      <a:pt x="191" y="82"/>
                    </a:cubicBezTo>
                    <a:cubicBezTo>
                      <a:pt x="180" y="72"/>
                      <a:pt x="172" y="60"/>
                      <a:pt x="167" y="48"/>
                    </a:cubicBezTo>
                    <a:cubicBezTo>
                      <a:pt x="170" y="45"/>
                      <a:pt x="171" y="42"/>
                      <a:pt x="171" y="37"/>
                    </a:cubicBezTo>
                    <a:cubicBezTo>
                      <a:pt x="171" y="36"/>
                      <a:pt x="171" y="35"/>
                      <a:pt x="171" y="34"/>
                    </a:cubicBezTo>
                    <a:cubicBezTo>
                      <a:pt x="178" y="32"/>
                      <a:pt x="185" y="31"/>
                      <a:pt x="191" y="29"/>
                    </a:cubicBezTo>
                    <a:cubicBezTo>
                      <a:pt x="222" y="44"/>
                      <a:pt x="246" y="71"/>
                      <a:pt x="256" y="104"/>
                    </a:cubicBezTo>
                    <a:close/>
                    <a:moveTo>
                      <a:pt x="129" y="227"/>
                    </a:moveTo>
                    <a:cubicBezTo>
                      <a:pt x="126" y="224"/>
                      <a:pt x="122" y="222"/>
                      <a:pt x="118" y="222"/>
                    </a:cubicBezTo>
                    <a:cubicBezTo>
                      <a:pt x="115" y="222"/>
                      <a:pt x="112" y="223"/>
                      <a:pt x="110" y="224"/>
                    </a:cubicBezTo>
                    <a:cubicBezTo>
                      <a:pt x="94" y="210"/>
                      <a:pt x="79" y="193"/>
                      <a:pt x="68" y="172"/>
                    </a:cubicBezTo>
                    <a:cubicBezTo>
                      <a:pt x="62" y="161"/>
                      <a:pt x="58" y="148"/>
                      <a:pt x="55" y="136"/>
                    </a:cubicBezTo>
                    <a:cubicBezTo>
                      <a:pt x="60" y="127"/>
                      <a:pt x="66" y="117"/>
                      <a:pt x="73" y="108"/>
                    </a:cubicBezTo>
                    <a:cubicBezTo>
                      <a:pt x="76" y="109"/>
                      <a:pt x="78" y="109"/>
                      <a:pt x="81" y="109"/>
                    </a:cubicBezTo>
                    <a:cubicBezTo>
                      <a:pt x="88" y="109"/>
                      <a:pt x="94" y="106"/>
                      <a:pt x="98" y="100"/>
                    </a:cubicBezTo>
                    <a:cubicBezTo>
                      <a:pt x="116" y="106"/>
                      <a:pt x="134" y="116"/>
                      <a:pt x="149" y="129"/>
                    </a:cubicBezTo>
                    <a:cubicBezTo>
                      <a:pt x="165" y="143"/>
                      <a:pt x="178" y="159"/>
                      <a:pt x="189" y="175"/>
                    </a:cubicBezTo>
                    <a:cubicBezTo>
                      <a:pt x="185" y="179"/>
                      <a:pt x="182" y="185"/>
                      <a:pt x="182" y="191"/>
                    </a:cubicBezTo>
                    <a:cubicBezTo>
                      <a:pt x="182" y="194"/>
                      <a:pt x="183" y="197"/>
                      <a:pt x="184" y="200"/>
                    </a:cubicBezTo>
                    <a:cubicBezTo>
                      <a:pt x="182" y="201"/>
                      <a:pt x="179" y="203"/>
                      <a:pt x="176" y="205"/>
                    </a:cubicBezTo>
                    <a:cubicBezTo>
                      <a:pt x="160" y="214"/>
                      <a:pt x="144" y="221"/>
                      <a:pt x="129" y="227"/>
                    </a:cubicBezTo>
                    <a:close/>
                    <a:moveTo>
                      <a:pt x="50" y="89"/>
                    </a:moveTo>
                    <a:cubicBezTo>
                      <a:pt x="53" y="89"/>
                      <a:pt x="57" y="90"/>
                      <a:pt x="61" y="90"/>
                    </a:cubicBezTo>
                    <a:cubicBezTo>
                      <a:pt x="61" y="94"/>
                      <a:pt x="62" y="97"/>
                      <a:pt x="64" y="100"/>
                    </a:cubicBezTo>
                    <a:cubicBezTo>
                      <a:pt x="60" y="106"/>
                      <a:pt x="56" y="113"/>
                      <a:pt x="52" y="119"/>
                    </a:cubicBezTo>
                    <a:cubicBezTo>
                      <a:pt x="50" y="108"/>
                      <a:pt x="50" y="98"/>
                      <a:pt x="50" y="89"/>
                    </a:cubicBezTo>
                    <a:close/>
                    <a:moveTo>
                      <a:pt x="216" y="171"/>
                    </a:moveTo>
                    <a:cubicBezTo>
                      <a:pt x="212" y="170"/>
                      <a:pt x="209" y="169"/>
                      <a:pt x="205" y="169"/>
                    </a:cubicBezTo>
                    <a:cubicBezTo>
                      <a:pt x="203" y="169"/>
                      <a:pt x="201" y="169"/>
                      <a:pt x="199" y="169"/>
                    </a:cubicBezTo>
                    <a:cubicBezTo>
                      <a:pt x="188" y="152"/>
                      <a:pt x="174" y="135"/>
                      <a:pt x="157" y="120"/>
                    </a:cubicBezTo>
                    <a:cubicBezTo>
                      <a:pt x="140" y="106"/>
                      <a:pt x="121" y="96"/>
                      <a:pt x="102" y="89"/>
                    </a:cubicBezTo>
                    <a:cubicBezTo>
                      <a:pt x="102" y="89"/>
                      <a:pt x="102" y="89"/>
                      <a:pt x="102" y="89"/>
                    </a:cubicBezTo>
                    <a:cubicBezTo>
                      <a:pt x="102" y="85"/>
                      <a:pt x="101" y="81"/>
                      <a:pt x="99" y="78"/>
                    </a:cubicBezTo>
                    <a:cubicBezTo>
                      <a:pt x="114" y="64"/>
                      <a:pt x="129" y="54"/>
                      <a:pt x="143" y="46"/>
                    </a:cubicBezTo>
                    <a:cubicBezTo>
                      <a:pt x="146" y="50"/>
                      <a:pt x="151" y="53"/>
                      <a:pt x="156" y="53"/>
                    </a:cubicBezTo>
                    <a:cubicBezTo>
                      <a:pt x="156" y="53"/>
                      <a:pt x="156" y="53"/>
                      <a:pt x="156" y="53"/>
                    </a:cubicBezTo>
                    <a:cubicBezTo>
                      <a:pt x="162" y="66"/>
                      <a:pt x="171" y="79"/>
                      <a:pt x="183" y="91"/>
                    </a:cubicBezTo>
                    <a:cubicBezTo>
                      <a:pt x="202" y="110"/>
                      <a:pt x="225" y="121"/>
                      <a:pt x="244" y="129"/>
                    </a:cubicBezTo>
                    <a:cubicBezTo>
                      <a:pt x="237" y="143"/>
                      <a:pt x="227" y="158"/>
                      <a:pt x="216" y="171"/>
                    </a:cubicBezTo>
                    <a:close/>
                    <a:moveTo>
                      <a:pt x="165" y="24"/>
                    </a:moveTo>
                    <a:cubicBezTo>
                      <a:pt x="162" y="23"/>
                      <a:pt x="160" y="22"/>
                      <a:pt x="157" y="22"/>
                    </a:cubicBezTo>
                    <a:cubicBezTo>
                      <a:pt x="157" y="21"/>
                      <a:pt x="157" y="20"/>
                      <a:pt x="157" y="19"/>
                    </a:cubicBezTo>
                    <a:cubicBezTo>
                      <a:pt x="161" y="20"/>
                      <a:pt x="166" y="21"/>
                      <a:pt x="171" y="22"/>
                    </a:cubicBezTo>
                    <a:cubicBezTo>
                      <a:pt x="169" y="23"/>
                      <a:pt x="167" y="23"/>
                      <a:pt x="165" y="24"/>
                    </a:cubicBezTo>
                    <a:close/>
                    <a:moveTo>
                      <a:pt x="140" y="18"/>
                    </a:moveTo>
                    <a:cubicBezTo>
                      <a:pt x="141" y="18"/>
                      <a:pt x="143" y="18"/>
                      <a:pt x="144" y="18"/>
                    </a:cubicBezTo>
                    <a:cubicBezTo>
                      <a:pt x="145" y="20"/>
                      <a:pt x="145" y="23"/>
                      <a:pt x="146" y="25"/>
                    </a:cubicBezTo>
                    <a:cubicBezTo>
                      <a:pt x="143" y="27"/>
                      <a:pt x="141" y="31"/>
                      <a:pt x="140" y="34"/>
                    </a:cubicBezTo>
                    <a:cubicBezTo>
                      <a:pt x="124" y="43"/>
                      <a:pt x="107" y="54"/>
                      <a:pt x="90" y="70"/>
                    </a:cubicBezTo>
                    <a:cubicBezTo>
                      <a:pt x="88" y="69"/>
                      <a:pt x="84" y="68"/>
                      <a:pt x="81" y="68"/>
                    </a:cubicBezTo>
                    <a:cubicBezTo>
                      <a:pt x="73" y="68"/>
                      <a:pt x="67" y="72"/>
                      <a:pt x="63" y="79"/>
                    </a:cubicBezTo>
                    <a:cubicBezTo>
                      <a:pt x="59" y="78"/>
                      <a:pt x="54" y="77"/>
                      <a:pt x="50" y="77"/>
                    </a:cubicBezTo>
                    <a:cubicBezTo>
                      <a:pt x="50" y="69"/>
                      <a:pt x="51" y="62"/>
                      <a:pt x="52" y="56"/>
                    </a:cubicBezTo>
                    <a:cubicBezTo>
                      <a:pt x="74" y="32"/>
                      <a:pt x="105" y="18"/>
                      <a:pt x="140" y="18"/>
                    </a:cubicBezTo>
                    <a:close/>
                    <a:moveTo>
                      <a:pt x="39" y="72"/>
                    </a:moveTo>
                    <a:cubicBezTo>
                      <a:pt x="39" y="73"/>
                      <a:pt x="38" y="74"/>
                      <a:pt x="38" y="76"/>
                    </a:cubicBezTo>
                    <a:cubicBezTo>
                      <a:pt x="38" y="76"/>
                      <a:pt x="37" y="75"/>
                      <a:pt x="36" y="75"/>
                    </a:cubicBezTo>
                    <a:cubicBezTo>
                      <a:pt x="37" y="74"/>
                      <a:pt x="38" y="73"/>
                      <a:pt x="39" y="72"/>
                    </a:cubicBezTo>
                    <a:close/>
                    <a:moveTo>
                      <a:pt x="18" y="140"/>
                    </a:moveTo>
                    <a:cubicBezTo>
                      <a:pt x="18" y="121"/>
                      <a:pt x="22" y="103"/>
                      <a:pt x="30" y="87"/>
                    </a:cubicBezTo>
                    <a:cubicBezTo>
                      <a:pt x="33" y="87"/>
                      <a:pt x="35" y="87"/>
                      <a:pt x="38" y="87"/>
                    </a:cubicBezTo>
                    <a:cubicBezTo>
                      <a:pt x="38" y="102"/>
                      <a:pt x="39" y="118"/>
                      <a:pt x="43" y="134"/>
                    </a:cubicBezTo>
                    <a:cubicBezTo>
                      <a:pt x="35" y="150"/>
                      <a:pt x="29" y="164"/>
                      <a:pt x="24" y="178"/>
                    </a:cubicBezTo>
                    <a:cubicBezTo>
                      <a:pt x="20" y="166"/>
                      <a:pt x="18" y="153"/>
                      <a:pt x="18" y="140"/>
                    </a:cubicBezTo>
                    <a:close/>
                    <a:moveTo>
                      <a:pt x="31" y="195"/>
                    </a:moveTo>
                    <a:cubicBezTo>
                      <a:pt x="35" y="182"/>
                      <a:pt x="40" y="167"/>
                      <a:pt x="47" y="151"/>
                    </a:cubicBezTo>
                    <a:cubicBezTo>
                      <a:pt x="50" y="160"/>
                      <a:pt x="54" y="169"/>
                      <a:pt x="58" y="178"/>
                    </a:cubicBezTo>
                    <a:cubicBezTo>
                      <a:pt x="70" y="200"/>
                      <a:pt x="86" y="219"/>
                      <a:pt x="103" y="234"/>
                    </a:cubicBezTo>
                    <a:cubicBezTo>
                      <a:pt x="103" y="235"/>
                      <a:pt x="102" y="235"/>
                      <a:pt x="102" y="236"/>
                    </a:cubicBezTo>
                    <a:cubicBezTo>
                      <a:pt x="93" y="239"/>
                      <a:pt x="84" y="242"/>
                      <a:pt x="76" y="243"/>
                    </a:cubicBezTo>
                    <a:cubicBezTo>
                      <a:pt x="57" y="232"/>
                      <a:pt x="41" y="215"/>
                      <a:pt x="31" y="195"/>
                    </a:cubicBezTo>
                    <a:close/>
                    <a:moveTo>
                      <a:pt x="140" y="262"/>
                    </a:moveTo>
                    <a:cubicBezTo>
                      <a:pt x="123" y="262"/>
                      <a:pt x="106" y="258"/>
                      <a:pt x="91" y="251"/>
                    </a:cubicBezTo>
                    <a:cubicBezTo>
                      <a:pt x="96" y="250"/>
                      <a:pt x="101" y="249"/>
                      <a:pt x="106" y="248"/>
                    </a:cubicBezTo>
                    <a:cubicBezTo>
                      <a:pt x="109" y="251"/>
                      <a:pt x="113" y="254"/>
                      <a:pt x="118" y="254"/>
                    </a:cubicBezTo>
                    <a:cubicBezTo>
                      <a:pt x="121" y="254"/>
                      <a:pt x="123" y="253"/>
                      <a:pt x="126" y="251"/>
                    </a:cubicBezTo>
                    <a:cubicBezTo>
                      <a:pt x="131" y="255"/>
                      <a:pt x="136" y="258"/>
                      <a:pt x="142" y="262"/>
                    </a:cubicBezTo>
                    <a:cubicBezTo>
                      <a:pt x="141" y="262"/>
                      <a:pt x="140" y="262"/>
                      <a:pt x="140" y="262"/>
                    </a:cubicBezTo>
                    <a:close/>
                    <a:moveTo>
                      <a:pt x="133" y="242"/>
                    </a:moveTo>
                    <a:cubicBezTo>
                      <a:pt x="133" y="241"/>
                      <a:pt x="134" y="239"/>
                      <a:pt x="134" y="238"/>
                    </a:cubicBezTo>
                    <a:cubicBezTo>
                      <a:pt x="149" y="232"/>
                      <a:pt x="166" y="224"/>
                      <a:pt x="182" y="214"/>
                    </a:cubicBezTo>
                    <a:cubicBezTo>
                      <a:pt x="185" y="213"/>
                      <a:pt x="188" y="211"/>
                      <a:pt x="191" y="209"/>
                    </a:cubicBezTo>
                    <a:cubicBezTo>
                      <a:pt x="195" y="212"/>
                      <a:pt x="200" y="213"/>
                      <a:pt x="205" y="213"/>
                    </a:cubicBezTo>
                    <a:cubicBezTo>
                      <a:pt x="207" y="213"/>
                      <a:pt x="208" y="213"/>
                      <a:pt x="210" y="213"/>
                    </a:cubicBezTo>
                    <a:cubicBezTo>
                      <a:pt x="213" y="220"/>
                      <a:pt x="216" y="227"/>
                      <a:pt x="218" y="233"/>
                    </a:cubicBezTo>
                    <a:cubicBezTo>
                      <a:pt x="203" y="246"/>
                      <a:pt x="183" y="256"/>
                      <a:pt x="162" y="260"/>
                    </a:cubicBezTo>
                    <a:cubicBezTo>
                      <a:pt x="153" y="255"/>
                      <a:pt x="143" y="249"/>
                      <a:pt x="133" y="242"/>
                    </a:cubicBezTo>
                    <a:close/>
                    <a:moveTo>
                      <a:pt x="220" y="207"/>
                    </a:moveTo>
                    <a:cubicBezTo>
                      <a:pt x="224" y="203"/>
                      <a:pt x="227" y="197"/>
                      <a:pt x="227" y="191"/>
                    </a:cubicBezTo>
                    <a:cubicBezTo>
                      <a:pt x="227" y="187"/>
                      <a:pt x="226" y="183"/>
                      <a:pt x="224" y="180"/>
                    </a:cubicBezTo>
                    <a:cubicBezTo>
                      <a:pt x="237" y="165"/>
                      <a:pt x="247" y="148"/>
                      <a:pt x="255" y="133"/>
                    </a:cubicBezTo>
                    <a:cubicBezTo>
                      <a:pt x="257" y="133"/>
                      <a:pt x="259" y="134"/>
                      <a:pt x="261" y="135"/>
                    </a:cubicBezTo>
                    <a:cubicBezTo>
                      <a:pt x="261" y="136"/>
                      <a:pt x="262" y="138"/>
                      <a:pt x="262" y="140"/>
                    </a:cubicBezTo>
                    <a:cubicBezTo>
                      <a:pt x="262" y="173"/>
                      <a:pt x="249" y="202"/>
                      <a:pt x="228" y="224"/>
                    </a:cubicBezTo>
                    <a:cubicBezTo>
                      <a:pt x="225" y="219"/>
                      <a:pt x="223" y="213"/>
                      <a:pt x="220"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483" name="Group 482">
            <a:extLst>
              <a:ext uri="{FF2B5EF4-FFF2-40B4-BE49-F238E27FC236}">
                <a16:creationId xmlns:a16="http://schemas.microsoft.com/office/drawing/2014/main" xmlns="" id="{71ACF864-7BD1-4B10-9570-242DC54EABF2}"/>
              </a:ext>
            </a:extLst>
          </p:cNvPr>
          <p:cNvGrpSpPr/>
          <p:nvPr/>
        </p:nvGrpSpPr>
        <p:grpSpPr>
          <a:xfrm>
            <a:off x="4823632" y="6088049"/>
            <a:ext cx="520979" cy="520977"/>
            <a:chOff x="9100290" y="5281881"/>
            <a:chExt cx="521115" cy="521113"/>
          </a:xfrm>
        </p:grpSpPr>
        <p:sp>
          <p:nvSpPr>
            <p:cNvPr id="484" name="Oval 483">
              <a:extLst>
                <a:ext uri="{FF2B5EF4-FFF2-40B4-BE49-F238E27FC236}">
                  <a16:creationId xmlns:a16="http://schemas.microsoft.com/office/drawing/2014/main" xmlns="" id="{E607A028-1A0E-4CF6-A9C1-DEFF41D36ED8}"/>
                </a:ext>
              </a:extLst>
            </p:cNvPr>
            <p:cNvSpPr/>
            <p:nvPr/>
          </p:nvSpPr>
          <p:spPr>
            <a:xfrm>
              <a:off x="9100290" y="5281881"/>
              <a:ext cx="521115" cy="521113"/>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pic>
          <p:nvPicPr>
            <p:cNvPr id="485" name="Picture 121">
              <a:extLst>
                <a:ext uri="{FF2B5EF4-FFF2-40B4-BE49-F238E27FC236}">
                  <a16:creationId xmlns:a16="http://schemas.microsoft.com/office/drawing/2014/main" xmlns="" id="{9441390B-C371-4446-9849-9419B390908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9250" y="5402414"/>
              <a:ext cx="341490" cy="280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8" name="Group 487">
            <a:extLst>
              <a:ext uri="{FF2B5EF4-FFF2-40B4-BE49-F238E27FC236}">
                <a16:creationId xmlns:a16="http://schemas.microsoft.com/office/drawing/2014/main" xmlns="" id="{822524DF-EA7D-4085-92BE-3673219815D1}"/>
              </a:ext>
            </a:extLst>
          </p:cNvPr>
          <p:cNvGrpSpPr/>
          <p:nvPr/>
        </p:nvGrpSpPr>
        <p:grpSpPr>
          <a:xfrm>
            <a:off x="5105378" y="6038806"/>
            <a:ext cx="283978" cy="296927"/>
            <a:chOff x="7169262" y="6104661"/>
            <a:chExt cx="284052" cy="297004"/>
          </a:xfrm>
        </p:grpSpPr>
        <p:sp>
          <p:nvSpPr>
            <p:cNvPr id="489" name="Oval 488">
              <a:extLst>
                <a:ext uri="{FF2B5EF4-FFF2-40B4-BE49-F238E27FC236}">
                  <a16:creationId xmlns:a16="http://schemas.microsoft.com/office/drawing/2014/main" xmlns="" id="{8C5204A6-96A2-4C17-9BED-295104A44140}"/>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90" name="TextBox 489">
              <a:extLst>
                <a:ext uri="{FF2B5EF4-FFF2-40B4-BE49-F238E27FC236}">
                  <a16:creationId xmlns:a16="http://schemas.microsoft.com/office/drawing/2014/main" xmlns="" id="{E65A20D1-D4C2-496D-8106-6972646B14CE}"/>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5</a:t>
              </a:r>
            </a:p>
          </p:txBody>
        </p:sp>
      </p:grpSp>
      <p:grpSp>
        <p:nvGrpSpPr>
          <p:cNvPr id="494" name="Group 493">
            <a:extLst>
              <a:ext uri="{FF2B5EF4-FFF2-40B4-BE49-F238E27FC236}">
                <a16:creationId xmlns:a16="http://schemas.microsoft.com/office/drawing/2014/main" xmlns="" id="{B0208635-779C-47BE-8647-E2FB9C024B2B}"/>
              </a:ext>
            </a:extLst>
          </p:cNvPr>
          <p:cNvGrpSpPr/>
          <p:nvPr/>
        </p:nvGrpSpPr>
        <p:grpSpPr>
          <a:xfrm>
            <a:off x="5765926" y="6038806"/>
            <a:ext cx="283978" cy="296927"/>
            <a:chOff x="7169262" y="6104661"/>
            <a:chExt cx="284052" cy="297004"/>
          </a:xfrm>
        </p:grpSpPr>
        <p:sp>
          <p:nvSpPr>
            <p:cNvPr id="495" name="Oval 494">
              <a:extLst>
                <a:ext uri="{FF2B5EF4-FFF2-40B4-BE49-F238E27FC236}">
                  <a16:creationId xmlns:a16="http://schemas.microsoft.com/office/drawing/2014/main" xmlns="" id="{F7B5072A-7860-4C87-816E-47C5D2E5EBBA}"/>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96" name="TextBox 495">
              <a:extLst>
                <a:ext uri="{FF2B5EF4-FFF2-40B4-BE49-F238E27FC236}">
                  <a16:creationId xmlns:a16="http://schemas.microsoft.com/office/drawing/2014/main" xmlns="" id="{8F8DEFFF-94F7-4954-AF66-7424999E3554}"/>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2</a:t>
              </a:r>
            </a:p>
          </p:txBody>
        </p:sp>
      </p:grpSp>
      <p:grpSp>
        <p:nvGrpSpPr>
          <p:cNvPr id="497" name="Group 496">
            <a:extLst>
              <a:ext uri="{FF2B5EF4-FFF2-40B4-BE49-F238E27FC236}">
                <a16:creationId xmlns:a16="http://schemas.microsoft.com/office/drawing/2014/main" xmlns="" id="{96770C5C-8B15-4B5C-94B1-CC88097AEF97}"/>
              </a:ext>
            </a:extLst>
          </p:cNvPr>
          <p:cNvGrpSpPr/>
          <p:nvPr/>
        </p:nvGrpSpPr>
        <p:grpSpPr>
          <a:xfrm>
            <a:off x="6426474" y="6038806"/>
            <a:ext cx="283978" cy="296927"/>
            <a:chOff x="7169262" y="6104661"/>
            <a:chExt cx="284052" cy="297004"/>
          </a:xfrm>
        </p:grpSpPr>
        <p:sp>
          <p:nvSpPr>
            <p:cNvPr id="498" name="Oval 497">
              <a:extLst>
                <a:ext uri="{FF2B5EF4-FFF2-40B4-BE49-F238E27FC236}">
                  <a16:creationId xmlns:a16="http://schemas.microsoft.com/office/drawing/2014/main" xmlns="" id="{DBC2FEC5-C66B-43A1-873B-1E3166FEC3FB}"/>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99" name="TextBox 498">
              <a:extLst>
                <a:ext uri="{FF2B5EF4-FFF2-40B4-BE49-F238E27FC236}">
                  <a16:creationId xmlns:a16="http://schemas.microsoft.com/office/drawing/2014/main" xmlns="" id="{AB4CFFCE-7E4D-41A8-AAC7-5810BA3BC4F6}"/>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500" name="Group 499">
            <a:extLst>
              <a:ext uri="{FF2B5EF4-FFF2-40B4-BE49-F238E27FC236}">
                <a16:creationId xmlns:a16="http://schemas.microsoft.com/office/drawing/2014/main" xmlns="" id="{EE3861F6-B989-43D1-9865-4E6AF6956E66}"/>
              </a:ext>
            </a:extLst>
          </p:cNvPr>
          <p:cNvGrpSpPr/>
          <p:nvPr/>
        </p:nvGrpSpPr>
        <p:grpSpPr>
          <a:xfrm>
            <a:off x="9729210" y="6038806"/>
            <a:ext cx="283978" cy="296927"/>
            <a:chOff x="7169262" y="6104661"/>
            <a:chExt cx="284052" cy="297004"/>
          </a:xfrm>
        </p:grpSpPr>
        <p:sp>
          <p:nvSpPr>
            <p:cNvPr id="501" name="Oval 500">
              <a:extLst>
                <a:ext uri="{FF2B5EF4-FFF2-40B4-BE49-F238E27FC236}">
                  <a16:creationId xmlns:a16="http://schemas.microsoft.com/office/drawing/2014/main" xmlns="" id="{B801AD60-DBD2-4103-96C4-4CB91FABEBD9}"/>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02" name="TextBox 501">
              <a:extLst>
                <a:ext uri="{FF2B5EF4-FFF2-40B4-BE49-F238E27FC236}">
                  <a16:creationId xmlns:a16="http://schemas.microsoft.com/office/drawing/2014/main" xmlns="" id="{63F80734-2E6B-4764-B23A-82E9B9E4A4DB}"/>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503" name="Group 502">
            <a:extLst>
              <a:ext uri="{FF2B5EF4-FFF2-40B4-BE49-F238E27FC236}">
                <a16:creationId xmlns:a16="http://schemas.microsoft.com/office/drawing/2014/main" xmlns="" id="{272BDF4B-EFE7-4CC4-9754-2A055D25BCE0}"/>
              </a:ext>
            </a:extLst>
          </p:cNvPr>
          <p:cNvGrpSpPr/>
          <p:nvPr/>
        </p:nvGrpSpPr>
        <p:grpSpPr>
          <a:xfrm>
            <a:off x="9068665" y="6038806"/>
            <a:ext cx="283978" cy="296927"/>
            <a:chOff x="7169262" y="6104661"/>
            <a:chExt cx="284052" cy="297004"/>
          </a:xfrm>
        </p:grpSpPr>
        <p:sp>
          <p:nvSpPr>
            <p:cNvPr id="504" name="Oval 503">
              <a:extLst>
                <a:ext uri="{FF2B5EF4-FFF2-40B4-BE49-F238E27FC236}">
                  <a16:creationId xmlns:a16="http://schemas.microsoft.com/office/drawing/2014/main" xmlns="" id="{0D70EBFA-E50E-4109-AC99-DD230AB3CCEC}"/>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05" name="TextBox 504">
              <a:extLst>
                <a:ext uri="{FF2B5EF4-FFF2-40B4-BE49-F238E27FC236}">
                  <a16:creationId xmlns:a16="http://schemas.microsoft.com/office/drawing/2014/main" xmlns="" id="{BDF01439-1A48-4CB3-9079-E7F4DD9570CC}"/>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506" name="Group 505">
            <a:extLst>
              <a:ext uri="{FF2B5EF4-FFF2-40B4-BE49-F238E27FC236}">
                <a16:creationId xmlns:a16="http://schemas.microsoft.com/office/drawing/2014/main" xmlns="" id="{022E5DBF-9389-41C7-BD4F-CFC0311514B8}"/>
              </a:ext>
            </a:extLst>
          </p:cNvPr>
          <p:cNvGrpSpPr/>
          <p:nvPr/>
        </p:nvGrpSpPr>
        <p:grpSpPr>
          <a:xfrm>
            <a:off x="8408117" y="6038806"/>
            <a:ext cx="283978" cy="296927"/>
            <a:chOff x="7169262" y="6104661"/>
            <a:chExt cx="284052" cy="297004"/>
          </a:xfrm>
        </p:grpSpPr>
        <p:sp>
          <p:nvSpPr>
            <p:cNvPr id="507" name="Oval 506">
              <a:extLst>
                <a:ext uri="{FF2B5EF4-FFF2-40B4-BE49-F238E27FC236}">
                  <a16:creationId xmlns:a16="http://schemas.microsoft.com/office/drawing/2014/main" xmlns="" id="{74AD62C0-D2C3-4449-83FE-57B8E133473A}"/>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08" name="TextBox 507">
              <a:extLst>
                <a:ext uri="{FF2B5EF4-FFF2-40B4-BE49-F238E27FC236}">
                  <a16:creationId xmlns:a16="http://schemas.microsoft.com/office/drawing/2014/main" xmlns="" id="{E8B2C222-2C00-4159-871E-8662F3039FDD}"/>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7</a:t>
              </a:r>
            </a:p>
          </p:txBody>
        </p:sp>
      </p:grpSp>
      <p:grpSp>
        <p:nvGrpSpPr>
          <p:cNvPr id="509" name="Group 508">
            <a:extLst>
              <a:ext uri="{FF2B5EF4-FFF2-40B4-BE49-F238E27FC236}">
                <a16:creationId xmlns:a16="http://schemas.microsoft.com/office/drawing/2014/main" xmlns="" id="{316C1DAC-91B5-4043-B4C0-7375DAFB8284}"/>
              </a:ext>
            </a:extLst>
          </p:cNvPr>
          <p:cNvGrpSpPr/>
          <p:nvPr/>
        </p:nvGrpSpPr>
        <p:grpSpPr>
          <a:xfrm>
            <a:off x="7747569" y="6038806"/>
            <a:ext cx="283978" cy="296927"/>
            <a:chOff x="7169262" y="6104661"/>
            <a:chExt cx="284052" cy="297004"/>
          </a:xfrm>
        </p:grpSpPr>
        <p:sp>
          <p:nvSpPr>
            <p:cNvPr id="510" name="Oval 509">
              <a:extLst>
                <a:ext uri="{FF2B5EF4-FFF2-40B4-BE49-F238E27FC236}">
                  <a16:creationId xmlns:a16="http://schemas.microsoft.com/office/drawing/2014/main" xmlns="" id="{158D8A91-2710-45E7-8CD1-77196D912DDF}"/>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11" name="TextBox 510">
              <a:extLst>
                <a:ext uri="{FF2B5EF4-FFF2-40B4-BE49-F238E27FC236}">
                  <a16:creationId xmlns:a16="http://schemas.microsoft.com/office/drawing/2014/main" xmlns="" id="{35494068-45A5-4D3A-9AA8-21BA7878C8A9}"/>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515" name="Group 514">
            <a:extLst>
              <a:ext uri="{FF2B5EF4-FFF2-40B4-BE49-F238E27FC236}">
                <a16:creationId xmlns:a16="http://schemas.microsoft.com/office/drawing/2014/main" xmlns="" id="{CD1F6A0B-595A-490E-B4E7-5D6FCF11374A}"/>
              </a:ext>
            </a:extLst>
          </p:cNvPr>
          <p:cNvGrpSpPr/>
          <p:nvPr/>
        </p:nvGrpSpPr>
        <p:grpSpPr>
          <a:xfrm>
            <a:off x="7087021" y="6038806"/>
            <a:ext cx="283978" cy="296927"/>
            <a:chOff x="7169262" y="6104661"/>
            <a:chExt cx="284052" cy="297004"/>
          </a:xfrm>
        </p:grpSpPr>
        <p:sp>
          <p:nvSpPr>
            <p:cNvPr id="516" name="Oval 515">
              <a:extLst>
                <a:ext uri="{FF2B5EF4-FFF2-40B4-BE49-F238E27FC236}">
                  <a16:creationId xmlns:a16="http://schemas.microsoft.com/office/drawing/2014/main" xmlns="" id="{CD46DFF1-6FAF-486D-A473-501699A7298A}"/>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17" name="TextBox 516">
              <a:extLst>
                <a:ext uri="{FF2B5EF4-FFF2-40B4-BE49-F238E27FC236}">
                  <a16:creationId xmlns:a16="http://schemas.microsoft.com/office/drawing/2014/main" xmlns="" id="{0AB0C8B9-0A35-47A0-93E1-D5ECBD67D548}"/>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572" name="Group 571">
            <a:extLst>
              <a:ext uri="{FF2B5EF4-FFF2-40B4-BE49-F238E27FC236}">
                <a16:creationId xmlns:a16="http://schemas.microsoft.com/office/drawing/2014/main" xmlns="" id="{159F8E9E-ED63-4718-9EC7-70F7199D9400}"/>
              </a:ext>
            </a:extLst>
          </p:cNvPr>
          <p:cNvGrpSpPr/>
          <p:nvPr/>
        </p:nvGrpSpPr>
        <p:grpSpPr>
          <a:xfrm>
            <a:off x="11407838" y="6064819"/>
            <a:ext cx="520979" cy="520977"/>
            <a:chOff x="11410809" y="6065505"/>
            <a:chExt cx="521115" cy="521113"/>
          </a:xfrm>
        </p:grpSpPr>
        <p:sp>
          <p:nvSpPr>
            <p:cNvPr id="548" name="Oval 547">
              <a:extLst>
                <a:ext uri="{FF2B5EF4-FFF2-40B4-BE49-F238E27FC236}">
                  <a16:creationId xmlns:a16="http://schemas.microsoft.com/office/drawing/2014/main" xmlns="" id="{86FC832E-1D45-47AE-8D89-1B5DFB73B1C0}"/>
                </a:ext>
              </a:extLst>
            </p:cNvPr>
            <p:cNvSpPr/>
            <p:nvPr/>
          </p:nvSpPr>
          <p:spPr>
            <a:xfrm>
              <a:off x="11410809" y="6065505"/>
              <a:ext cx="521115" cy="521113"/>
            </a:xfrm>
            <a:prstGeom prst="ellipse">
              <a:avLst/>
            </a:prstGeom>
            <a:noFill/>
            <a:ln w="12700">
              <a:solidFill>
                <a:schemeClr val="accent4"/>
              </a:solidFill>
            </a:ln>
            <a:effectLst>
              <a:outerShdw blurRad="76200" algn="ctr"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sp>
          <p:nvSpPr>
            <p:cNvPr id="560" name="Freeform 37">
              <a:extLst>
                <a:ext uri="{FF2B5EF4-FFF2-40B4-BE49-F238E27FC236}">
                  <a16:creationId xmlns:a16="http://schemas.microsoft.com/office/drawing/2014/main" xmlns="" id="{CF478F10-83ED-4681-9D3B-9D5127C67AE7}"/>
                </a:ext>
              </a:extLst>
            </p:cNvPr>
            <p:cNvSpPr>
              <a:spLocks noEditPoints="1"/>
            </p:cNvSpPr>
            <p:nvPr/>
          </p:nvSpPr>
          <p:spPr bwMode="auto">
            <a:xfrm>
              <a:off x="11496013" y="6134223"/>
              <a:ext cx="364994" cy="369390"/>
            </a:xfrm>
            <a:custGeom>
              <a:avLst/>
              <a:gdLst>
                <a:gd name="T0" fmla="*/ 195 w 405"/>
                <a:gd name="T1" fmla="*/ 408 h 408"/>
                <a:gd name="T2" fmla="*/ 0 w 405"/>
                <a:gd name="T3" fmla="*/ 213 h 408"/>
                <a:gd name="T4" fmla="*/ 195 w 405"/>
                <a:gd name="T5" fmla="*/ 17 h 408"/>
                <a:gd name="T6" fmla="*/ 235 w 405"/>
                <a:gd name="T7" fmla="*/ 21 h 408"/>
                <a:gd name="T8" fmla="*/ 241 w 405"/>
                <a:gd name="T9" fmla="*/ 0 h 408"/>
                <a:gd name="T10" fmla="*/ 256 w 405"/>
                <a:gd name="T11" fmla="*/ 4 h 408"/>
                <a:gd name="T12" fmla="*/ 362 w 405"/>
                <a:gd name="T13" fmla="*/ 75 h 408"/>
                <a:gd name="T14" fmla="*/ 402 w 405"/>
                <a:gd name="T15" fmla="*/ 160 h 408"/>
                <a:gd name="T16" fmla="*/ 405 w 405"/>
                <a:gd name="T17" fmla="*/ 176 h 408"/>
                <a:gd name="T18" fmla="*/ 387 w 405"/>
                <a:gd name="T19" fmla="*/ 179 h 408"/>
                <a:gd name="T20" fmla="*/ 390 w 405"/>
                <a:gd name="T21" fmla="*/ 213 h 408"/>
                <a:gd name="T22" fmla="*/ 195 w 405"/>
                <a:gd name="T23" fmla="*/ 408 h 408"/>
                <a:gd name="T24" fmla="*/ 195 w 405"/>
                <a:gd name="T25" fmla="*/ 49 h 408"/>
                <a:gd name="T26" fmla="*/ 31 w 405"/>
                <a:gd name="T27" fmla="*/ 213 h 408"/>
                <a:gd name="T28" fmla="*/ 195 w 405"/>
                <a:gd name="T29" fmla="*/ 376 h 408"/>
                <a:gd name="T30" fmla="*/ 359 w 405"/>
                <a:gd name="T31" fmla="*/ 213 h 408"/>
                <a:gd name="T32" fmla="*/ 356 w 405"/>
                <a:gd name="T33" fmla="*/ 184 h 408"/>
                <a:gd name="T34" fmla="*/ 181 w 405"/>
                <a:gd name="T35" fmla="*/ 217 h 408"/>
                <a:gd name="T36" fmla="*/ 226 w 405"/>
                <a:gd name="T37" fmla="*/ 52 h 408"/>
                <a:gd name="T38" fmla="*/ 195 w 405"/>
                <a:gd name="T39" fmla="*/ 49 h 408"/>
                <a:gd name="T40" fmla="*/ 263 w 405"/>
                <a:gd name="T41" fmla="*/ 39 h 408"/>
                <a:gd name="T42" fmla="*/ 224 w 405"/>
                <a:gd name="T43" fmla="*/ 177 h 408"/>
                <a:gd name="T44" fmla="*/ 367 w 405"/>
                <a:gd name="T45" fmla="*/ 150 h 408"/>
                <a:gd name="T46" fmla="*/ 338 w 405"/>
                <a:gd name="T47" fmla="*/ 94 h 408"/>
                <a:gd name="T48" fmla="*/ 263 w 405"/>
                <a:gd name="T49" fmla="*/ 3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5" h="408">
                  <a:moveTo>
                    <a:pt x="195" y="408"/>
                  </a:moveTo>
                  <a:cubicBezTo>
                    <a:pt x="88" y="408"/>
                    <a:pt x="0" y="320"/>
                    <a:pt x="0" y="213"/>
                  </a:cubicBezTo>
                  <a:cubicBezTo>
                    <a:pt x="0" y="105"/>
                    <a:pt x="88" y="17"/>
                    <a:pt x="195" y="17"/>
                  </a:cubicBezTo>
                  <a:cubicBezTo>
                    <a:pt x="208" y="17"/>
                    <a:pt x="222" y="19"/>
                    <a:pt x="235" y="21"/>
                  </a:cubicBezTo>
                  <a:cubicBezTo>
                    <a:pt x="241" y="0"/>
                    <a:pt x="241" y="0"/>
                    <a:pt x="241" y="0"/>
                  </a:cubicBezTo>
                  <a:cubicBezTo>
                    <a:pt x="256" y="4"/>
                    <a:pt x="256" y="4"/>
                    <a:pt x="256" y="4"/>
                  </a:cubicBezTo>
                  <a:cubicBezTo>
                    <a:pt x="298" y="15"/>
                    <a:pt x="335" y="40"/>
                    <a:pt x="362" y="75"/>
                  </a:cubicBezTo>
                  <a:cubicBezTo>
                    <a:pt x="382" y="100"/>
                    <a:pt x="395" y="129"/>
                    <a:pt x="402" y="160"/>
                  </a:cubicBezTo>
                  <a:cubicBezTo>
                    <a:pt x="405" y="176"/>
                    <a:pt x="405" y="176"/>
                    <a:pt x="405" y="176"/>
                  </a:cubicBezTo>
                  <a:cubicBezTo>
                    <a:pt x="387" y="179"/>
                    <a:pt x="387" y="179"/>
                    <a:pt x="387" y="179"/>
                  </a:cubicBezTo>
                  <a:cubicBezTo>
                    <a:pt x="389" y="190"/>
                    <a:pt x="390" y="201"/>
                    <a:pt x="390" y="213"/>
                  </a:cubicBezTo>
                  <a:cubicBezTo>
                    <a:pt x="390" y="320"/>
                    <a:pt x="303" y="408"/>
                    <a:pt x="195" y="408"/>
                  </a:cubicBezTo>
                  <a:close/>
                  <a:moveTo>
                    <a:pt x="195" y="49"/>
                  </a:moveTo>
                  <a:cubicBezTo>
                    <a:pt x="105" y="49"/>
                    <a:pt x="31" y="122"/>
                    <a:pt x="31" y="213"/>
                  </a:cubicBezTo>
                  <a:cubicBezTo>
                    <a:pt x="31" y="303"/>
                    <a:pt x="105" y="376"/>
                    <a:pt x="195" y="376"/>
                  </a:cubicBezTo>
                  <a:cubicBezTo>
                    <a:pt x="285" y="376"/>
                    <a:pt x="359" y="303"/>
                    <a:pt x="359" y="213"/>
                  </a:cubicBezTo>
                  <a:cubicBezTo>
                    <a:pt x="359" y="203"/>
                    <a:pt x="358" y="194"/>
                    <a:pt x="356" y="184"/>
                  </a:cubicBezTo>
                  <a:cubicBezTo>
                    <a:pt x="181" y="217"/>
                    <a:pt x="181" y="217"/>
                    <a:pt x="181" y="217"/>
                  </a:cubicBezTo>
                  <a:cubicBezTo>
                    <a:pt x="226" y="52"/>
                    <a:pt x="226" y="52"/>
                    <a:pt x="226" y="52"/>
                  </a:cubicBezTo>
                  <a:cubicBezTo>
                    <a:pt x="216" y="50"/>
                    <a:pt x="206" y="49"/>
                    <a:pt x="195" y="49"/>
                  </a:cubicBezTo>
                  <a:close/>
                  <a:moveTo>
                    <a:pt x="263" y="39"/>
                  </a:moveTo>
                  <a:cubicBezTo>
                    <a:pt x="224" y="177"/>
                    <a:pt x="224" y="177"/>
                    <a:pt x="224" y="177"/>
                  </a:cubicBezTo>
                  <a:cubicBezTo>
                    <a:pt x="367" y="150"/>
                    <a:pt x="367" y="150"/>
                    <a:pt x="367" y="150"/>
                  </a:cubicBezTo>
                  <a:cubicBezTo>
                    <a:pt x="361" y="130"/>
                    <a:pt x="351" y="111"/>
                    <a:pt x="338" y="94"/>
                  </a:cubicBezTo>
                  <a:cubicBezTo>
                    <a:pt x="318" y="69"/>
                    <a:pt x="292" y="50"/>
                    <a:pt x="263"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nvGrpSpPr>
          <p:cNvPr id="578" name="Group 577">
            <a:extLst>
              <a:ext uri="{FF2B5EF4-FFF2-40B4-BE49-F238E27FC236}">
                <a16:creationId xmlns:a16="http://schemas.microsoft.com/office/drawing/2014/main" xmlns="" id="{B930004F-ADA8-406E-B841-41C842F4A679}"/>
              </a:ext>
            </a:extLst>
          </p:cNvPr>
          <p:cNvGrpSpPr/>
          <p:nvPr/>
        </p:nvGrpSpPr>
        <p:grpSpPr>
          <a:xfrm>
            <a:off x="10742775" y="6064819"/>
            <a:ext cx="520979" cy="520977"/>
            <a:chOff x="10745573" y="6065505"/>
            <a:chExt cx="521115" cy="521113"/>
          </a:xfrm>
        </p:grpSpPr>
        <p:sp>
          <p:nvSpPr>
            <p:cNvPr id="540" name="Oval 539">
              <a:extLst>
                <a:ext uri="{FF2B5EF4-FFF2-40B4-BE49-F238E27FC236}">
                  <a16:creationId xmlns:a16="http://schemas.microsoft.com/office/drawing/2014/main" xmlns="" id="{AE75279A-1A8D-4B9D-A72A-22D078A8665E}"/>
                </a:ext>
              </a:extLst>
            </p:cNvPr>
            <p:cNvSpPr/>
            <p:nvPr/>
          </p:nvSpPr>
          <p:spPr>
            <a:xfrm>
              <a:off x="10745573" y="6065505"/>
              <a:ext cx="521115" cy="521113"/>
            </a:xfrm>
            <a:prstGeom prst="ellipse">
              <a:avLst/>
            </a:prstGeom>
            <a:noFill/>
            <a:ln w="12700">
              <a:solidFill>
                <a:schemeClr val="accent4"/>
              </a:solidFill>
            </a:ln>
            <a:effectLst>
              <a:outerShdw blurRad="76200" algn="ctr"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nvGrpSpPr>
            <p:cNvPr id="577" name="Group 576">
              <a:extLst>
                <a:ext uri="{FF2B5EF4-FFF2-40B4-BE49-F238E27FC236}">
                  <a16:creationId xmlns:a16="http://schemas.microsoft.com/office/drawing/2014/main" xmlns="" id="{A9CAB3D0-DF07-4977-B6B0-8380DBC19A4A}"/>
                </a:ext>
              </a:extLst>
            </p:cNvPr>
            <p:cNvGrpSpPr/>
            <p:nvPr/>
          </p:nvGrpSpPr>
          <p:grpSpPr>
            <a:xfrm>
              <a:off x="10875154" y="6146814"/>
              <a:ext cx="261952" cy="345856"/>
              <a:chOff x="10587038" y="5287852"/>
              <a:chExt cx="203200" cy="268287"/>
            </a:xfrm>
          </p:grpSpPr>
          <p:sp>
            <p:nvSpPr>
              <p:cNvPr id="564" name="Rectangle 42">
                <a:extLst>
                  <a:ext uri="{FF2B5EF4-FFF2-40B4-BE49-F238E27FC236}">
                    <a16:creationId xmlns:a16="http://schemas.microsoft.com/office/drawing/2014/main" xmlns="" id="{37D680B4-B844-4106-B1F3-B328CCC48B4D}"/>
                  </a:ext>
                </a:extLst>
              </p:cNvPr>
              <p:cNvSpPr>
                <a:spLocks noChangeArrowheads="1"/>
              </p:cNvSpPr>
              <p:nvPr/>
            </p:nvSpPr>
            <p:spPr bwMode="auto">
              <a:xfrm>
                <a:off x="10633076" y="540056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65" name="Rectangle 43">
                <a:extLst>
                  <a:ext uri="{FF2B5EF4-FFF2-40B4-BE49-F238E27FC236}">
                    <a16:creationId xmlns:a16="http://schemas.microsoft.com/office/drawing/2014/main" xmlns="" id="{7C12EF0F-0464-4986-A0A2-72E1FAF8E507}"/>
                  </a:ext>
                </a:extLst>
              </p:cNvPr>
              <p:cNvSpPr>
                <a:spLocks noChangeArrowheads="1"/>
              </p:cNvSpPr>
              <p:nvPr/>
            </p:nvSpPr>
            <p:spPr bwMode="auto">
              <a:xfrm>
                <a:off x="10633076" y="5441840"/>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66" name="Rectangle 44">
                <a:extLst>
                  <a:ext uri="{FF2B5EF4-FFF2-40B4-BE49-F238E27FC236}">
                    <a16:creationId xmlns:a16="http://schemas.microsoft.com/office/drawing/2014/main" xmlns="" id="{2279284B-8F16-4199-B102-1AA2CC54977D}"/>
                  </a:ext>
                </a:extLst>
              </p:cNvPr>
              <p:cNvSpPr>
                <a:spLocks noChangeArrowheads="1"/>
              </p:cNvSpPr>
              <p:nvPr/>
            </p:nvSpPr>
            <p:spPr bwMode="auto">
              <a:xfrm>
                <a:off x="10633076" y="548311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67" name="Freeform 45">
                <a:extLst>
                  <a:ext uri="{FF2B5EF4-FFF2-40B4-BE49-F238E27FC236}">
                    <a16:creationId xmlns:a16="http://schemas.microsoft.com/office/drawing/2014/main" xmlns="" id="{B27AF5AC-32BF-4823-97B3-ECC066358278}"/>
                  </a:ext>
                </a:extLst>
              </p:cNvPr>
              <p:cNvSpPr>
                <a:spLocks noEditPoints="1"/>
              </p:cNvSpPr>
              <p:nvPr/>
            </p:nvSpPr>
            <p:spPr bwMode="auto">
              <a:xfrm>
                <a:off x="10587038" y="5287852"/>
                <a:ext cx="203200" cy="268287"/>
              </a:xfrm>
              <a:custGeom>
                <a:avLst/>
                <a:gdLst>
                  <a:gd name="T0" fmla="*/ 290 w 323"/>
                  <a:gd name="T1" fmla="*/ 25 h 425"/>
                  <a:gd name="T2" fmla="*/ 201 w 323"/>
                  <a:gd name="T3" fmla="*/ 25 h 425"/>
                  <a:gd name="T4" fmla="*/ 161 w 323"/>
                  <a:gd name="T5" fmla="*/ 0 h 425"/>
                  <a:gd name="T6" fmla="*/ 121 w 323"/>
                  <a:gd name="T7" fmla="*/ 25 h 425"/>
                  <a:gd name="T8" fmla="*/ 33 w 323"/>
                  <a:gd name="T9" fmla="*/ 25 h 425"/>
                  <a:gd name="T10" fmla="*/ 0 w 323"/>
                  <a:gd name="T11" fmla="*/ 59 h 425"/>
                  <a:gd name="T12" fmla="*/ 0 w 323"/>
                  <a:gd name="T13" fmla="*/ 391 h 425"/>
                  <a:gd name="T14" fmla="*/ 33 w 323"/>
                  <a:gd name="T15" fmla="*/ 425 h 425"/>
                  <a:gd name="T16" fmla="*/ 290 w 323"/>
                  <a:gd name="T17" fmla="*/ 425 h 425"/>
                  <a:gd name="T18" fmla="*/ 323 w 323"/>
                  <a:gd name="T19" fmla="*/ 391 h 425"/>
                  <a:gd name="T20" fmla="*/ 323 w 323"/>
                  <a:gd name="T21" fmla="*/ 59 h 425"/>
                  <a:gd name="T22" fmla="*/ 290 w 323"/>
                  <a:gd name="T23" fmla="*/ 25 h 425"/>
                  <a:gd name="T24" fmla="*/ 161 w 323"/>
                  <a:gd name="T25" fmla="*/ 16 h 425"/>
                  <a:gd name="T26" fmla="*/ 182 w 323"/>
                  <a:gd name="T27" fmla="*/ 25 h 425"/>
                  <a:gd name="T28" fmla="*/ 140 w 323"/>
                  <a:gd name="T29" fmla="*/ 25 h 425"/>
                  <a:gd name="T30" fmla="*/ 161 w 323"/>
                  <a:gd name="T31" fmla="*/ 16 h 425"/>
                  <a:gd name="T32" fmla="*/ 235 w 323"/>
                  <a:gd name="T33" fmla="*/ 55 h 425"/>
                  <a:gd name="T34" fmla="*/ 230 w 323"/>
                  <a:gd name="T35" fmla="*/ 77 h 425"/>
                  <a:gd name="T36" fmla="*/ 92 w 323"/>
                  <a:gd name="T37" fmla="*/ 77 h 425"/>
                  <a:gd name="T38" fmla="*/ 87 w 323"/>
                  <a:gd name="T39" fmla="*/ 55 h 425"/>
                  <a:gd name="T40" fmla="*/ 235 w 323"/>
                  <a:gd name="T41" fmla="*/ 55 h 425"/>
                  <a:gd name="T42" fmla="*/ 293 w 323"/>
                  <a:gd name="T43" fmla="*/ 391 h 425"/>
                  <a:gd name="T44" fmla="*/ 290 w 323"/>
                  <a:gd name="T45" fmla="*/ 396 h 425"/>
                  <a:gd name="T46" fmla="*/ 33 w 323"/>
                  <a:gd name="T47" fmla="*/ 396 h 425"/>
                  <a:gd name="T48" fmla="*/ 29 w 323"/>
                  <a:gd name="T49" fmla="*/ 391 h 425"/>
                  <a:gd name="T50" fmla="*/ 29 w 323"/>
                  <a:gd name="T51" fmla="*/ 59 h 425"/>
                  <a:gd name="T52" fmla="*/ 33 w 323"/>
                  <a:gd name="T53" fmla="*/ 55 h 425"/>
                  <a:gd name="T54" fmla="*/ 65 w 323"/>
                  <a:gd name="T55" fmla="*/ 55 h 425"/>
                  <a:gd name="T56" fmla="*/ 75 w 323"/>
                  <a:gd name="T57" fmla="*/ 99 h 425"/>
                  <a:gd name="T58" fmla="*/ 248 w 323"/>
                  <a:gd name="T59" fmla="*/ 99 h 425"/>
                  <a:gd name="T60" fmla="*/ 258 w 323"/>
                  <a:gd name="T61" fmla="*/ 55 h 425"/>
                  <a:gd name="T62" fmla="*/ 290 w 323"/>
                  <a:gd name="T63" fmla="*/ 55 h 425"/>
                  <a:gd name="T64" fmla="*/ 293 w 323"/>
                  <a:gd name="T65" fmla="*/ 59 h 425"/>
                  <a:gd name="T66" fmla="*/ 293 w 323"/>
                  <a:gd name="T67" fmla="*/ 39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3" h="425">
                    <a:moveTo>
                      <a:pt x="290" y="25"/>
                    </a:moveTo>
                    <a:cubicBezTo>
                      <a:pt x="201" y="25"/>
                      <a:pt x="201" y="25"/>
                      <a:pt x="201" y="25"/>
                    </a:cubicBezTo>
                    <a:cubicBezTo>
                      <a:pt x="194" y="10"/>
                      <a:pt x="179" y="0"/>
                      <a:pt x="161" y="0"/>
                    </a:cubicBezTo>
                    <a:cubicBezTo>
                      <a:pt x="144" y="0"/>
                      <a:pt x="129" y="10"/>
                      <a:pt x="121" y="25"/>
                    </a:cubicBezTo>
                    <a:cubicBezTo>
                      <a:pt x="33" y="25"/>
                      <a:pt x="33" y="25"/>
                      <a:pt x="33" y="25"/>
                    </a:cubicBezTo>
                    <a:cubicBezTo>
                      <a:pt x="15" y="25"/>
                      <a:pt x="0" y="41"/>
                      <a:pt x="0" y="59"/>
                    </a:cubicBezTo>
                    <a:cubicBezTo>
                      <a:pt x="0" y="391"/>
                      <a:pt x="0" y="391"/>
                      <a:pt x="0" y="391"/>
                    </a:cubicBezTo>
                    <a:cubicBezTo>
                      <a:pt x="0" y="410"/>
                      <a:pt x="15" y="425"/>
                      <a:pt x="33" y="425"/>
                    </a:cubicBezTo>
                    <a:cubicBezTo>
                      <a:pt x="290" y="425"/>
                      <a:pt x="290" y="425"/>
                      <a:pt x="290" y="425"/>
                    </a:cubicBezTo>
                    <a:cubicBezTo>
                      <a:pt x="308" y="425"/>
                      <a:pt x="323" y="410"/>
                      <a:pt x="323" y="391"/>
                    </a:cubicBezTo>
                    <a:cubicBezTo>
                      <a:pt x="323" y="59"/>
                      <a:pt x="323" y="59"/>
                      <a:pt x="323" y="59"/>
                    </a:cubicBezTo>
                    <a:cubicBezTo>
                      <a:pt x="323" y="41"/>
                      <a:pt x="308" y="25"/>
                      <a:pt x="290" y="25"/>
                    </a:cubicBezTo>
                    <a:close/>
                    <a:moveTo>
                      <a:pt x="161" y="16"/>
                    </a:moveTo>
                    <a:cubicBezTo>
                      <a:pt x="170" y="16"/>
                      <a:pt x="177" y="20"/>
                      <a:pt x="182" y="25"/>
                    </a:cubicBezTo>
                    <a:cubicBezTo>
                      <a:pt x="140" y="25"/>
                      <a:pt x="140" y="25"/>
                      <a:pt x="140" y="25"/>
                    </a:cubicBezTo>
                    <a:cubicBezTo>
                      <a:pt x="146" y="20"/>
                      <a:pt x="153" y="16"/>
                      <a:pt x="161" y="16"/>
                    </a:cubicBezTo>
                    <a:close/>
                    <a:moveTo>
                      <a:pt x="235" y="55"/>
                    </a:moveTo>
                    <a:cubicBezTo>
                      <a:pt x="230" y="77"/>
                      <a:pt x="230" y="77"/>
                      <a:pt x="230" y="77"/>
                    </a:cubicBezTo>
                    <a:cubicBezTo>
                      <a:pt x="92" y="77"/>
                      <a:pt x="92" y="77"/>
                      <a:pt x="92" y="77"/>
                    </a:cubicBezTo>
                    <a:cubicBezTo>
                      <a:pt x="87" y="55"/>
                      <a:pt x="87" y="55"/>
                      <a:pt x="87" y="55"/>
                    </a:cubicBezTo>
                    <a:lnTo>
                      <a:pt x="235" y="55"/>
                    </a:lnTo>
                    <a:close/>
                    <a:moveTo>
                      <a:pt x="293" y="391"/>
                    </a:moveTo>
                    <a:cubicBezTo>
                      <a:pt x="293" y="394"/>
                      <a:pt x="292" y="396"/>
                      <a:pt x="290" y="396"/>
                    </a:cubicBezTo>
                    <a:cubicBezTo>
                      <a:pt x="33" y="396"/>
                      <a:pt x="33" y="396"/>
                      <a:pt x="33" y="396"/>
                    </a:cubicBezTo>
                    <a:cubicBezTo>
                      <a:pt x="31" y="396"/>
                      <a:pt x="29" y="394"/>
                      <a:pt x="29" y="391"/>
                    </a:cubicBezTo>
                    <a:cubicBezTo>
                      <a:pt x="29" y="59"/>
                      <a:pt x="29" y="59"/>
                      <a:pt x="29" y="59"/>
                    </a:cubicBezTo>
                    <a:cubicBezTo>
                      <a:pt x="29" y="57"/>
                      <a:pt x="31" y="55"/>
                      <a:pt x="33" y="55"/>
                    </a:cubicBezTo>
                    <a:cubicBezTo>
                      <a:pt x="65" y="55"/>
                      <a:pt x="65" y="55"/>
                      <a:pt x="65" y="55"/>
                    </a:cubicBezTo>
                    <a:cubicBezTo>
                      <a:pt x="75" y="99"/>
                      <a:pt x="75" y="99"/>
                      <a:pt x="75" y="99"/>
                    </a:cubicBezTo>
                    <a:cubicBezTo>
                      <a:pt x="248" y="99"/>
                      <a:pt x="248" y="99"/>
                      <a:pt x="248" y="99"/>
                    </a:cubicBezTo>
                    <a:cubicBezTo>
                      <a:pt x="258" y="55"/>
                      <a:pt x="258" y="55"/>
                      <a:pt x="258" y="55"/>
                    </a:cubicBezTo>
                    <a:cubicBezTo>
                      <a:pt x="290" y="55"/>
                      <a:pt x="290" y="55"/>
                      <a:pt x="290" y="55"/>
                    </a:cubicBezTo>
                    <a:cubicBezTo>
                      <a:pt x="292" y="55"/>
                      <a:pt x="293" y="57"/>
                      <a:pt x="293" y="59"/>
                    </a:cubicBezTo>
                    <a:lnTo>
                      <a:pt x="293" y="3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68" name="Rectangle 46">
                <a:extLst>
                  <a:ext uri="{FF2B5EF4-FFF2-40B4-BE49-F238E27FC236}">
                    <a16:creationId xmlns:a16="http://schemas.microsoft.com/office/drawing/2014/main" xmlns="" id="{A1253CCC-B1BB-4592-A42C-DE93B0AC65B2}"/>
                  </a:ext>
                </a:extLst>
              </p:cNvPr>
              <p:cNvSpPr>
                <a:spLocks noChangeArrowheads="1"/>
              </p:cNvSpPr>
              <p:nvPr/>
            </p:nvSpPr>
            <p:spPr bwMode="auto">
              <a:xfrm>
                <a:off x="10633076" y="540056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69" name="Rectangle 47">
                <a:extLst>
                  <a:ext uri="{FF2B5EF4-FFF2-40B4-BE49-F238E27FC236}">
                    <a16:creationId xmlns:a16="http://schemas.microsoft.com/office/drawing/2014/main" xmlns="" id="{69E2BAF4-D83E-4057-8D67-607AED43F6F1}"/>
                  </a:ext>
                </a:extLst>
              </p:cNvPr>
              <p:cNvSpPr>
                <a:spLocks noChangeArrowheads="1"/>
              </p:cNvSpPr>
              <p:nvPr/>
            </p:nvSpPr>
            <p:spPr bwMode="auto">
              <a:xfrm>
                <a:off x="10633076" y="5441840"/>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70" name="Rectangle 48">
                <a:extLst>
                  <a:ext uri="{FF2B5EF4-FFF2-40B4-BE49-F238E27FC236}">
                    <a16:creationId xmlns:a16="http://schemas.microsoft.com/office/drawing/2014/main" xmlns="" id="{A24C5F9C-62B3-42BA-8D75-CA233042E962}"/>
                  </a:ext>
                </a:extLst>
              </p:cNvPr>
              <p:cNvSpPr>
                <a:spLocks noChangeArrowheads="1"/>
              </p:cNvSpPr>
              <p:nvPr/>
            </p:nvSpPr>
            <p:spPr bwMode="auto">
              <a:xfrm>
                <a:off x="10633076" y="548311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573" name="Group 572">
            <a:extLst>
              <a:ext uri="{FF2B5EF4-FFF2-40B4-BE49-F238E27FC236}">
                <a16:creationId xmlns:a16="http://schemas.microsoft.com/office/drawing/2014/main" xmlns="" id="{832E0A0B-BCB6-4F63-BE6B-85C16607D962}"/>
              </a:ext>
            </a:extLst>
          </p:cNvPr>
          <p:cNvGrpSpPr/>
          <p:nvPr/>
        </p:nvGrpSpPr>
        <p:grpSpPr>
          <a:xfrm>
            <a:off x="11701822" y="6038806"/>
            <a:ext cx="283978" cy="296927"/>
            <a:chOff x="7169262" y="6104661"/>
            <a:chExt cx="284052" cy="297004"/>
          </a:xfrm>
        </p:grpSpPr>
        <p:sp>
          <p:nvSpPr>
            <p:cNvPr id="574" name="Oval 573">
              <a:extLst>
                <a:ext uri="{FF2B5EF4-FFF2-40B4-BE49-F238E27FC236}">
                  <a16:creationId xmlns:a16="http://schemas.microsoft.com/office/drawing/2014/main" xmlns="" id="{EFBAD2AC-9C9E-4000-AF8C-0B8EA7778A08}"/>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75" name="TextBox 574">
              <a:extLst>
                <a:ext uri="{FF2B5EF4-FFF2-40B4-BE49-F238E27FC236}">
                  <a16:creationId xmlns:a16="http://schemas.microsoft.com/office/drawing/2014/main" xmlns="" id="{7A4F1B98-21AF-4747-B3F0-53C811947B92}"/>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579" name="Group 578">
            <a:extLst>
              <a:ext uri="{FF2B5EF4-FFF2-40B4-BE49-F238E27FC236}">
                <a16:creationId xmlns:a16="http://schemas.microsoft.com/office/drawing/2014/main" xmlns="" id="{4B21E5D1-7E9D-4692-A446-8DAC6542D594}"/>
              </a:ext>
            </a:extLst>
          </p:cNvPr>
          <p:cNvGrpSpPr/>
          <p:nvPr/>
        </p:nvGrpSpPr>
        <p:grpSpPr>
          <a:xfrm>
            <a:off x="11036760" y="6038806"/>
            <a:ext cx="283978" cy="296927"/>
            <a:chOff x="7169262" y="6104661"/>
            <a:chExt cx="284052" cy="297004"/>
          </a:xfrm>
        </p:grpSpPr>
        <p:sp>
          <p:nvSpPr>
            <p:cNvPr id="580" name="Oval 579">
              <a:extLst>
                <a:ext uri="{FF2B5EF4-FFF2-40B4-BE49-F238E27FC236}">
                  <a16:creationId xmlns:a16="http://schemas.microsoft.com/office/drawing/2014/main" xmlns="" id="{0B6A4673-2774-4A73-9179-18804B9A3E06}"/>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81" name="TextBox 580">
              <a:extLst>
                <a:ext uri="{FF2B5EF4-FFF2-40B4-BE49-F238E27FC236}">
                  <a16:creationId xmlns:a16="http://schemas.microsoft.com/office/drawing/2014/main" xmlns="" id="{D9A5EABE-82DB-4354-B860-B0D8DDEC0A74}"/>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352" name="Group 351">
            <a:extLst>
              <a:ext uri="{FF2B5EF4-FFF2-40B4-BE49-F238E27FC236}">
                <a16:creationId xmlns:a16="http://schemas.microsoft.com/office/drawing/2014/main" xmlns="" id="{5D2BA0AF-5786-4FA6-8976-D6CE0DEC21AC}"/>
              </a:ext>
            </a:extLst>
          </p:cNvPr>
          <p:cNvGrpSpPr/>
          <p:nvPr/>
        </p:nvGrpSpPr>
        <p:grpSpPr>
          <a:xfrm>
            <a:off x="4701697" y="4937252"/>
            <a:ext cx="1350146" cy="928009"/>
            <a:chOff x="4702922" y="4937644"/>
            <a:chExt cx="1350498" cy="928251"/>
          </a:xfrm>
        </p:grpSpPr>
        <p:grpSp>
          <p:nvGrpSpPr>
            <p:cNvPr id="353" name="Group 352">
              <a:extLst>
                <a:ext uri="{FF2B5EF4-FFF2-40B4-BE49-F238E27FC236}">
                  <a16:creationId xmlns:a16="http://schemas.microsoft.com/office/drawing/2014/main" xmlns="" id="{F99CBF2D-D4E8-4AEE-B91C-1A4B5B1C1175}"/>
                </a:ext>
              </a:extLst>
            </p:cNvPr>
            <p:cNvGrpSpPr/>
            <p:nvPr/>
          </p:nvGrpSpPr>
          <p:grpSpPr>
            <a:xfrm>
              <a:off x="4702922" y="4937644"/>
              <a:ext cx="1350498" cy="928251"/>
              <a:chOff x="4708490" y="1678678"/>
              <a:chExt cx="1350498" cy="928251"/>
            </a:xfrm>
          </p:grpSpPr>
          <p:sp>
            <p:nvSpPr>
              <p:cNvPr id="379" name="Rounded Rectangle 73">
                <a:extLst>
                  <a:ext uri="{FF2B5EF4-FFF2-40B4-BE49-F238E27FC236}">
                    <a16:creationId xmlns:a16="http://schemas.microsoft.com/office/drawing/2014/main" xmlns="" id="{93F03D83-3009-445E-83BF-C70D3617B74B}"/>
                  </a:ext>
                </a:extLst>
              </p:cNvPr>
              <p:cNvSpPr/>
              <p:nvPr/>
            </p:nvSpPr>
            <p:spPr bwMode="invGray">
              <a:xfrm>
                <a:off x="5108818" y="1678678"/>
                <a:ext cx="571590" cy="521058"/>
              </a:xfrm>
              <a:prstGeom prst="roundRect">
                <a:avLst>
                  <a:gd name="adj" fmla="val 0"/>
                </a:avLst>
              </a:prstGeom>
              <a:gradFill flip="none" rotWithShape="1">
                <a:gsLst>
                  <a:gs pos="0">
                    <a:srgbClr val="3999D3"/>
                  </a:gs>
                  <a:gs pos="87000">
                    <a:schemeClr val="accent2"/>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380" name="TextBox 379">
                <a:extLst>
                  <a:ext uri="{FF2B5EF4-FFF2-40B4-BE49-F238E27FC236}">
                    <a16:creationId xmlns:a16="http://schemas.microsoft.com/office/drawing/2014/main" xmlns="" id="{D048E16A-CDB9-41D1-A8FD-E5F471A155EF}"/>
                  </a:ext>
                </a:extLst>
              </p:cNvPr>
              <p:cNvSpPr txBox="1"/>
              <p:nvPr/>
            </p:nvSpPr>
            <p:spPr>
              <a:xfrm>
                <a:off x="4708490" y="2163731"/>
                <a:ext cx="1350498" cy="443198"/>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Advanced Threat</a:t>
                </a:r>
                <a:br>
                  <a:rPr lang="en-US" sz="1200" dirty="0">
                    <a:solidFill>
                      <a:srgbClr val="DFE6E6"/>
                    </a:solidFill>
                    <a:latin typeface="Arial"/>
                  </a:rPr>
                </a:br>
                <a:r>
                  <a:rPr lang="en-US" sz="1200" dirty="0">
                    <a:solidFill>
                      <a:srgbClr val="DFE6E6"/>
                    </a:solidFill>
                    <a:latin typeface="Arial"/>
                  </a:rPr>
                  <a:t>Protection</a:t>
                </a:r>
              </a:p>
            </p:txBody>
          </p:sp>
        </p:grpSp>
        <p:grpSp>
          <p:nvGrpSpPr>
            <p:cNvPr id="354" name="Group 353">
              <a:extLst>
                <a:ext uri="{FF2B5EF4-FFF2-40B4-BE49-F238E27FC236}">
                  <a16:creationId xmlns:a16="http://schemas.microsoft.com/office/drawing/2014/main" xmlns="" id="{6FBE7507-7971-4718-B7BB-9BF0C4D19276}"/>
                </a:ext>
              </a:extLst>
            </p:cNvPr>
            <p:cNvGrpSpPr/>
            <p:nvPr/>
          </p:nvGrpSpPr>
          <p:grpSpPr>
            <a:xfrm>
              <a:off x="5207434" y="5021916"/>
              <a:ext cx="357188" cy="334963"/>
              <a:chOff x="6338888" y="5310188"/>
              <a:chExt cx="357188" cy="334963"/>
            </a:xfrm>
          </p:grpSpPr>
          <p:sp>
            <p:nvSpPr>
              <p:cNvPr id="355" name="Line 7">
                <a:extLst>
                  <a:ext uri="{FF2B5EF4-FFF2-40B4-BE49-F238E27FC236}">
                    <a16:creationId xmlns:a16="http://schemas.microsoft.com/office/drawing/2014/main" xmlns="" id="{9CD68226-A5E7-4B98-80EB-E97EEBFD0F54}"/>
                  </a:ext>
                </a:extLst>
              </p:cNvPr>
              <p:cNvSpPr>
                <a:spLocks noChangeShapeType="1"/>
              </p:cNvSpPr>
              <p:nvPr/>
            </p:nvSpPr>
            <p:spPr bwMode="auto">
              <a:xfrm flipH="1" flipV="1">
                <a:off x="6564313" y="5356226"/>
                <a:ext cx="44450" cy="1587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56" name="Line 8">
                <a:extLst>
                  <a:ext uri="{FF2B5EF4-FFF2-40B4-BE49-F238E27FC236}">
                    <a16:creationId xmlns:a16="http://schemas.microsoft.com/office/drawing/2014/main" xmlns="" id="{02B4FBFB-ECCC-4838-BBB5-FDF0B288559C}"/>
                  </a:ext>
                </a:extLst>
              </p:cNvPr>
              <p:cNvSpPr>
                <a:spLocks noChangeShapeType="1"/>
              </p:cNvSpPr>
              <p:nvPr/>
            </p:nvSpPr>
            <p:spPr bwMode="auto">
              <a:xfrm flipH="1" flipV="1">
                <a:off x="6651626" y="5386388"/>
                <a:ext cx="44450" cy="1587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57" name="Line 9">
                <a:extLst>
                  <a:ext uri="{FF2B5EF4-FFF2-40B4-BE49-F238E27FC236}">
                    <a16:creationId xmlns:a16="http://schemas.microsoft.com/office/drawing/2014/main" xmlns="" id="{CCCF632C-2F8E-450A-ADF3-EB5DCEAB9C69}"/>
                  </a:ext>
                </a:extLst>
              </p:cNvPr>
              <p:cNvSpPr>
                <a:spLocks noChangeShapeType="1"/>
              </p:cNvSpPr>
              <p:nvPr/>
            </p:nvSpPr>
            <p:spPr bwMode="auto">
              <a:xfrm flipV="1">
                <a:off x="6648451" y="5332413"/>
                <a:ext cx="34925" cy="31750"/>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58" name="Line 10">
                <a:extLst>
                  <a:ext uri="{FF2B5EF4-FFF2-40B4-BE49-F238E27FC236}">
                    <a16:creationId xmlns:a16="http://schemas.microsoft.com/office/drawing/2014/main" xmlns="" id="{F0E0C9BB-7B05-4FB6-AD03-BA69DAF899B2}"/>
                  </a:ext>
                </a:extLst>
              </p:cNvPr>
              <p:cNvSpPr>
                <a:spLocks noChangeShapeType="1"/>
              </p:cNvSpPr>
              <p:nvPr/>
            </p:nvSpPr>
            <p:spPr bwMode="auto">
              <a:xfrm flipV="1">
                <a:off x="6577013" y="5394326"/>
                <a:ext cx="36513" cy="30163"/>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59" name="Line 11">
                <a:extLst>
                  <a:ext uri="{FF2B5EF4-FFF2-40B4-BE49-F238E27FC236}">
                    <a16:creationId xmlns:a16="http://schemas.microsoft.com/office/drawing/2014/main" xmlns="" id="{1D249615-8B54-4377-AECD-98F8BCAD1B87}"/>
                  </a:ext>
                </a:extLst>
              </p:cNvPr>
              <p:cNvSpPr>
                <a:spLocks noChangeShapeType="1"/>
              </p:cNvSpPr>
              <p:nvPr/>
            </p:nvSpPr>
            <p:spPr bwMode="auto">
              <a:xfrm>
                <a:off x="6634163" y="5402263"/>
                <a:ext cx="9525" cy="46038"/>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60" name="Line 12">
                <a:extLst>
                  <a:ext uri="{FF2B5EF4-FFF2-40B4-BE49-F238E27FC236}">
                    <a16:creationId xmlns:a16="http://schemas.microsoft.com/office/drawing/2014/main" xmlns="" id="{26E812D6-3BF8-40C9-9346-E745A016F188}"/>
                  </a:ext>
                </a:extLst>
              </p:cNvPr>
              <p:cNvSpPr>
                <a:spLocks noChangeShapeType="1"/>
              </p:cNvSpPr>
              <p:nvPr/>
            </p:nvSpPr>
            <p:spPr bwMode="auto">
              <a:xfrm>
                <a:off x="6616701" y="5310188"/>
                <a:ext cx="9525" cy="4762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61" name="Freeform 13">
                <a:extLst>
                  <a:ext uri="{FF2B5EF4-FFF2-40B4-BE49-F238E27FC236}">
                    <a16:creationId xmlns:a16="http://schemas.microsoft.com/office/drawing/2014/main" xmlns="" id="{7FEE0A0D-4FDB-43B7-844D-0F91F19184A8}"/>
                  </a:ext>
                </a:extLst>
              </p:cNvPr>
              <p:cNvSpPr>
                <a:spLocks/>
              </p:cNvSpPr>
              <p:nvPr/>
            </p:nvSpPr>
            <p:spPr bwMode="auto">
              <a:xfrm>
                <a:off x="6381751" y="5387976"/>
                <a:ext cx="217488" cy="223838"/>
              </a:xfrm>
              <a:custGeom>
                <a:avLst/>
                <a:gdLst>
                  <a:gd name="T0" fmla="*/ 216 w 235"/>
                  <a:gd name="T1" fmla="*/ 74 h 241"/>
                  <a:gd name="T2" fmla="*/ 235 w 235"/>
                  <a:gd name="T3" fmla="*/ 56 h 241"/>
                  <a:gd name="T4" fmla="*/ 195 w 235"/>
                  <a:gd name="T5" fmla="*/ 15 h 241"/>
                  <a:gd name="T6" fmla="*/ 179 w 235"/>
                  <a:gd name="T7" fmla="*/ 31 h 241"/>
                  <a:gd name="T8" fmla="*/ 158 w 235"/>
                  <a:gd name="T9" fmla="*/ 20 h 241"/>
                  <a:gd name="T10" fmla="*/ 21 w 235"/>
                  <a:gd name="T11" fmla="*/ 82 h 241"/>
                  <a:gd name="T12" fmla="*/ 82 w 235"/>
                  <a:gd name="T13" fmla="*/ 220 h 241"/>
                  <a:gd name="T14" fmla="*/ 220 w 235"/>
                  <a:gd name="T15" fmla="*/ 158 h 241"/>
                  <a:gd name="T16" fmla="*/ 216 w 235"/>
                  <a:gd name="T17" fmla="*/ 7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41">
                    <a:moveTo>
                      <a:pt x="216" y="74"/>
                    </a:moveTo>
                    <a:cubicBezTo>
                      <a:pt x="235" y="56"/>
                      <a:pt x="235" y="56"/>
                      <a:pt x="235" y="56"/>
                    </a:cubicBezTo>
                    <a:cubicBezTo>
                      <a:pt x="195" y="15"/>
                      <a:pt x="195" y="15"/>
                      <a:pt x="195" y="15"/>
                    </a:cubicBezTo>
                    <a:cubicBezTo>
                      <a:pt x="179" y="31"/>
                      <a:pt x="179" y="31"/>
                      <a:pt x="179" y="31"/>
                    </a:cubicBezTo>
                    <a:cubicBezTo>
                      <a:pt x="172" y="27"/>
                      <a:pt x="166" y="23"/>
                      <a:pt x="158" y="20"/>
                    </a:cubicBezTo>
                    <a:cubicBezTo>
                      <a:pt x="103" y="0"/>
                      <a:pt x="42" y="27"/>
                      <a:pt x="21" y="82"/>
                    </a:cubicBezTo>
                    <a:cubicBezTo>
                      <a:pt x="0" y="137"/>
                      <a:pt x="27" y="199"/>
                      <a:pt x="82" y="220"/>
                    </a:cubicBezTo>
                    <a:cubicBezTo>
                      <a:pt x="137" y="241"/>
                      <a:pt x="199" y="213"/>
                      <a:pt x="220" y="158"/>
                    </a:cubicBezTo>
                    <a:cubicBezTo>
                      <a:pt x="231" y="130"/>
                      <a:pt x="229" y="99"/>
                      <a:pt x="216" y="74"/>
                    </a:cubicBezTo>
                    <a:close/>
                  </a:path>
                </a:pathLst>
              </a:custGeom>
              <a:noFill/>
              <a:ln w="22225" cap="flat">
                <a:solidFill>
                  <a:srgbClr val="FFFFFF"/>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62" name="Freeform 14">
                <a:extLst>
                  <a:ext uri="{FF2B5EF4-FFF2-40B4-BE49-F238E27FC236}">
                    <a16:creationId xmlns:a16="http://schemas.microsoft.com/office/drawing/2014/main" xmlns="" id="{85B6731B-F544-4DA5-B43D-C13A7E4F6C2A}"/>
                  </a:ext>
                </a:extLst>
              </p:cNvPr>
              <p:cNvSpPr>
                <a:spLocks/>
              </p:cNvSpPr>
              <p:nvPr/>
            </p:nvSpPr>
            <p:spPr bwMode="auto">
              <a:xfrm>
                <a:off x="6394451" y="5546726"/>
                <a:ext cx="200025" cy="98425"/>
              </a:xfrm>
              <a:custGeom>
                <a:avLst/>
                <a:gdLst>
                  <a:gd name="T0" fmla="*/ 0 w 126"/>
                  <a:gd name="T1" fmla="*/ 15 h 62"/>
                  <a:gd name="T2" fmla="*/ 24 w 126"/>
                  <a:gd name="T3" fmla="*/ 0 h 62"/>
                  <a:gd name="T4" fmla="*/ 53 w 126"/>
                  <a:gd name="T5" fmla="*/ 15 h 62"/>
                  <a:gd name="T6" fmla="*/ 61 w 126"/>
                  <a:gd name="T7" fmla="*/ 23 h 62"/>
                  <a:gd name="T8" fmla="*/ 82 w 126"/>
                  <a:gd name="T9" fmla="*/ 12 h 62"/>
                  <a:gd name="T10" fmla="*/ 94 w 126"/>
                  <a:gd name="T11" fmla="*/ 6 h 62"/>
                  <a:gd name="T12" fmla="*/ 109 w 126"/>
                  <a:gd name="T13" fmla="*/ 14 h 62"/>
                  <a:gd name="T14" fmla="*/ 126 w 126"/>
                  <a:gd name="T15" fmla="*/ 22 h 62"/>
                  <a:gd name="T16" fmla="*/ 112 w 126"/>
                  <a:gd name="T17" fmla="*/ 48 h 62"/>
                  <a:gd name="T18" fmla="*/ 45 w 126"/>
                  <a:gd name="T19" fmla="*/ 62 h 62"/>
                  <a:gd name="T20" fmla="*/ 10 w 126"/>
                  <a:gd name="T21" fmla="*/ 40 h 62"/>
                  <a:gd name="T22" fmla="*/ 0 w 126"/>
                  <a:gd name="T2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62">
                    <a:moveTo>
                      <a:pt x="0" y="15"/>
                    </a:moveTo>
                    <a:lnTo>
                      <a:pt x="24" y="0"/>
                    </a:lnTo>
                    <a:lnTo>
                      <a:pt x="53" y="15"/>
                    </a:lnTo>
                    <a:lnTo>
                      <a:pt x="61" y="23"/>
                    </a:lnTo>
                    <a:lnTo>
                      <a:pt x="82" y="12"/>
                    </a:lnTo>
                    <a:lnTo>
                      <a:pt x="94" y="6"/>
                    </a:lnTo>
                    <a:lnTo>
                      <a:pt x="109" y="14"/>
                    </a:lnTo>
                    <a:lnTo>
                      <a:pt x="126" y="22"/>
                    </a:lnTo>
                    <a:lnTo>
                      <a:pt x="112" y="48"/>
                    </a:lnTo>
                    <a:lnTo>
                      <a:pt x="45" y="62"/>
                    </a:lnTo>
                    <a:lnTo>
                      <a:pt x="10" y="40"/>
                    </a:lnTo>
                    <a:lnTo>
                      <a:pt x="0" y="15"/>
                    </a:lnTo>
                    <a:close/>
                  </a:path>
                </a:pathLst>
              </a:custGeom>
              <a:gradFill>
                <a:gsLst>
                  <a:gs pos="0">
                    <a:srgbClr val="2D79AE"/>
                  </a:gs>
                  <a:gs pos="100000">
                    <a:srgbClr val="296D9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63" name="Freeform 15">
                <a:extLst>
                  <a:ext uri="{FF2B5EF4-FFF2-40B4-BE49-F238E27FC236}">
                    <a16:creationId xmlns:a16="http://schemas.microsoft.com/office/drawing/2014/main" xmlns="" id="{09D93FC4-D3F7-4482-8A0A-5FD4137FF985}"/>
                  </a:ext>
                </a:extLst>
              </p:cNvPr>
              <p:cNvSpPr>
                <a:spLocks/>
              </p:cNvSpPr>
              <p:nvPr/>
            </p:nvSpPr>
            <p:spPr bwMode="auto">
              <a:xfrm>
                <a:off x="6367463" y="5545138"/>
                <a:ext cx="268288" cy="53975"/>
              </a:xfrm>
              <a:custGeom>
                <a:avLst/>
                <a:gdLst>
                  <a:gd name="T0" fmla="*/ 0 w 289"/>
                  <a:gd name="T1" fmla="*/ 59 h 59"/>
                  <a:gd name="T2" fmla="*/ 111 w 289"/>
                  <a:gd name="T3" fmla="*/ 1 h 59"/>
                  <a:gd name="T4" fmla="*/ 218 w 289"/>
                  <a:gd name="T5" fmla="*/ 41 h 59"/>
                  <a:gd name="T6" fmla="*/ 234 w 289"/>
                  <a:gd name="T7" fmla="*/ 40 h 59"/>
                  <a:gd name="T8" fmla="*/ 289 w 289"/>
                  <a:gd name="T9" fmla="*/ 49 h 59"/>
                </a:gdLst>
                <a:ahLst/>
                <a:cxnLst>
                  <a:cxn ang="0">
                    <a:pos x="T0" y="T1"/>
                  </a:cxn>
                  <a:cxn ang="0">
                    <a:pos x="T2" y="T3"/>
                  </a:cxn>
                  <a:cxn ang="0">
                    <a:pos x="T4" y="T5"/>
                  </a:cxn>
                  <a:cxn ang="0">
                    <a:pos x="T6" y="T7"/>
                  </a:cxn>
                  <a:cxn ang="0">
                    <a:pos x="T8" y="T9"/>
                  </a:cxn>
                </a:cxnLst>
                <a:rect l="0" t="0" r="r" b="b"/>
                <a:pathLst>
                  <a:path w="289" h="59">
                    <a:moveTo>
                      <a:pt x="0" y="59"/>
                    </a:moveTo>
                    <a:cubicBezTo>
                      <a:pt x="13" y="40"/>
                      <a:pt x="68" y="3"/>
                      <a:pt x="111" y="1"/>
                    </a:cubicBezTo>
                    <a:cubicBezTo>
                      <a:pt x="149" y="0"/>
                      <a:pt x="175" y="6"/>
                      <a:pt x="218" y="41"/>
                    </a:cubicBezTo>
                    <a:cubicBezTo>
                      <a:pt x="222" y="44"/>
                      <a:pt x="229" y="40"/>
                      <a:pt x="234" y="40"/>
                    </a:cubicBezTo>
                    <a:cubicBezTo>
                      <a:pt x="255" y="40"/>
                      <a:pt x="273" y="43"/>
                      <a:pt x="289" y="49"/>
                    </a:cubicBezTo>
                  </a:path>
                </a:pathLst>
              </a:custGeom>
              <a:noFill/>
              <a:ln w="222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364" name="Freeform 16">
                <a:extLst>
                  <a:ext uri="{FF2B5EF4-FFF2-40B4-BE49-F238E27FC236}">
                    <a16:creationId xmlns:a16="http://schemas.microsoft.com/office/drawing/2014/main" xmlns="" id="{FA36B20C-64AE-414F-A5BE-9147B0F8F696}"/>
                  </a:ext>
                </a:extLst>
              </p:cNvPr>
              <p:cNvSpPr>
                <a:spLocks/>
              </p:cNvSpPr>
              <p:nvPr/>
            </p:nvSpPr>
            <p:spPr bwMode="auto">
              <a:xfrm>
                <a:off x="6338888" y="5545138"/>
                <a:ext cx="333375" cy="92075"/>
              </a:xfrm>
              <a:custGeom>
                <a:avLst/>
                <a:gdLst>
                  <a:gd name="T0" fmla="*/ 0 w 360"/>
                  <a:gd name="T1" fmla="*/ 0 h 100"/>
                  <a:gd name="T2" fmla="*/ 0 w 360"/>
                  <a:gd name="T3" fmla="*/ 66 h 100"/>
                  <a:gd name="T4" fmla="*/ 27 w 360"/>
                  <a:gd name="T5" fmla="*/ 100 h 100"/>
                  <a:gd name="T6" fmla="*/ 328 w 360"/>
                  <a:gd name="T7" fmla="*/ 100 h 100"/>
                  <a:gd name="T8" fmla="*/ 360 w 360"/>
                  <a:gd name="T9" fmla="*/ 66 h 100"/>
                  <a:gd name="T10" fmla="*/ 360 w 360"/>
                  <a:gd name="T11" fmla="*/ 0 h 100"/>
                </a:gdLst>
                <a:ahLst/>
                <a:cxnLst>
                  <a:cxn ang="0">
                    <a:pos x="T0" y="T1"/>
                  </a:cxn>
                  <a:cxn ang="0">
                    <a:pos x="T2" y="T3"/>
                  </a:cxn>
                  <a:cxn ang="0">
                    <a:pos x="T4" y="T5"/>
                  </a:cxn>
                  <a:cxn ang="0">
                    <a:pos x="T6" y="T7"/>
                  </a:cxn>
                  <a:cxn ang="0">
                    <a:pos x="T8" y="T9"/>
                  </a:cxn>
                  <a:cxn ang="0">
                    <a:pos x="T10" y="T11"/>
                  </a:cxn>
                </a:cxnLst>
                <a:rect l="0" t="0" r="r" b="b"/>
                <a:pathLst>
                  <a:path w="360" h="100">
                    <a:moveTo>
                      <a:pt x="0" y="0"/>
                    </a:moveTo>
                    <a:cubicBezTo>
                      <a:pt x="0" y="66"/>
                      <a:pt x="0" y="66"/>
                      <a:pt x="0" y="66"/>
                    </a:cubicBezTo>
                    <a:cubicBezTo>
                      <a:pt x="0" y="83"/>
                      <a:pt x="10" y="100"/>
                      <a:pt x="27" y="100"/>
                    </a:cubicBezTo>
                    <a:cubicBezTo>
                      <a:pt x="328" y="100"/>
                      <a:pt x="328" y="100"/>
                      <a:pt x="328" y="100"/>
                    </a:cubicBezTo>
                    <a:cubicBezTo>
                      <a:pt x="345" y="100"/>
                      <a:pt x="360" y="83"/>
                      <a:pt x="360" y="66"/>
                    </a:cubicBezTo>
                    <a:cubicBezTo>
                      <a:pt x="360" y="0"/>
                      <a:pt x="360" y="0"/>
                      <a:pt x="360" y="0"/>
                    </a:cubicBezTo>
                  </a:path>
                </a:pathLst>
              </a:custGeom>
              <a:noFill/>
              <a:ln w="22225"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346" name="Group 345">
            <a:extLst>
              <a:ext uri="{FF2B5EF4-FFF2-40B4-BE49-F238E27FC236}">
                <a16:creationId xmlns:a16="http://schemas.microsoft.com/office/drawing/2014/main" xmlns="" id="{3E61CA40-3604-4A67-B259-966C382A6A6F}"/>
              </a:ext>
            </a:extLst>
          </p:cNvPr>
          <p:cNvGrpSpPr/>
          <p:nvPr/>
        </p:nvGrpSpPr>
        <p:grpSpPr>
          <a:xfrm>
            <a:off x="6521506" y="3018815"/>
            <a:ext cx="283978" cy="296927"/>
            <a:chOff x="7169262" y="6104661"/>
            <a:chExt cx="284052" cy="297004"/>
          </a:xfrm>
        </p:grpSpPr>
        <p:sp>
          <p:nvSpPr>
            <p:cNvPr id="347" name="Oval 346">
              <a:extLst>
                <a:ext uri="{FF2B5EF4-FFF2-40B4-BE49-F238E27FC236}">
                  <a16:creationId xmlns:a16="http://schemas.microsoft.com/office/drawing/2014/main" xmlns="" id="{C31EEE6D-C2E4-4A54-A406-35328E690C9C}"/>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75" name="TextBox 374">
              <a:extLst>
                <a:ext uri="{FF2B5EF4-FFF2-40B4-BE49-F238E27FC236}">
                  <a16:creationId xmlns:a16="http://schemas.microsoft.com/office/drawing/2014/main" xmlns="" id="{E89CA8FB-F724-4532-A068-7D2105CAC1B8}"/>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376" name="Group 375">
            <a:extLst>
              <a:ext uri="{FF2B5EF4-FFF2-40B4-BE49-F238E27FC236}">
                <a16:creationId xmlns:a16="http://schemas.microsoft.com/office/drawing/2014/main" xmlns="" id="{F45C7F77-8657-41A7-813F-DFA9F3CD5DCC}"/>
              </a:ext>
            </a:extLst>
          </p:cNvPr>
          <p:cNvGrpSpPr/>
          <p:nvPr/>
        </p:nvGrpSpPr>
        <p:grpSpPr>
          <a:xfrm>
            <a:off x="5523669" y="3015884"/>
            <a:ext cx="283978" cy="296927"/>
            <a:chOff x="7169262" y="6101730"/>
            <a:chExt cx="284052" cy="297004"/>
          </a:xfrm>
        </p:grpSpPr>
        <p:sp>
          <p:nvSpPr>
            <p:cNvPr id="377" name="Oval 376">
              <a:extLst>
                <a:ext uri="{FF2B5EF4-FFF2-40B4-BE49-F238E27FC236}">
                  <a16:creationId xmlns:a16="http://schemas.microsoft.com/office/drawing/2014/main" xmlns="" id="{4FBFB662-1773-426C-BCF0-7C5E2DC9D9EA}"/>
                </a:ext>
              </a:extLst>
            </p:cNvPr>
            <p:cNvSpPr/>
            <p:nvPr/>
          </p:nvSpPr>
          <p:spPr>
            <a:xfrm>
              <a:off x="7180262" y="6116638"/>
              <a:ext cx="273052" cy="2730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78" name="TextBox 377">
              <a:extLst>
                <a:ext uri="{FF2B5EF4-FFF2-40B4-BE49-F238E27FC236}">
                  <a16:creationId xmlns:a16="http://schemas.microsoft.com/office/drawing/2014/main" xmlns="" id="{64F1C5CF-E268-4D85-BF08-18CC917BB060}"/>
                </a:ext>
              </a:extLst>
            </p:cNvPr>
            <p:cNvSpPr txBox="1"/>
            <p:nvPr/>
          </p:nvSpPr>
          <p:spPr>
            <a:xfrm>
              <a:off x="7169262" y="6101730"/>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2</a:t>
              </a:r>
            </a:p>
          </p:txBody>
        </p:sp>
      </p:grpSp>
      <p:grpSp>
        <p:nvGrpSpPr>
          <p:cNvPr id="381" name="Group 380">
            <a:extLst>
              <a:ext uri="{FF2B5EF4-FFF2-40B4-BE49-F238E27FC236}">
                <a16:creationId xmlns:a16="http://schemas.microsoft.com/office/drawing/2014/main" xmlns="" id="{85031536-4FB3-40F5-B485-8E6D4DA269E3}"/>
              </a:ext>
            </a:extLst>
          </p:cNvPr>
          <p:cNvGrpSpPr/>
          <p:nvPr/>
        </p:nvGrpSpPr>
        <p:grpSpPr>
          <a:xfrm>
            <a:off x="6533491" y="3898618"/>
            <a:ext cx="283978" cy="296927"/>
            <a:chOff x="7174762" y="6108543"/>
            <a:chExt cx="284052" cy="297004"/>
          </a:xfrm>
        </p:grpSpPr>
        <p:sp>
          <p:nvSpPr>
            <p:cNvPr id="382" name="Oval 381">
              <a:extLst>
                <a:ext uri="{FF2B5EF4-FFF2-40B4-BE49-F238E27FC236}">
                  <a16:creationId xmlns:a16="http://schemas.microsoft.com/office/drawing/2014/main" xmlns="" id="{0C1E6CB9-973A-42A7-8F29-591C58EE6708}"/>
                </a:ext>
              </a:extLst>
            </p:cNvPr>
            <p:cNvSpPr/>
            <p:nvPr/>
          </p:nvSpPr>
          <p:spPr>
            <a:xfrm>
              <a:off x="7180262" y="6116638"/>
              <a:ext cx="273052" cy="273050"/>
            </a:xfrm>
            <a:prstGeom prst="ellipse">
              <a:avLst/>
            </a:prstGeom>
            <a:solidFill>
              <a:srgbClr val="399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83" name="TextBox 382">
              <a:extLst>
                <a:ext uri="{FF2B5EF4-FFF2-40B4-BE49-F238E27FC236}">
                  <a16:creationId xmlns:a16="http://schemas.microsoft.com/office/drawing/2014/main" xmlns="" id="{206F997C-45EE-4072-9931-E0C7E9C2B55A}"/>
                </a:ext>
              </a:extLst>
            </p:cNvPr>
            <p:cNvSpPr txBox="1"/>
            <p:nvPr/>
          </p:nvSpPr>
          <p:spPr>
            <a:xfrm>
              <a:off x="7174762" y="6108543"/>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384" name="Group 383">
            <a:extLst>
              <a:ext uri="{FF2B5EF4-FFF2-40B4-BE49-F238E27FC236}">
                <a16:creationId xmlns:a16="http://schemas.microsoft.com/office/drawing/2014/main" xmlns="" id="{78B77997-4C7C-4C3F-BA93-85F048F8770D}"/>
              </a:ext>
            </a:extLst>
          </p:cNvPr>
          <p:cNvGrpSpPr/>
          <p:nvPr/>
        </p:nvGrpSpPr>
        <p:grpSpPr>
          <a:xfrm>
            <a:off x="3793373" y="4380495"/>
            <a:ext cx="283978" cy="296927"/>
            <a:chOff x="7171643" y="6103001"/>
            <a:chExt cx="284052" cy="297004"/>
          </a:xfrm>
        </p:grpSpPr>
        <p:sp>
          <p:nvSpPr>
            <p:cNvPr id="385" name="Oval 384">
              <a:extLst>
                <a:ext uri="{FF2B5EF4-FFF2-40B4-BE49-F238E27FC236}">
                  <a16:creationId xmlns:a16="http://schemas.microsoft.com/office/drawing/2014/main" xmlns="" id="{DDBE701A-FE9D-4EE2-AED7-5C9982765DA8}"/>
                </a:ext>
              </a:extLst>
            </p:cNvPr>
            <p:cNvSpPr/>
            <p:nvPr/>
          </p:nvSpPr>
          <p:spPr>
            <a:xfrm>
              <a:off x="7180262" y="6116638"/>
              <a:ext cx="273052" cy="273050"/>
            </a:xfrm>
            <a:prstGeom prst="ellipse">
              <a:avLst/>
            </a:prstGeom>
            <a:solidFill>
              <a:srgbClr val="399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86" name="TextBox 385">
              <a:extLst>
                <a:ext uri="{FF2B5EF4-FFF2-40B4-BE49-F238E27FC236}">
                  <a16:creationId xmlns:a16="http://schemas.microsoft.com/office/drawing/2014/main" xmlns="" id="{DA47C0AE-1CF0-4EB5-94BE-541B8626634C}"/>
                </a:ext>
              </a:extLst>
            </p:cNvPr>
            <p:cNvSpPr txBox="1"/>
            <p:nvPr/>
          </p:nvSpPr>
          <p:spPr>
            <a:xfrm>
              <a:off x="7171643" y="610300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387" name="Group 386">
            <a:extLst>
              <a:ext uri="{FF2B5EF4-FFF2-40B4-BE49-F238E27FC236}">
                <a16:creationId xmlns:a16="http://schemas.microsoft.com/office/drawing/2014/main" xmlns="" id="{BD596F90-6A6F-47E7-8B18-C4BDAACFB801}"/>
              </a:ext>
            </a:extLst>
          </p:cNvPr>
          <p:cNvGrpSpPr/>
          <p:nvPr/>
        </p:nvGrpSpPr>
        <p:grpSpPr>
          <a:xfrm>
            <a:off x="1825565" y="3022339"/>
            <a:ext cx="283978" cy="296927"/>
            <a:chOff x="7169262" y="6109172"/>
            <a:chExt cx="284052" cy="297004"/>
          </a:xfrm>
        </p:grpSpPr>
        <p:sp>
          <p:nvSpPr>
            <p:cNvPr id="388" name="Oval 387">
              <a:extLst>
                <a:ext uri="{FF2B5EF4-FFF2-40B4-BE49-F238E27FC236}">
                  <a16:creationId xmlns:a16="http://schemas.microsoft.com/office/drawing/2014/main" xmlns="" id="{AF642492-0FF7-41E5-95B8-2E03BD239371}"/>
                </a:ext>
              </a:extLst>
            </p:cNvPr>
            <p:cNvSpPr/>
            <p:nvPr/>
          </p:nvSpPr>
          <p:spPr>
            <a:xfrm>
              <a:off x="7180262" y="6116638"/>
              <a:ext cx="273052" cy="273050"/>
            </a:xfrm>
            <a:prstGeom prst="ellipse">
              <a:avLst/>
            </a:prstGeom>
            <a:solidFill>
              <a:srgbClr val="399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89" name="TextBox 388">
              <a:extLst>
                <a:ext uri="{FF2B5EF4-FFF2-40B4-BE49-F238E27FC236}">
                  <a16:creationId xmlns:a16="http://schemas.microsoft.com/office/drawing/2014/main" xmlns="" id="{F8B3557F-543C-43FD-8DEC-B1ED393AB6ED}"/>
                </a:ext>
              </a:extLst>
            </p:cNvPr>
            <p:cNvSpPr txBox="1"/>
            <p:nvPr/>
          </p:nvSpPr>
          <p:spPr>
            <a:xfrm>
              <a:off x="7169262" y="6109172"/>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390" name="Group 389">
            <a:extLst>
              <a:ext uri="{FF2B5EF4-FFF2-40B4-BE49-F238E27FC236}">
                <a16:creationId xmlns:a16="http://schemas.microsoft.com/office/drawing/2014/main" xmlns="" id="{74111D3C-153D-40F0-94D3-E3F7924B7D73}"/>
              </a:ext>
            </a:extLst>
          </p:cNvPr>
          <p:cNvGrpSpPr/>
          <p:nvPr/>
        </p:nvGrpSpPr>
        <p:grpSpPr>
          <a:xfrm>
            <a:off x="1077537" y="3022339"/>
            <a:ext cx="283978" cy="296927"/>
            <a:chOff x="7171643" y="6109172"/>
            <a:chExt cx="284052" cy="297004"/>
          </a:xfrm>
        </p:grpSpPr>
        <p:sp>
          <p:nvSpPr>
            <p:cNvPr id="391" name="Oval 390">
              <a:extLst>
                <a:ext uri="{FF2B5EF4-FFF2-40B4-BE49-F238E27FC236}">
                  <a16:creationId xmlns:a16="http://schemas.microsoft.com/office/drawing/2014/main" xmlns="" id="{98A03BB9-67A9-4B2C-A1CC-C6B55B64EF30}"/>
                </a:ext>
              </a:extLst>
            </p:cNvPr>
            <p:cNvSpPr/>
            <p:nvPr/>
          </p:nvSpPr>
          <p:spPr>
            <a:xfrm>
              <a:off x="7180262" y="6116638"/>
              <a:ext cx="273052" cy="2730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92" name="TextBox 391">
              <a:extLst>
                <a:ext uri="{FF2B5EF4-FFF2-40B4-BE49-F238E27FC236}">
                  <a16:creationId xmlns:a16="http://schemas.microsoft.com/office/drawing/2014/main" xmlns="" id="{26AF6607-86C8-4997-9424-23721CE68798}"/>
                </a:ext>
              </a:extLst>
            </p:cNvPr>
            <p:cNvSpPr txBox="1"/>
            <p:nvPr/>
          </p:nvSpPr>
          <p:spPr>
            <a:xfrm>
              <a:off x="7171643" y="6109172"/>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3</a:t>
              </a:r>
            </a:p>
          </p:txBody>
        </p:sp>
      </p:grpSp>
      <p:grpSp>
        <p:nvGrpSpPr>
          <p:cNvPr id="2" name="Group 1">
            <a:extLst>
              <a:ext uri="{FF2B5EF4-FFF2-40B4-BE49-F238E27FC236}">
                <a16:creationId xmlns:a16="http://schemas.microsoft.com/office/drawing/2014/main" xmlns="" id="{FD38B892-AF0E-4D05-8122-FFA31B5151CC}"/>
              </a:ext>
            </a:extLst>
          </p:cNvPr>
          <p:cNvGrpSpPr/>
          <p:nvPr/>
        </p:nvGrpSpPr>
        <p:grpSpPr>
          <a:xfrm>
            <a:off x="3902799" y="1318495"/>
            <a:ext cx="283978" cy="296927"/>
            <a:chOff x="3903816" y="1317945"/>
            <a:chExt cx="284052" cy="297004"/>
          </a:xfrm>
        </p:grpSpPr>
        <p:sp>
          <p:nvSpPr>
            <p:cNvPr id="394" name="Oval 393">
              <a:extLst>
                <a:ext uri="{FF2B5EF4-FFF2-40B4-BE49-F238E27FC236}">
                  <a16:creationId xmlns:a16="http://schemas.microsoft.com/office/drawing/2014/main" xmlns="" id="{5B5616F0-7480-401C-A904-A81D4F741944}"/>
                </a:ext>
              </a:extLst>
            </p:cNvPr>
            <p:cNvSpPr/>
            <p:nvPr/>
          </p:nvSpPr>
          <p:spPr>
            <a:xfrm>
              <a:off x="3909316" y="1329922"/>
              <a:ext cx="273052" cy="2730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95" name="TextBox 394">
              <a:extLst>
                <a:ext uri="{FF2B5EF4-FFF2-40B4-BE49-F238E27FC236}">
                  <a16:creationId xmlns:a16="http://schemas.microsoft.com/office/drawing/2014/main" xmlns="" id="{57C7130E-212B-456B-BCD7-7468871028DE}"/>
                </a:ext>
              </a:extLst>
            </p:cNvPr>
            <p:cNvSpPr txBox="1"/>
            <p:nvPr/>
          </p:nvSpPr>
          <p:spPr>
            <a:xfrm>
              <a:off x="3903816" y="1317945"/>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4</a:t>
              </a:r>
            </a:p>
          </p:txBody>
        </p:sp>
      </p:grpSp>
      <p:grpSp>
        <p:nvGrpSpPr>
          <p:cNvPr id="396" name="Group 395">
            <a:extLst>
              <a:ext uri="{FF2B5EF4-FFF2-40B4-BE49-F238E27FC236}">
                <a16:creationId xmlns:a16="http://schemas.microsoft.com/office/drawing/2014/main" xmlns="" id="{90141CEB-91EF-4784-B592-32A04E6902A6}"/>
              </a:ext>
            </a:extLst>
          </p:cNvPr>
          <p:cNvGrpSpPr/>
          <p:nvPr/>
        </p:nvGrpSpPr>
        <p:grpSpPr>
          <a:xfrm>
            <a:off x="2053861" y="4793341"/>
            <a:ext cx="283978" cy="296927"/>
            <a:chOff x="3901435" y="1317945"/>
            <a:chExt cx="284052" cy="297004"/>
          </a:xfrm>
        </p:grpSpPr>
        <p:sp>
          <p:nvSpPr>
            <p:cNvPr id="397" name="Oval 396">
              <a:extLst>
                <a:ext uri="{FF2B5EF4-FFF2-40B4-BE49-F238E27FC236}">
                  <a16:creationId xmlns:a16="http://schemas.microsoft.com/office/drawing/2014/main" xmlns="" id="{DD84EB08-0877-43BA-98CD-43373F2280CC}"/>
                </a:ext>
              </a:extLst>
            </p:cNvPr>
            <p:cNvSpPr/>
            <p:nvPr/>
          </p:nvSpPr>
          <p:spPr>
            <a:xfrm>
              <a:off x="3909316" y="1329922"/>
              <a:ext cx="273052" cy="2730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98" name="TextBox 397">
              <a:extLst>
                <a:ext uri="{FF2B5EF4-FFF2-40B4-BE49-F238E27FC236}">
                  <a16:creationId xmlns:a16="http://schemas.microsoft.com/office/drawing/2014/main" xmlns="" id="{C3CFF3BB-A44A-4BB0-B08A-7A009EE6B1BD}"/>
                </a:ext>
              </a:extLst>
            </p:cNvPr>
            <p:cNvSpPr txBox="1"/>
            <p:nvPr/>
          </p:nvSpPr>
          <p:spPr>
            <a:xfrm>
              <a:off x="3901435" y="1317945"/>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399" name="Group 398">
            <a:extLst>
              <a:ext uri="{FF2B5EF4-FFF2-40B4-BE49-F238E27FC236}">
                <a16:creationId xmlns:a16="http://schemas.microsoft.com/office/drawing/2014/main" xmlns="" id="{DCF41217-6679-4591-BCDA-595B1123AEA3}"/>
              </a:ext>
            </a:extLst>
          </p:cNvPr>
          <p:cNvGrpSpPr/>
          <p:nvPr/>
        </p:nvGrpSpPr>
        <p:grpSpPr>
          <a:xfrm>
            <a:off x="9448202" y="2642176"/>
            <a:ext cx="283978" cy="296927"/>
            <a:chOff x="3901435" y="1317945"/>
            <a:chExt cx="284052" cy="297004"/>
          </a:xfrm>
        </p:grpSpPr>
        <p:sp>
          <p:nvSpPr>
            <p:cNvPr id="400" name="Oval 399">
              <a:extLst>
                <a:ext uri="{FF2B5EF4-FFF2-40B4-BE49-F238E27FC236}">
                  <a16:creationId xmlns:a16="http://schemas.microsoft.com/office/drawing/2014/main" xmlns="" id="{A43CAF2B-9DFA-4B7A-A43A-60EE28083C91}"/>
                </a:ext>
              </a:extLst>
            </p:cNvPr>
            <p:cNvSpPr/>
            <p:nvPr/>
          </p:nvSpPr>
          <p:spPr>
            <a:xfrm>
              <a:off x="3909316" y="1329922"/>
              <a:ext cx="273052" cy="2730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01" name="TextBox 400">
              <a:extLst>
                <a:ext uri="{FF2B5EF4-FFF2-40B4-BE49-F238E27FC236}">
                  <a16:creationId xmlns:a16="http://schemas.microsoft.com/office/drawing/2014/main" xmlns="" id="{E73BB7E1-9811-4805-A7D1-0307273AC37F}"/>
                </a:ext>
              </a:extLst>
            </p:cNvPr>
            <p:cNvSpPr txBox="1"/>
            <p:nvPr/>
          </p:nvSpPr>
          <p:spPr>
            <a:xfrm>
              <a:off x="3901435" y="1317945"/>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393" name="Group 392">
            <a:extLst>
              <a:ext uri="{FF2B5EF4-FFF2-40B4-BE49-F238E27FC236}">
                <a16:creationId xmlns:a16="http://schemas.microsoft.com/office/drawing/2014/main" xmlns="" id="{9AE4BFEA-7DAC-4E8C-9FDB-D255C2C06773}"/>
              </a:ext>
            </a:extLst>
          </p:cNvPr>
          <p:cNvGrpSpPr/>
          <p:nvPr/>
        </p:nvGrpSpPr>
        <p:grpSpPr>
          <a:xfrm>
            <a:off x="10090475" y="6062435"/>
            <a:ext cx="520979" cy="520977"/>
            <a:chOff x="10093103" y="5233488"/>
            <a:chExt cx="521115" cy="521113"/>
          </a:xfrm>
        </p:grpSpPr>
        <p:grpSp>
          <p:nvGrpSpPr>
            <p:cNvPr id="402" name="Group 401">
              <a:extLst>
                <a:ext uri="{FF2B5EF4-FFF2-40B4-BE49-F238E27FC236}">
                  <a16:creationId xmlns:a16="http://schemas.microsoft.com/office/drawing/2014/main" xmlns="" id="{3673EC89-2CB4-4F79-9820-AC362B34EB7A}"/>
                </a:ext>
              </a:extLst>
            </p:cNvPr>
            <p:cNvGrpSpPr/>
            <p:nvPr/>
          </p:nvGrpSpPr>
          <p:grpSpPr>
            <a:xfrm>
              <a:off x="10093103" y="5233488"/>
              <a:ext cx="521115" cy="521113"/>
              <a:chOff x="10090560" y="5088384"/>
              <a:chExt cx="521115" cy="521113"/>
            </a:xfrm>
          </p:grpSpPr>
          <p:grpSp>
            <p:nvGrpSpPr>
              <p:cNvPr id="408" name="Group 407">
                <a:extLst>
                  <a:ext uri="{FF2B5EF4-FFF2-40B4-BE49-F238E27FC236}">
                    <a16:creationId xmlns:a16="http://schemas.microsoft.com/office/drawing/2014/main" xmlns="" id="{92698A80-9713-4991-B650-A402EAD9C48C}"/>
                  </a:ext>
                </a:extLst>
              </p:cNvPr>
              <p:cNvGrpSpPr/>
              <p:nvPr/>
            </p:nvGrpSpPr>
            <p:grpSpPr>
              <a:xfrm>
                <a:off x="10218819" y="5169448"/>
                <a:ext cx="306384" cy="294006"/>
                <a:chOff x="11128801" y="4957434"/>
                <a:chExt cx="314325" cy="301626"/>
              </a:xfrm>
            </p:grpSpPr>
            <p:sp>
              <p:nvSpPr>
                <p:cNvPr id="410" name="Line 7">
                  <a:extLst>
                    <a:ext uri="{FF2B5EF4-FFF2-40B4-BE49-F238E27FC236}">
                      <a16:creationId xmlns:a16="http://schemas.microsoft.com/office/drawing/2014/main" xmlns="" id="{0FD1E4F8-D783-44C9-BCF6-D749B203F5F5}"/>
                    </a:ext>
                  </a:extLst>
                </p:cNvPr>
                <p:cNvSpPr>
                  <a:spLocks noChangeShapeType="1"/>
                </p:cNvSpPr>
                <p:nvPr/>
              </p:nvSpPr>
              <p:spPr bwMode="auto">
                <a:xfrm flipH="1" flipV="1">
                  <a:off x="11311363" y="5003472"/>
                  <a:ext cx="44450" cy="1587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1" name="Line 8">
                  <a:extLst>
                    <a:ext uri="{FF2B5EF4-FFF2-40B4-BE49-F238E27FC236}">
                      <a16:creationId xmlns:a16="http://schemas.microsoft.com/office/drawing/2014/main" xmlns="" id="{99480F50-2F74-416E-A6F1-263820521100}"/>
                    </a:ext>
                  </a:extLst>
                </p:cNvPr>
                <p:cNvSpPr>
                  <a:spLocks noChangeShapeType="1"/>
                </p:cNvSpPr>
                <p:nvPr/>
              </p:nvSpPr>
              <p:spPr bwMode="auto">
                <a:xfrm flipH="1" flipV="1">
                  <a:off x="11398676" y="5033634"/>
                  <a:ext cx="44450" cy="1587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2" name="Line 9">
                  <a:extLst>
                    <a:ext uri="{FF2B5EF4-FFF2-40B4-BE49-F238E27FC236}">
                      <a16:creationId xmlns:a16="http://schemas.microsoft.com/office/drawing/2014/main" xmlns="" id="{B46FC2FC-F064-4088-9ED6-591EFA9437CB}"/>
                    </a:ext>
                  </a:extLst>
                </p:cNvPr>
                <p:cNvSpPr>
                  <a:spLocks noChangeShapeType="1"/>
                </p:cNvSpPr>
                <p:nvPr/>
              </p:nvSpPr>
              <p:spPr bwMode="auto">
                <a:xfrm flipV="1">
                  <a:off x="11395501" y="4979659"/>
                  <a:ext cx="34925" cy="31750"/>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3" name="Line 10">
                  <a:extLst>
                    <a:ext uri="{FF2B5EF4-FFF2-40B4-BE49-F238E27FC236}">
                      <a16:creationId xmlns:a16="http://schemas.microsoft.com/office/drawing/2014/main" xmlns="" id="{5EA11363-104B-418E-85C4-8A357574FA00}"/>
                    </a:ext>
                  </a:extLst>
                </p:cNvPr>
                <p:cNvSpPr>
                  <a:spLocks noChangeShapeType="1"/>
                </p:cNvSpPr>
                <p:nvPr/>
              </p:nvSpPr>
              <p:spPr bwMode="auto">
                <a:xfrm flipV="1">
                  <a:off x="11324063" y="5041572"/>
                  <a:ext cx="36513" cy="30163"/>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4" name="Line 11">
                  <a:extLst>
                    <a:ext uri="{FF2B5EF4-FFF2-40B4-BE49-F238E27FC236}">
                      <a16:creationId xmlns:a16="http://schemas.microsoft.com/office/drawing/2014/main" xmlns="" id="{C5FC5A04-5F8D-4DFF-9FE5-DE88847E131B}"/>
                    </a:ext>
                  </a:extLst>
                </p:cNvPr>
                <p:cNvSpPr>
                  <a:spLocks noChangeShapeType="1"/>
                </p:cNvSpPr>
                <p:nvPr/>
              </p:nvSpPr>
              <p:spPr bwMode="auto">
                <a:xfrm>
                  <a:off x="11381213" y="5049509"/>
                  <a:ext cx="9525" cy="46038"/>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5" name="Line 12">
                  <a:extLst>
                    <a:ext uri="{FF2B5EF4-FFF2-40B4-BE49-F238E27FC236}">
                      <a16:creationId xmlns:a16="http://schemas.microsoft.com/office/drawing/2014/main" xmlns="" id="{C7541582-5733-4CAC-B528-275E63D3DF7D}"/>
                    </a:ext>
                  </a:extLst>
                </p:cNvPr>
                <p:cNvSpPr>
                  <a:spLocks noChangeShapeType="1"/>
                </p:cNvSpPr>
                <p:nvPr/>
              </p:nvSpPr>
              <p:spPr bwMode="auto">
                <a:xfrm>
                  <a:off x="11363751" y="4957434"/>
                  <a:ext cx="9525" cy="47625"/>
                </a:xfrm>
                <a:prstGeom prst="line">
                  <a:avLst/>
                </a:prstGeom>
                <a:noFill/>
                <a:ln w="15875"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16" name="Freeform 13">
                  <a:extLst>
                    <a:ext uri="{FF2B5EF4-FFF2-40B4-BE49-F238E27FC236}">
                      <a16:creationId xmlns:a16="http://schemas.microsoft.com/office/drawing/2014/main" xmlns="" id="{1B15531E-2F56-4F9A-8000-586A9406E2A6}"/>
                    </a:ext>
                  </a:extLst>
                </p:cNvPr>
                <p:cNvSpPr>
                  <a:spLocks/>
                </p:cNvSpPr>
                <p:nvPr/>
              </p:nvSpPr>
              <p:spPr bwMode="auto">
                <a:xfrm>
                  <a:off x="11128801" y="5035222"/>
                  <a:ext cx="217488" cy="223838"/>
                </a:xfrm>
                <a:custGeom>
                  <a:avLst/>
                  <a:gdLst>
                    <a:gd name="T0" fmla="*/ 216 w 235"/>
                    <a:gd name="T1" fmla="*/ 74 h 241"/>
                    <a:gd name="T2" fmla="*/ 235 w 235"/>
                    <a:gd name="T3" fmla="*/ 56 h 241"/>
                    <a:gd name="T4" fmla="*/ 195 w 235"/>
                    <a:gd name="T5" fmla="*/ 15 h 241"/>
                    <a:gd name="T6" fmla="*/ 179 w 235"/>
                    <a:gd name="T7" fmla="*/ 31 h 241"/>
                    <a:gd name="T8" fmla="*/ 158 w 235"/>
                    <a:gd name="T9" fmla="*/ 20 h 241"/>
                    <a:gd name="T10" fmla="*/ 21 w 235"/>
                    <a:gd name="T11" fmla="*/ 82 h 241"/>
                    <a:gd name="T12" fmla="*/ 82 w 235"/>
                    <a:gd name="T13" fmla="*/ 220 h 241"/>
                    <a:gd name="T14" fmla="*/ 220 w 235"/>
                    <a:gd name="T15" fmla="*/ 158 h 241"/>
                    <a:gd name="T16" fmla="*/ 216 w 235"/>
                    <a:gd name="T17" fmla="*/ 7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41">
                      <a:moveTo>
                        <a:pt x="216" y="74"/>
                      </a:moveTo>
                      <a:cubicBezTo>
                        <a:pt x="235" y="56"/>
                        <a:pt x="235" y="56"/>
                        <a:pt x="235" y="56"/>
                      </a:cubicBezTo>
                      <a:cubicBezTo>
                        <a:pt x="195" y="15"/>
                        <a:pt x="195" y="15"/>
                        <a:pt x="195" y="15"/>
                      </a:cubicBezTo>
                      <a:cubicBezTo>
                        <a:pt x="179" y="31"/>
                        <a:pt x="179" y="31"/>
                        <a:pt x="179" y="31"/>
                      </a:cubicBezTo>
                      <a:cubicBezTo>
                        <a:pt x="172" y="27"/>
                        <a:pt x="166" y="23"/>
                        <a:pt x="158" y="20"/>
                      </a:cubicBezTo>
                      <a:cubicBezTo>
                        <a:pt x="103" y="0"/>
                        <a:pt x="42" y="27"/>
                        <a:pt x="21" y="82"/>
                      </a:cubicBezTo>
                      <a:cubicBezTo>
                        <a:pt x="0" y="137"/>
                        <a:pt x="27" y="199"/>
                        <a:pt x="82" y="220"/>
                      </a:cubicBezTo>
                      <a:cubicBezTo>
                        <a:pt x="137" y="241"/>
                        <a:pt x="199" y="213"/>
                        <a:pt x="220" y="158"/>
                      </a:cubicBezTo>
                      <a:cubicBezTo>
                        <a:pt x="231" y="130"/>
                        <a:pt x="229" y="99"/>
                        <a:pt x="216" y="74"/>
                      </a:cubicBezTo>
                      <a:close/>
                    </a:path>
                  </a:pathLst>
                </a:custGeom>
                <a:noFill/>
                <a:ln w="22225" cap="flat">
                  <a:solidFill>
                    <a:srgbClr val="FFFFFF"/>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sp>
            <p:nvSpPr>
              <p:cNvPr id="409" name="Oval 408">
                <a:extLst>
                  <a:ext uri="{FF2B5EF4-FFF2-40B4-BE49-F238E27FC236}">
                    <a16:creationId xmlns:a16="http://schemas.microsoft.com/office/drawing/2014/main" xmlns="" id="{BBE7B1F5-7EDA-4E43-BD7B-83B6BB457087}"/>
                  </a:ext>
                </a:extLst>
              </p:cNvPr>
              <p:cNvSpPr/>
              <p:nvPr/>
            </p:nvSpPr>
            <p:spPr>
              <a:xfrm>
                <a:off x="10090560" y="5088384"/>
                <a:ext cx="521115" cy="521113"/>
              </a:xfrm>
              <a:prstGeom prst="ellipse">
                <a:avLst/>
              </a:prstGeom>
              <a:noFill/>
              <a:ln w="12700">
                <a:solidFill>
                  <a:srgbClr val="3999D3"/>
                </a:solidFill>
              </a:ln>
              <a:effectLst>
                <a:outerShdw blurRad="76200" algn="ctr" rotWithShape="0">
                  <a:srgbClr val="3999D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403" name="Group 402">
              <a:extLst>
                <a:ext uri="{FF2B5EF4-FFF2-40B4-BE49-F238E27FC236}">
                  <a16:creationId xmlns:a16="http://schemas.microsoft.com/office/drawing/2014/main" xmlns="" id="{72B4D31C-012C-41EB-BCFB-AF2A4CD985C5}"/>
                </a:ext>
              </a:extLst>
            </p:cNvPr>
            <p:cNvGrpSpPr/>
            <p:nvPr/>
          </p:nvGrpSpPr>
          <p:grpSpPr>
            <a:xfrm>
              <a:off x="10229457" y="5546872"/>
              <a:ext cx="200025" cy="98425"/>
              <a:chOff x="6994648" y="5258454"/>
              <a:chExt cx="200025" cy="98425"/>
            </a:xfrm>
          </p:grpSpPr>
          <p:sp useBgFill="1">
            <p:nvSpPr>
              <p:cNvPr id="406" name="Freeform 14">
                <a:extLst>
                  <a:ext uri="{FF2B5EF4-FFF2-40B4-BE49-F238E27FC236}">
                    <a16:creationId xmlns:a16="http://schemas.microsoft.com/office/drawing/2014/main" xmlns="" id="{E01471BE-A6BB-430B-AD9F-4F31EE029700}"/>
                  </a:ext>
                </a:extLst>
              </p:cNvPr>
              <p:cNvSpPr>
                <a:spLocks/>
              </p:cNvSpPr>
              <p:nvPr/>
            </p:nvSpPr>
            <p:spPr bwMode="auto">
              <a:xfrm>
                <a:off x="6994648" y="5258454"/>
                <a:ext cx="200025" cy="98425"/>
              </a:xfrm>
              <a:custGeom>
                <a:avLst/>
                <a:gdLst>
                  <a:gd name="T0" fmla="*/ 0 w 126"/>
                  <a:gd name="T1" fmla="*/ 15 h 62"/>
                  <a:gd name="T2" fmla="*/ 24 w 126"/>
                  <a:gd name="T3" fmla="*/ 0 h 62"/>
                  <a:gd name="T4" fmla="*/ 53 w 126"/>
                  <a:gd name="T5" fmla="*/ 15 h 62"/>
                  <a:gd name="T6" fmla="*/ 61 w 126"/>
                  <a:gd name="T7" fmla="*/ 23 h 62"/>
                  <a:gd name="T8" fmla="*/ 82 w 126"/>
                  <a:gd name="T9" fmla="*/ 12 h 62"/>
                  <a:gd name="T10" fmla="*/ 94 w 126"/>
                  <a:gd name="T11" fmla="*/ 6 h 62"/>
                  <a:gd name="T12" fmla="*/ 109 w 126"/>
                  <a:gd name="T13" fmla="*/ 14 h 62"/>
                  <a:gd name="T14" fmla="*/ 126 w 126"/>
                  <a:gd name="T15" fmla="*/ 22 h 62"/>
                  <a:gd name="T16" fmla="*/ 112 w 126"/>
                  <a:gd name="T17" fmla="*/ 48 h 62"/>
                  <a:gd name="T18" fmla="*/ 45 w 126"/>
                  <a:gd name="T19" fmla="*/ 62 h 62"/>
                  <a:gd name="T20" fmla="*/ 10 w 126"/>
                  <a:gd name="T21" fmla="*/ 40 h 62"/>
                  <a:gd name="T22" fmla="*/ 0 w 126"/>
                  <a:gd name="T2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62">
                    <a:moveTo>
                      <a:pt x="0" y="15"/>
                    </a:moveTo>
                    <a:lnTo>
                      <a:pt x="24" y="0"/>
                    </a:lnTo>
                    <a:lnTo>
                      <a:pt x="53" y="15"/>
                    </a:lnTo>
                    <a:lnTo>
                      <a:pt x="61" y="23"/>
                    </a:lnTo>
                    <a:lnTo>
                      <a:pt x="82" y="12"/>
                    </a:lnTo>
                    <a:lnTo>
                      <a:pt x="94" y="6"/>
                    </a:lnTo>
                    <a:lnTo>
                      <a:pt x="109" y="14"/>
                    </a:lnTo>
                    <a:lnTo>
                      <a:pt x="126" y="22"/>
                    </a:lnTo>
                    <a:lnTo>
                      <a:pt x="112" y="48"/>
                    </a:lnTo>
                    <a:lnTo>
                      <a:pt x="45" y="62"/>
                    </a:lnTo>
                    <a:lnTo>
                      <a:pt x="10" y="40"/>
                    </a:lnTo>
                    <a:lnTo>
                      <a:pt x="0" y="15"/>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07" name="Freeform 14">
                <a:extLst>
                  <a:ext uri="{FF2B5EF4-FFF2-40B4-BE49-F238E27FC236}">
                    <a16:creationId xmlns:a16="http://schemas.microsoft.com/office/drawing/2014/main" xmlns="" id="{40F7D929-61A0-4C19-B20B-6E5AA95C166E}"/>
                  </a:ext>
                </a:extLst>
              </p:cNvPr>
              <p:cNvSpPr>
                <a:spLocks/>
              </p:cNvSpPr>
              <p:nvPr/>
            </p:nvSpPr>
            <p:spPr bwMode="auto">
              <a:xfrm>
                <a:off x="6994648" y="5258454"/>
                <a:ext cx="200025" cy="98425"/>
              </a:xfrm>
              <a:custGeom>
                <a:avLst/>
                <a:gdLst>
                  <a:gd name="T0" fmla="*/ 0 w 126"/>
                  <a:gd name="T1" fmla="*/ 15 h 62"/>
                  <a:gd name="T2" fmla="*/ 24 w 126"/>
                  <a:gd name="T3" fmla="*/ 0 h 62"/>
                  <a:gd name="T4" fmla="*/ 53 w 126"/>
                  <a:gd name="T5" fmla="*/ 15 h 62"/>
                  <a:gd name="T6" fmla="*/ 61 w 126"/>
                  <a:gd name="T7" fmla="*/ 23 h 62"/>
                  <a:gd name="T8" fmla="*/ 82 w 126"/>
                  <a:gd name="T9" fmla="*/ 12 h 62"/>
                  <a:gd name="T10" fmla="*/ 94 w 126"/>
                  <a:gd name="T11" fmla="*/ 6 h 62"/>
                  <a:gd name="T12" fmla="*/ 109 w 126"/>
                  <a:gd name="T13" fmla="*/ 14 h 62"/>
                  <a:gd name="T14" fmla="*/ 126 w 126"/>
                  <a:gd name="T15" fmla="*/ 22 h 62"/>
                  <a:gd name="T16" fmla="*/ 112 w 126"/>
                  <a:gd name="T17" fmla="*/ 48 h 62"/>
                  <a:gd name="T18" fmla="*/ 45 w 126"/>
                  <a:gd name="T19" fmla="*/ 62 h 62"/>
                  <a:gd name="T20" fmla="*/ 10 w 126"/>
                  <a:gd name="T21" fmla="*/ 40 h 62"/>
                  <a:gd name="T22" fmla="*/ 0 w 126"/>
                  <a:gd name="T2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62">
                    <a:moveTo>
                      <a:pt x="0" y="15"/>
                    </a:moveTo>
                    <a:lnTo>
                      <a:pt x="24" y="0"/>
                    </a:lnTo>
                    <a:lnTo>
                      <a:pt x="53" y="15"/>
                    </a:lnTo>
                    <a:lnTo>
                      <a:pt x="61" y="23"/>
                    </a:lnTo>
                    <a:lnTo>
                      <a:pt x="82" y="12"/>
                    </a:lnTo>
                    <a:lnTo>
                      <a:pt x="94" y="6"/>
                    </a:lnTo>
                    <a:lnTo>
                      <a:pt x="109" y="14"/>
                    </a:lnTo>
                    <a:lnTo>
                      <a:pt x="126" y="22"/>
                    </a:lnTo>
                    <a:lnTo>
                      <a:pt x="112" y="48"/>
                    </a:lnTo>
                    <a:lnTo>
                      <a:pt x="45" y="62"/>
                    </a:lnTo>
                    <a:lnTo>
                      <a:pt x="10" y="40"/>
                    </a:lnTo>
                    <a:lnTo>
                      <a:pt x="0" y="15"/>
                    </a:lnTo>
                    <a:close/>
                  </a:path>
                </a:pathLst>
              </a:custGeom>
              <a:solidFill>
                <a:srgbClr val="000000">
                  <a:alpha val="4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grpSp>
        <p:sp>
          <p:nvSpPr>
            <p:cNvPr id="404" name="Freeform 15">
              <a:extLst>
                <a:ext uri="{FF2B5EF4-FFF2-40B4-BE49-F238E27FC236}">
                  <a16:creationId xmlns:a16="http://schemas.microsoft.com/office/drawing/2014/main" xmlns="" id="{AADBEDBF-84ED-478B-9A98-2F8D5B55DAA7}"/>
                </a:ext>
              </a:extLst>
            </p:cNvPr>
            <p:cNvSpPr>
              <a:spLocks/>
            </p:cNvSpPr>
            <p:nvPr/>
          </p:nvSpPr>
          <p:spPr bwMode="auto">
            <a:xfrm>
              <a:off x="10207431" y="5543561"/>
              <a:ext cx="261510" cy="52611"/>
            </a:xfrm>
            <a:custGeom>
              <a:avLst/>
              <a:gdLst>
                <a:gd name="T0" fmla="*/ 0 w 289"/>
                <a:gd name="T1" fmla="*/ 59 h 59"/>
                <a:gd name="T2" fmla="*/ 111 w 289"/>
                <a:gd name="T3" fmla="*/ 1 h 59"/>
                <a:gd name="T4" fmla="*/ 218 w 289"/>
                <a:gd name="T5" fmla="*/ 41 h 59"/>
                <a:gd name="T6" fmla="*/ 234 w 289"/>
                <a:gd name="T7" fmla="*/ 40 h 59"/>
                <a:gd name="T8" fmla="*/ 289 w 289"/>
                <a:gd name="T9" fmla="*/ 49 h 59"/>
              </a:gdLst>
              <a:ahLst/>
              <a:cxnLst>
                <a:cxn ang="0">
                  <a:pos x="T0" y="T1"/>
                </a:cxn>
                <a:cxn ang="0">
                  <a:pos x="T2" y="T3"/>
                </a:cxn>
                <a:cxn ang="0">
                  <a:pos x="T4" y="T5"/>
                </a:cxn>
                <a:cxn ang="0">
                  <a:pos x="T6" y="T7"/>
                </a:cxn>
                <a:cxn ang="0">
                  <a:pos x="T8" y="T9"/>
                </a:cxn>
              </a:cxnLst>
              <a:rect l="0" t="0" r="r" b="b"/>
              <a:pathLst>
                <a:path w="289" h="59">
                  <a:moveTo>
                    <a:pt x="0" y="59"/>
                  </a:moveTo>
                  <a:cubicBezTo>
                    <a:pt x="13" y="40"/>
                    <a:pt x="68" y="3"/>
                    <a:pt x="111" y="1"/>
                  </a:cubicBezTo>
                  <a:cubicBezTo>
                    <a:pt x="149" y="0"/>
                    <a:pt x="175" y="6"/>
                    <a:pt x="218" y="41"/>
                  </a:cubicBezTo>
                  <a:cubicBezTo>
                    <a:pt x="222" y="44"/>
                    <a:pt x="229" y="40"/>
                    <a:pt x="234" y="40"/>
                  </a:cubicBezTo>
                  <a:cubicBezTo>
                    <a:pt x="255" y="40"/>
                    <a:pt x="273" y="43"/>
                    <a:pt x="289" y="49"/>
                  </a:cubicBezTo>
                </a:path>
              </a:pathLst>
            </a:custGeom>
            <a:noFill/>
            <a:ln w="222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05" name="Freeform 16">
              <a:extLst>
                <a:ext uri="{FF2B5EF4-FFF2-40B4-BE49-F238E27FC236}">
                  <a16:creationId xmlns:a16="http://schemas.microsoft.com/office/drawing/2014/main" xmlns="" id="{1D951AEC-C226-4637-8FD4-14BE65018906}"/>
                </a:ext>
              </a:extLst>
            </p:cNvPr>
            <p:cNvSpPr>
              <a:spLocks/>
            </p:cNvSpPr>
            <p:nvPr/>
          </p:nvSpPr>
          <p:spPr bwMode="auto">
            <a:xfrm>
              <a:off x="10179578" y="5543561"/>
              <a:ext cx="324953" cy="89749"/>
            </a:xfrm>
            <a:custGeom>
              <a:avLst/>
              <a:gdLst>
                <a:gd name="T0" fmla="*/ 0 w 360"/>
                <a:gd name="T1" fmla="*/ 0 h 100"/>
                <a:gd name="T2" fmla="*/ 0 w 360"/>
                <a:gd name="T3" fmla="*/ 66 h 100"/>
                <a:gd name="T4" fmla="*/ 27 w 360"/>
                <a:gd name="T5" fmla="*/ 100 h 100"/>
                <a:gd name="T6" fmla="*/ 328 w 360"/>
                <a:gd name="T7" fmla="*/ 100 h 100"/>
                <a:gd name="T8" fmla="*/ 360 w 360"/>
                <a:gd name="T9" fmla="*/ 66 h 100"/>
                <a:gd name="T10" fmla="*/ 360 w 360"/>
                <a:gd name="T11" fmla="*/ 0 h 100"/>
              </a:gdLst>
              <a:ahLst/>
              <a:cxnLst>
                <a:cxn ang="0">
                  <a:pos x="T0" y="T1"/>
                </a:cxn>
                <a:cxn ang="0">
                  <a:pos x="T2" y="T3"/>
                </a:cxn>
                <a:cxn ang="0">
                  <a:pos x="T4" y="T5"/>
                </a:cxn>
                <a:cxn ang="0">
                  <a:pos x="T6" y="T7"/>
                </a:cxn>
                <a:cxn ang="0">
                  <a:pos x="T8" y="T9"/>
                </a:cxn>
                <a:cxn ang="0">
                  <a:pos x="T10" y="T11"/>
                </a:cxn>
              </a:cxnLst>
              <a:rect l="0" t="0" r="r" b="b"/>
              <a:pathLst>
                <a:path w="360" h="100">
                  <a:moveTo>
                    <a:pt x="0" y="0"/>
                  </a:moveTo>
                  <a:cubicBezTo>
                    <a:pt x="0" y="66"/>
                    <a:pt x="0" y="66"/>
                    <a:pt x="0" y="66"/>
                  </a:cubicBezTo>
                  <a:cubicBezTo>
                    <a:pt x="0" y="83"/>
                    <a:pt x="10" y="100"/>
                    <a:pt x="27" y="100"/>
                  </a:cubicBezTo>
                  <a:cubicBezTo>
                    <a:pt x="328" y="100"/>
                    <a:pt x="328" y="100"/>
                    <a:pt x="328" y="100"/>
                  </a:cubicBezTo>
                  <a:cubicBezTo>
                    <a:pt x="345" y="100"/>
                    <a:pt x="360" y="83"/>
                    <a:pt x="360" y="66"/>
                  </a:cubicBezTo>
                  <a:cubicBezTo>
                    <a:pt x="360" y="0"/>
                    <a:pt x="360" y="0"/>
                    <a:pt x="360" y="0"/>
                  </a:cubicBezTo>
                </a:path>
              </a:pathLst>
            </a:custGeom>
            <a:noFill/>
            <a:ln w="22225"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nvGrpSpPr>
          <p:cNvPr id="418" name="Group 417">
            <a:extLst>
              <a:ext uri="{FF2B5EF4-FFF2-40B4-BE49-F238E27FC236}">
                <a16:creationId xmlns:a16="http://schemas.microsoft.com/office/drawing/2014/main" xmlns="" id="{FB39E0E3-9084-4486-A49A-8F19C01B1564}"/>
              </a:ext>
            </a:extLst>
          </p:cNvPr>
          <p:cNvGrpSpPr/>
          <p:nvPr/>
        </p:nvGrpSpPr>
        <p:grpSpPr>
          <a:xfrm>
            <a:off x="10381917" y="6036422"/>
            <a:ext cx="283978" cy="296927"/>
            <a:chOff x="7169262" y="6104661"/>
            <a:chExt cx="284052" cy="297004"/>
          </a:xfrm>
        </p:grpSpPr>
        <p:sp>
          <p:nvSpPr>
            <p:cNvPr id="419" name="Oval 418">
              <a:extLst>
                <a:ext uri="{FF2B5EF4-FFF2-40B4-BE49-F238E27FC236}">
                  <a16:creationId xmlns:a16="http://schemas.microsoft.com/office/drawing/2014/main" xmlns="" id="{AD7DC5F3-20FA-4940-B8A0-7989AE26A748}"/>
                </a:ext>
              </a:extLst>
            </p:cNvPr>
            <p:cNvSpPr/>
            <p:nvPr/>
          </p:nvSpPr>
          <p:spPr>
            <a:xfrm>
              <a:off x="7180262" y="6116638"/>
              <a:ext cx="273052" cy="2730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20" name="TextBox 419">
              <a:extLst>
                <a:ext uri="{FF2B5EF4-FFF2-40B4-BE49-F238E27FC236}">
                  <a16:creationId xmlns:a16="http://schemas.microsoft.com/office/drawing/2014/main" xmlns="" id="{A76DFF8E-BCCB-4C7A-ACE5-E8DF4BBC0E0F}"/>
                </a:ext>
              </a:extLst>
            </p:cNvPr>
            <p:cNvSpPr txBox="1"/>
            <p:nvPr/>
          </p:nvSpPr>
          <p:spPr>
            <a:xfrm>
              <a:off x="7169262" y="6104661"/>
              <a:ext cx="284052" cy="297004"/>
            </a:xfrm>
            <a:prstGeom prst="rect">
              <a:avLst/>
            </a:prstGeom>
            <a:noFill/>
          </p:spPr>
          <p:txBody>
            <a:bodyPr wrap="none" rtlCol="0" anchor="t">
              <a:spAutoFit/>
            </a:bodyPr>
            <a:lstStyle/>
            <a:p>
              <a:pPr algn="ctr" defTabSz="914126">
                <a:lnSpc>
                  <a:spcPct val="95000"/>
                </a:lnSpc>
              </a:pPr>
              <a:r>
                <a:rPr lang="en-US" sz="1400" b="1" dirty="0">
                  <a:solidFill>
                    <a:srgbClr val="FFFFFF"/>
                  </a:solidFill>
                  <a:latin typeface="Arial"/>
                </a:rPr>
                <a:t>1</a:t>
              </a:r>
            </a:p>
          </p:txBody>
        </p:sp>
      </p:grpSp>
      <p:grpSp>
        <p:nvGrpSpPr>
          <p:cNvPr id="468" name="Group 467">
            <a:extLst>
              <a:ext uri="{FF2B5EF4-FFF2-40B4-BE49-F238E27FC236}">
                <a16:creationId xmlns:a16="http://schemas.microsoft.com/office/drawing/2014/main" xmlns="" id="{5B7F990F-1161-4E10-BA67-4AF5219DFB67}"/>
              </a:ext>
            </a:extLst>
          </p:cNvPr>
          <p:cNvGrpSpPr/>
          <p:nvPr/>
        </p:nvGrpSpPr>
        <p:grpSpPr>
          <a:xfrm>
            <a:off x="6996565" y="1297720"/>
            <a:ext cx="788794" cy="752623"/>
            <a:chOff x="6998388" y="1297164"/>
            <a:chExt cx="788999" cy="752819"/>
          </a:xfrm>
        </p:grpSpPr>
        <p:grpSp>
          <p:nvGrpSpPr>
            <p:cNvPr id="469" name="Group 468">
              <a:extLst>
                <a:ext uri="{FF2B5EF4-FFF2-40B4-BE49-F238E27FC236}">
                  <a16:creationId xmlns:a16="http://schemas.microsoft.com/office/drawing/2014/main" xmlns="" id="{4059E5EA-4108-4977-B989-D0F42EA69D4C}"/>
                </a:ext>
              </a:extLst>
            </p:cNvPr>
            <p:cNvGrpSpPr/>
            <p:nvPr/>
          </p:nvGrpSpPr>
          <p:grpSpPr>
            <a:xfrm>
              <a:off x="6998388" y="1297164"/>
              <a:ext cx="788999" cy="752819"/>
              <a:chOff x="4990023" y="3166267"/>
              <a:chExt cx="788999" cy="752819"/>
            </a:xfrm>
          </p:grpSpPr>
          <p:sp>
            <p:nvSpPr>
              <p:cNvPr id="514" name="Rounded Rectangle 73">
                <a:extLst>
                  <a:ext uri="{FF2B5EF4-FFF2-40B4-BE49-F238E27FC236}">
                    <a16:creationId xmlns:a16="http://schemas.microsoft.com/office/drawing/2014/main" xmlns="" id="{27B3C384-AE5D-4812-999B-31734E55D416}"/>
                  </a:ext>
                </a:extLst>
              </p:cNvPr>
              <p:cNvSpPr/>
              <p:nvPr/>
            </p:nvSpPr>
            <p:spPr bwMode="invGray">
              <a:xfrm>
                <a:off x="5100349" y="3166267"/>
                <a:ext cx="571590" cy="521058"/>
              </a:xfrm>
              <a:prstGeom prst="roundRect">
                <a:avLst>
                  <a:gd name="adj" fmla="val 0"/>
                </a:avLst>
              </a:prstGeom>
              <a:gradFill flip="none" rotWithShape="1">
                <a:gsLst>
                  <a:gs pos="0">
                    <a:schemeClr val="accent4"/>
                  </a:gs>
                  <a:gs pos="79000">
                    <a:schemeClr val="accent4">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518" name="TextBox 517">
                <a:extLst>
                  <a:ext uri="{FF2B5EF4-FFF2-40B4-BE49-F238E27FC236}">
                    <a16:creationId xmlns:a16="http://schemas.microsoft.com/office/drawing/2014/main" xmlns="" id="{F8F16EF4-FF50-47C9-ADE9-CFD58CDA9038}"/>
                  </a:ext>
                </a:extLst>
              </p:cNvPr>
              <p:cNvSpPr txBox="1"/>
              <p:nvPr/>
            </p:nvSpPr>
            <p:spPr>
              <a:xfrm>
                <a:off x="4990023" y="3651320"/>
                <a:ext cx="788999" cy="267766"/>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Manager</a:t>
                </a:r>
              </a:p>
            </p:txBody>
          </p:sp>
        </p:grpSp>
        <p:grpSp>
          <p:nvGrpSpPr>
            <p:cNvPr id="470" name="Group 469">
              <a:extLst>
                <a:ext uri="{FF2B5EF4-FFF2-40B4-BE49-F238E27FC236}">
                  <a16:creationId xmlns:a16="http://schemas.microsoft.com/office/drawing/2014/main" xmlns="" id="{A6440920-D0B3-4147-8BB1-9E8013319750}"/>
                </a:ext>
              </a:extLst>
            </p:cNvPr>
            <p:cNvGrpSpPr/>
            <p:nvPr/>
          </p:nvGrpSpPr>
          <p:grpSpPr>
            <a:xfrm>
              <a:off x="7247972" y="1357417"/>
              <a:ext cx="301612" cy="398218"/>
              <a:chOff x="10587038" y="5287852"/>
              <a:chExt cx="203200" cy="268287"/>
            </a:xfrm>
          </p:grpSpPr>
          <p:sp>
            <p:nvSpPr>
              <p:cNvPr id="473" name="Rectangle 42">
                <a:extLst>
                  <a:ext uri="{FF2B5EF4-FFF2-40B4-BE49-F238E27FC236}">
                    <a16:creationId xmlns:a16="http://schemas.microsoft.com/office/drawing/2014/main" xmlns="" id="{CF9AC69D-2997-4CAF-8A4B-DA00F373B9E0}"/>
                  </a:ext>
                </a:extLst>
              </p:cNvPr>
              <p:cNvSpPr>
                <a:spLocks noChangeArrowheads="1"/>
              </p:cNvSpPr>
              <p:nvPr/>
            </p:nvSpPr>
            <p:spPr bwMode="auto">
              <a:xfrm>
                <a:off x="10633076" y="540056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75" name="Rectangle 43">
                <a:extLst>
                  <a:ext uri="{FF2B5EF4-FFF2-40B4-BE49-F238E27FC236}">
                    <a16:creationId xmlns:a16="http://schemas.microsoft.com/office/drawing/2014/main" xmlns="" id="{C530FA43-2F9A-49C1-8823-D8A963DDB146}"/>
                  </a:ext>
                </a:extLst>
              </p:cNvPr>
              <p:cNvSpPr>
                <a:spLocks noChangeArrowheads="1"/>
              </p:cNvSpPr>
              <p:nvPr/>
            </p:nvSpPr>
            <p:spPr bwMode="auto">
              <a:xfrm>
                <a:off x="10633076" y="5441840"/>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91" name="Rectangle 44">
                <a:extLst>
                  <a:ext uri="{FF2B5EF4-FFF2-40B4-BE49-F238E27FC236}">
                    <a16:creationId xmlns:a16="http://schemas.microsoft.com/office/drawing/2014/main" xmlns="" id="{58B28C10-2C62-4CFA-82DB-17DC4612EDC7}"/>
                  </a:ext>
                </a:extLst>
              </p:cNvPr>
              <p:cNvSpPr>
                <a:spLocks noChangeArrowheads="1"/>
              </p:cNvSpPr>
              <p:nvPr/>
            </p:nvSpPr>
            <p:spPr bwMode="auto">
              <a:xfrm>
                <a:off x="10633076" y="548311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92" name="Freeform 45">
                <a:extLst>
                  <a:ext uri="{FF2B5EF4-FFF2-40B4-BE49-F238E27FC236}">
                    <a16:creationId xmlns:a16="http://schemas.microsoft.com/office/drawing/2014/main" xmlns="" id="{58469131-4F09-4178-AFB3-FC8B8B8A8079}"/>
                  </a:ext>
                </a:extLst>
              </p:cNvPr>
              <p:cNvSpPr>
                <a:spLocks noEditPoints="1"/>
              </p:cNvSpPr>
              <p:nvPr/>
            </p:nvSpPr>
            <p:spPr bwMode="auto">
              <a:xfrm>
                <a:off x="10587038" y="5287852"/>
                <a:ext cx="203200" cy="268287"/>
              </a:xfrm>
              <a:custGeom>
                <a:avLst/>
                <a:gdLst>
                  <a:gd name="T0" fmla="*/ 290 w 323"/>
                  <a:gd name="T1" fmla="*/ 25 h 425"/>
                  <a:gd name="T2" fmla="*/ 201 w 323"/>
                  <a:gd name="T3" fmla="*/ 25 h 425"/>
                  <a:gd name="T4" fmla="*/ 161 w 323"/>
                  <a:gd name="T5" fmla="*/ 0 h 425"/>
                  <a:gd name="T6" fmla="*/ 121 w 323"/>
                  <a:gd name="T7" fmla="*/ 25 h 425"/>
                  <a:gd name="T8" fmla="*/ 33 w 323"/>
                  <a:gd name="T9" fmla="*/ 25 h 425"/>
                  <a:gd name="T10" fmla="*/ 0 w 323"/>
                  <a:gd name="T11" fmla="*/ 59 h 425"/>
                  <a:gd name="T12" fmla="*/ 0 w 323"/>
                  <a:gd name="T13" fmla="*/ 391 h 425"/>
                  <a:gd name="T14" fmla="*/ 33 w 323"/>
                  <a:gd name="T15" fmla="*/ 425 h 425"/>
                  <a:gd name="T16" fmla="*/ 290 w 323"/>
                  <a:gd name="T17" fmla="*/ 425 h 425"/>
                  <a:gd name="T18" fmla="*/ 323 w 323"/>
                  <a:gd name="T19" fmla="*/ 391 h 425"/>
                  <a:gd name="T20" fmla="*/ 323 w 323"/>
                  <a:gd name="T21" fmla="*/ 59 h 425"/>
                  <a:gd name="T22" fmla="*/ 290 w 323"/>
                  <a:gd name="T23" fmla="*/ 25 h 425"/>
                  <a:gd name="T24" fmla="*/ 161 w 323"/>
                  <a:gd name="T25" fmla="*/ 16 h 425"/>
                  <a:gd name="T26" fmla="*/ 182 w 323"/>
                  <a:gd name="T27" fmla="*/ 25 h 425"/>
                  <a:gd name="T28" fmla="*/ 140 w 323"/>
                  <a:gd name="T29" fmla="*/ 25 h 425"/>
                  <a:gd name="T30" fmla="*/ 161 w 323"/>
                  <a:gd name="T31" fmla="*/ 16 h 425"/>
                  <a:gd name="T32" fmla="*/ 235 w 323"/>
                  <a:gd name="T33" fmla="*/ 55 h 425"/>
                  <a:gd name="T34" fmla="*/ 230 w 323"/>
                  <a:gd name="T35" fmla="*/ 77 h 425"/>
                  <a:gd name="T36" fmla="*/ 92 w 323"/>
                  <a:gd name="T37" fmla="*/ 77 h 425"/>
                  <a:gd name="T38" fmla="*/ 87 w 323"/>
                  <a:gd name="T39" fmla="*/ 55 h 425"/>
                  <a:gd name="T40" fmla="*/ 235 w 323"/>
                  <a:gd name="T41" fmla="*/ 55 h 425"/>
                  <a:gd name="T42" fmla="*/ 293 w 323"/>
                  <a:gd name="T43" fmla="*/ 391 h 425"/>
                  <a:gd name="T44" fmla="*/ 290 w 323"/>
                  <a:gd name="T45" fmla="*/ 396 h 425"/>
                  <a:gd name="T46" fmla="*/ 33 w 323"/>
                  <a:gd name="T47" fmla="*/ 396 h 425"/>
                  <a:gd name="T48" fmla="*/ 29 w 323"/>
                  <a:gd name="T49" fmla="*/ 391 h 425"/>
                  <a:gd name="T50" fmla="*/ 29 w 323"/>
                  <a:gd name="T51" fmla="*/ 59 h 425"/>
                  <a:gd name="T52" fmla="*/ 33 w 323"/>
                  <a:gd name="T53" fmla="*/ 55 h 425"/>
                  <a:gd name="T54" fmla="*/ 65 w 323"/>
                  <a:gd name="T55" fmla="*/ 55 h 425"/>
                  <a:gd name="T56" fmla="*/ 75 w 323"/>
                  <a:gd name="T57" fmla="*/ 99 h 425"/>
                  <a:gd name="T58" fmla="*/ 248 w 323"/>
                  <a:gd name="T59" fmla="*/ 99 h 425"/>
                  <a:gd name="T60" fmla="*/ 258 w 323"/>
                  <a:gd name="T61" fmla="*/ 55 h 425"/>
                  <a:gd name="T62" fmla="*/ 290 w 323"/>
                  <a:gd name="T63" fmla="*/ 55 h 425"/>
                  <a:gd name="T64" fmla="*/ 293 w 323"/>
                  <a:gd name="T65" fmla="*/ 59 h 425"/>
                  <a:gd name="T66" fmla="*/ 293 w 323"/>
                  <a:gd name="T67" fmla="*/ 39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3" h="425">
                    <a:moveTo>
                      <a:pt x="290" y="25"/>
                    </a:moveTo>
                    <a:cubicBezTo>
                      <a:pt x="201" y="25"/>
                      <a:pt x="201" y="25"/>
                      <a:pt x="201" y="25"/>
                    </a:cubicBezTo>
                    <a:cubicBezTo>
                      <a:pt x="194" y="10"/>
                      <a:pt x="179" y="0"/>
                      <a:pt x="161" y="0"/>
                    </a:cubicBezTo>
                    <a:cubicBezTo>
                      <a:pt x="144" y="0"/>
                      <a:pt x="129" y="10"/>
                      <a:pt x="121" y="25"/>
                    </a:cubicBezTo>
                    <a:cubicBezTo>
                      <a:pt x="33" y="25"/>
                      <a:pt x="33" y="25"/>
                      <a:pt x="33" y="25"/>
                    </a:cubicBezTo>
                    <a:cubicBezTo>
                      <a:pt x="15" y="25"/>
                      <a:pt x="0" y="41"/>
                      <a:pt x="0" y="59"/>
                    </a:cubicBezTo>
                    <a:cubicBezTo>
                      <a:pt x="0" y="391"/>
                      <a:pt x="0" y="391"/>
                      <a:pt x="0" y="391"/>
                    </a:cubicBezTo>
                    <a:cubicBezTo>
                      <a:pt x="0" y="410"/>
                      <a:pt x="15" y="425"/>
                      <a:pt x="33" y="425"/>
                    </a:cubicBezTo>
                    <a:cubicBezTo>
                      <a:pt x="290" y="425"/>
                      <a:pt x="290" y="425"/>
                      <a:pt x="290" y="425"/>
                    </a:cubicBezTo>
                    <a:cubicBezTo>
                      <a:pt x="308" y="425"/>
                      <a:pt x="323" y="410"/>
                      <a:pt x="323" y="391"/>
                    </a:cubicBezTo>
                    <a:cubicBezTo>
                      <a:pt x="323" y="59"/>
                      <a:pt x="323" y="59"/>
                      <a:pt x="323" y="59"/>
                    </a:cubicBezTo>
                    <a:cubicBezTo>
                      <a:pt x="323" y="41"/>
                      <a:pt x="308" y="25"/>
                      <a:pt x="290" y="25"/>
                    </a:cubicBezTo>
                    <a:close/>
                    <a:moveTo>
                      <a:pt x="161" y="16"/>
                    </a:moveTo>
                    <a:cubicBezTo>
                      <a:pt x="170" y="16"/>
                      <a:pt x="177" y="20"/>
                      <a:pt x="182" y="25"/>
                    </a:cubicBezTo>
                    <a:cubicBezTo>
                      <a:pt x="140" y="25"/>
                      <a:pt x="140" y="25"/>
                      <a:pt x="140" y="25"/>
                    </a:cubicBezTo>
                    <a:cubicBezTo>
                      <a:pt x="146" y="20"/>
                      <a:pt x="153" y="16"/>
                      <a:pt x="161" y="16"/>
                    </a:cubicBezTo>
                    <a:close/>
                    <a:moveTo>
                      <a:pt x="235" y="55"/>
                    </a:moveTo>
                    <a:cubicBezTo>
                      <a:pt x="230" y="77"/>
                      <a:pt x="230" y="77"/>
                      <a:pt x="230" y="77"/>
                    </a:cubicBezTo>
                    <a:cubicBezTo>
                      <a:pt x="92" y="77"/>
                      <a:pt x="92" y="77"/>
                      <a:pt x="92" y="77"/>
                    </a:cubicBezTo>
                    <a:cubicBezTo>
                      <a:pt x="87" y="55"/>
                      <a:pt x="87" y="55"/>
                      <a:pt x="87" y="55"/>
                    </a:cubicBezTo>
                    <a:lnTo>
                      <a:pt x="235" y="55"/>
                    </a:lnTo>
                    <a:close/>
                    <a:moveTo>
                      <a:pt x="293" y="391"/>
                    </a:moveTo>
                    <a:cubicBezTo>
                      <a:pt x="293" y="394"/>
                      <a:pt x="292" y="396"/>
                      <a:pt x="290" y="396"/>
                    </a:cubicBezTo>
                    <a:cubicBezTo>
                      <a:pt x="33" y="396"/>
                      <a:pt x="33" y="396"/>
                      <a:pt x="33" y="396"/>
                    </a:cubicBezTo>
                    <a:cubicBezTo>
                      <a:pt x="31" y="396"/>
                      <a:pt x="29" y="394"/>
                      <a:pt x="29" y="391"/>
                    </a:cubicBezTo>
                    <a:cubicBezTo>
                      <a:pt x="29" y="59"/>
                      <a:pt x="29" y="59"/>
                      <a:pt x="29" y="59"/>
                    </a:cubicBezTo>
                    <a:cubicBezTo>
                      <a:pt x="29" y="57"/>
                      <a:pt x="31" y="55"/>
                      <a:pt x="33" y="55"/>
                    </a:cubicBezTo>
                    <a:cubicBezTo>
                      <a:pt x="65" y="55"/>
                      <a:pt x="65" y="55"/>
                      <a:pt x="65" y="55"/>
                    </a:cubicBezTo>
                    <a:cubicBezTo>
                      <a:pt x="75" y="99"/>
                      <a:pt x="75" y="99"/>
                      <a:pt x="75" y="99"/>
                    </a:cubicBezTo>
                    <a:cubicBezTo>
                      <a:pt x="248" y="99"/>
                      <a:pt x="248" y="99"/>
                      <a:pt x="248" y="99"/>
                    </a:cubicBezTo>
                    <a:cubicBezTo>
                      <a:pt x="258" y="55"/>
                      <a:pt x="258" y="55"/>
                      <a:pt x="258" y="55"/>
                    </a:cubicBezTo>
                    <a:cubicBezTo>
                      <a:pt x="290" y="55"/>
                      <a:pt x="290" y="55"/>
                      <a:pt x="290" y="55"/>
                    </a:cubicBezTo>
                    <a:cubicBezTo>
                      <a:pt x="292" y="55"/>
                      <a:pt x="293" y="57"/>
                      <a:pt x="293" y="59"/>
                    </a:cubicBezTo>
                    <a:lnTo>
                      <a:pt x="293" y="3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493" name="Rectangle 46">
                <a:extLst>
                  <a:ext uri="{FF2B5EF4-FFF2-40B4-BE49-F238E27FC236}">
                    <a16:creationId xmlns:a16="http://schemas.microsoft.com/office/drawing/2014/main" xmlns="" id="{78B11BCD-11FC-466A-BD16-13E619466639}"/>
                  </a:ext>
                </a:extLst>
              </p:cNvPr>
              <p:cNvSpPr>
                <a:spLocks noChangeArrowheads="1"/>
              </p:cNvSpPr>
              <p:nvPr/>
            </p:nvSpPr>
            <p:spPr bwMode="auto">
              <a:xfrm>
                <a:off x="10633076" y="540056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12" name="Rectangle 47">
                <a:extLst>
                  <a:ext uri="{FF2B5EF4-FFF2-40B4-BE49-F238E27FC236}">
                    <a16:creationId xmlns:a16="http://schemas.microsoft.com/office/drawing/2014/main" xmlns="" id="{82581447-6BEC-4EDC-9A0A-3849D17EA856}"/>
                  </a:ext>
                </a:extLst>
              </p:cNvPr>
              <p:cNvSpPr>
                <a:spLocks noChangeArrowheads="1"/>
              </p:cNvSpPr>
              <p:nvPr/>
            </p:nvSpPr>
            <p:spPr bwMode="auto">
              <a:xfrm>
                <a:off x="10633076" y="5441840"/>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
            <p:nvSpPr>
              <p:cNvPr id="513" name="Rectangle 48">
                <a:extLst>
                  <a:ext uri="{FF2B5EF4-FFF2-40B4-BE49-F238E27FC236}">
                    <a16:creationId xmlns:a16="http://schemas.microsoft.com/office/drawing/2014/main" xmlns="" id="{78DBB614-B7DE-4FD6-85F4-3458D2DCD1EB}"/>
                  </a:ext>
                </a:extLst>
              </p:cNvPr>
              <p:cNvSpPr>
                <a:spLocks noChangeArrowheads="1"/>
              </p:cNvSpPr>
              <p:nvPr/>
            </p:nvSpPr>
            <p:spPr bwMode="auto">
              <a:xfrm>
                <a:off x="10633076" y="5483115"/>
                <a:ext cx="11112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grpSp>
      <p:grpSp>
        <p:nvGrpSpPr>
          <p:cNvPr id="519" name="Group 518">
            <a:extLst>
              <a:ext uri="{FF2B5EF4-FFF2-40B4-BE49-F238E27FC236}">
                <a16:creationId xmlns:a16="http://schemas.microsoft.com/office/drawing/2014/main" xmlns="" id="{5F93DE39-9ED2-4BF3-BDCB-2AB3034AF83E}"/>
              </a:ext>
            </a:extLst>
          </p:cNvPr>
          <p:cNvGrpSpPr/>
          <p:nvPr/>
        </p:nvGrpSpPr>
        <p:grpSpPr>
          <a:xfrm>
            <a:off x="7952454" y="1294646"/>
            <a:ext cx="780780" cy="752623"/>
            <a:chOff x="7954526" y="1294090"/>
            <a:chExt cx="780983" cy="752819"/>
          </a:xfrm>
        </p:grpSpPr>
        <p:grpSp>
          <p:nvGrpSpPr>
            <p:cNvPr id="520" name="Group 519">
              <a:extLst>
                <a:ext uri="{FF2B5EF4-FFF2-40B4-BE49-F238E27FC236}">
                  <a16:creationId xmlns:a16="http://schemas.microsoft.com/office/drawing/2014/main" xmlns="" id="{963B527A-AC5A-4C03-9F3C-5A1F81A3ACC4}"/>
                </a:ext>
              </a:extLst>
            </p:cNvPr>
            <p:cNvGrpSpPr/>
            <p:nvPr/>
          </p:nvGrpSpPr>
          <p:grpSpPr>
            <a:xfrm>
              <a:off x="7954526" y="1294090"/>
              <a:ext cx="780983" cy="752819"/>
              <a:chOff x="7954526" y="1294090"/>
              <a:chExt cx="780983" cy="752819"/>
            </a:xfrm>
          </p:grpSpPr>
          <p:sp>
            <p:nvSpPr>
              <p:cNvPr id="522" name="Rounded Rectangle 73">
                <a:extLst>
                  <a:ext uri="{FF2B5EF4-FFF2-40B4-BE49-F238E27FC236}">
                    <a16:creationId xmlns:a16="http://schemas.microsoft.com/office/drawing/2014/main" xmlns="" id="{D55D2CC9-A778-42FB-9F96-1D4621F1083E}"/>
                  </a:ext>
                </a:extLst>
              </p:cNvPr>
              <p:cNvSpPr/>
              <p:nvPr/>
            </p:nvSpPr>
            <p:spPr bwMode="invGray">
              <a:xfrm>
                <a:off x="8056047" y="1294090"/>
                <a:ext cx="571590" cy="521058"/>
              </a:xfrm>
              <a:prstGeom prst="roundRect">
                <a:avLst>
                  <a:gd name="adj" fmla="val 0"/>
                </a:avLst>
              </a:prstGeom>
              <a:gradFill flip="none" rotWithShape="1">
                <a:gsLst>
                  <a:gs pos="0">
                    <a:schemeClr val="accent4"/>
                  </a:gs>
                  <a:gs pos="90000">
                    <a:schemeClr val="accent4">
                      <a:lumMod val="75000"/>
                    </a:schemeClr>
                  </a:gs>
                </a:gsLst>
                <a:lin ang="2700000" scaled="1"/>
                <a:tileRect/>
              </a:gradFill>
              <a:ln w="9525">
                <a:noFill/>
                <a:round/>
                <a:headEnd/>
                <a:tailEnd/>
              </a:ln>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defRPr/>
                </a:pPr>
                <a:endParaRPr lang="en-US" sz="1799" kern="0" dirty="0">
                  <a:solidFill>
                    <a:sysClr val="windowText" lastClr="000000"/>
                  </a:solidFill>
                  <a:latin typeface="Arial"/>
                </a:endParaRPr>
              </a:p>
            </p:txBody>
          </p:sp>
          <p:sp>
            <p:nvSpPr>
              <p:cNvPr id="523" name="TextBox 522">
                <a:extLst>
                  <a:ext uri="{FF2B5EF4-FFF2-40B4-BE49-F238E27FC236}">
                    <a16:creationId xmlns:a16="http://schemas.microsoft.com/office/drawing/2014/main" xmlns="" id="{C47DBBE6-DA79-4F0F-AB08-8FF96FA69B8D}"/>
                  </a:ext>
                </a:extLst>
              </p:cNvPr>
              <p:cNvSpPr txBox="1"/>
              <p:nvPr/>
            </p:nvSpPr>
            <p:spPr>
              <a:xfrm>
                <a:off x="7954526" y="1779143"/>
                <a:ext cx="780983" cy="267766"/>
              </a:xfrm>
              <a:prstGeom prst="rect">
                <a:avLst/>
              </a:prstGeom>
              <a:noFill/>
            </p:spPr>
            <p:txBody>
              <a:bodyPr wrap="none" rtlCol="0" anchor="t">
                <a:spAutoFit/>
              </a:bodyPr>
              <a:lstStyle/>
              <a:p>
                <a:pPr algn="ctr" defTabSz="914126">
                  <a:lnSpc>
                    <a:spcPct val="95000"/>
                  </a:lnSpc>
                </a:pPr>
                <a:r>
                  <a:rPr lang="en-US" sz="1200" dirty="0">
                    <a:solidFill>
                      <a:srgbClr val="DFE6E6"/>
                    </a:solidFill>
                    <a:latin typeface="Arial"/>
                  </a:rPr>
                  <a:t>Analyzer</a:t>
                </a:r>
              </a:p>
            </p:txBody>
          </p:sp>
        </p:grpSp>
        <p:sp>
          <p:nvSpPr>
            <p:cNvPr id="521" name="Freeform 37">
              <a:extLst>
                <a:ext uri="{FF2B5EF4-FFF2-40B4-BE49-F238E27FC236}">
                  <a16:creationId xmlns:a16="http://schemas.microsoft.com/office/drawing/2014/main" xmlns="" id="{B98AA542-0D8C-4B77-B427-9BF1A2D69544}"/>
                </a:ext>
              </a:extLst>
            </p:cNvPr>
            <p:cNvSpPr>
              <a:spLocks noEditPoints="1"/>
            </p:cNvSpPr>
            <p:nvPr/>
          </p:nvSpPr>
          <p:spPr bwMode="auto">
            <a:xfrm>
              <a:off x="8159345" y="1368313"/>
              <a:ext cx="364994" cy="369390"/>
            </a:xfrm>
            <a:custGeom>
              <a:avLst/>
              <a:gdLst>
                <a:gd name="T0" fmla="*/ 195 w 405"/>
                <a:gd name="T1" fmla="*/ 408 h 408"/>
                <a:gd name="T2" fmla="*/ 0 w 405"/>
                <a:gd name="T3" fmla="*/ 213 h 408"/>
                <a:gd name="T4" fmla="*/ 195 w 405"/>
                <a:gd name="T5" fmla="*/ 17 h 408"/>
                <a:gd name="T6" fmla="*/ 235 w 405"/>
                <a:gd name="T7" fmla="*/ 21 h 408"/>
                <a:gd name="T8" fmla="*/ 241 w 405"/>
                <a:gd name="T9" fmla="*/ 0 h 408"/>
                <a:gd name="T10" fmla="*/ 256 w 405"/>
                <a:gd name="T11" fmla="*/ 4 h 408"/>
                <a:gd name="T12" fmla="*/ 362 w 405"/>
                <a:gd name="T13" fmla="*/ 75 h 408"/>
                <a:gd name="T14" fmla="*/ 402 w 405"/>
                <a:gd name="T15" fmla="*/ 160 h 408"/>
                <a:gd name="T16" fmla="*/ 405 w 405"/>
                <a:gd name="T17" fmla="*/ 176 h 408"/>
                <a:gd name="T18" fmla="*/ 387 w 405"/>
                <a:gd name="T19" fmla="*/ 179 h 408"/>
                <a:gd name="T20" fmla="*/ 390 w 405"/>
                <a:gd name="T21" fmla="*/ 213 h 408"/>
                <a:gd name="T22" fmla="*/ 195 w 405"/>
                <a:gd name="T23" fmla="*/ 408 h 408"/>
                <a:gd name="T24" fmla="*/ 195 w 405"/>
                <a:gd name="T25" fmla="*/ 49 h 408"/>
                <a:gd name="T26" fmla="*/ 31 w 405"/>
                <a:gd name="T27" fmla="*/ 213 h 408"/>
                <a:gd name="T28" fmla="*/ 195 w 405"/>
                <a:gd name="T29" fmla="*/ 376 h 408"/>
                <a:gd name="T30" fmla="*/ 359 w 405"/>
                <a:gd name="T31" fmla="*/ 213 h 408"/>
                <a:gd name="T32" fmla="*/ 356 w 405"/>
                <a:gd name="T33" fmla="*/ 184 h 408"/>
                <a:gd name="T34" fmla="*/ 181 w 405"/>
                <a:gd name="T35" fmla="*/ 217 h 408"/>
                <a:gd name="T36" fmla="*/ 226 w 405"/>
                <a:gd name="T37" fmla="*/ 52 h 408"/>
                <a:gd name="T38" fmla="*/ 195 w 405"/>
                <a:gd name="T39" fmla="*/ 49 h 408"/>
                <a:gd name="T40" fmla="*/ 263 w 405"/>
                <a:gd name="T41" fmla="*/ 39 h 408"/>
                <a:gd name="T42" fmla="*/ 224 w 405"/>
                <a:gd name="T43" fmla="*/ 177 h 408"/>
                <a:gd name="T44" fmla="*/ 367 w 405"/>
                <a:gd name="T45" fmla="*/ 150 h 408"/>
                <a:gd name="T46" fmla="*/ 338 w 405"/>
                <a:gd name="T47" fmla="*/ 94 h 408"/>
                <a:gd name="T48" fmla="*/ 263 w 405"/>
                <a:gd name="T49" fmla="*/ 3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5" h="408">
                  <a:moveTo>
                    <a:pt x="195" y="408"/>
                  </a:moveTo>
                  <a:cubicBezTo>
                    <a:pt x="88" y="408"/>
                    <a:pt x="0" y="320"/>
                    <a:pt x="0" y="213"/>
                  </a:cubicBezTo>
                  <a:cubicBezTo>
                    <a:pt x="0" y="105"/>
                    <a:pt x="88" y="17"/>
                    <a:pt x="195" y="17"/>
                  </a:cubicBezTo>
                  <a:cubicBezTo>
                    <a:pt x="208" y="17"/>
                    <a:pt x="222" y="19"/>
                    <a:pt x="235" y="21"/>
                  </a:cubicBezTo>
                  <a:cubicBezTo>
                    <a:pt x="241" y="0"/>
                    <a:pt x="241" y="0"/>
                    <a:pt x="241" y="0"/>
                  </a:cubicBezTo>
                  <a:cubicBezTo>
                    <a:pt x="256" y="4"/>
                    <a:pt x="256" y="4"/>
                    <a:pt x="256" y="4"/>
                  </a:cubicBezTo>
                  <a:cubicBezTo>
                    <a:pt x="298" y="15"/>
                    <a:pt x="335" y="40"/>
                    <a:pt x="362" y="75"/>
                  </a:cubicBezTo>
                  <a:cubicBezTo>
                    <a:pt x="382" y="100"/>
                    <a:pt x="395" y="129"/>
                    <a:pt x="402" y="160"/>
                  </a:cubicBezTo>
                  <a:cubicBezTo>
                    <a:pt x="405" y="176"/>
                    <a:pt x="405" y="176"/>
                    <a:pt x="405" y="176"/>
                  </a:cubicBezTo>
                  <a:cubicBezTo>
                    <a:pt x="387" y="179"/>
                    <a:pt x="387" y="179"/>
                    <a:pt x="387" y="179"/>
                  </a:cubicBezTo>
                  <a:cubicBezTo>
                    <a:pt x="389" y="190"/>
                    <a:pt x="390" y="201"/>
                    <a:pt x="390" y="213"/>
                  </a:cubicBezTo>
                  <a:cubicBezTo>
                    <a:pt x="390" y="320"/>
                    <a:pt x="303" y="408"/>
                    <a:pt x="195" y="408"/>
                  </a:cubicBezTo>
                  <a:close/>
                  <a:moveTo>
                    <a:pt x="195" y="49"/>
                  </a:moveTo>
                  <a:cubicBezTo>
                    <a:pt x="105" y="49"/>
                    <a:pt x="31" y="122"/>
                    <a:pt x="31" y="213"/>
                  </a:cubicBezTo>
                  <a:cubicBezTo>
                    <a:pt x="31" y="303"/>
                    <a:pt x="105" y="376"/>
                    <a:pt x="195" y="376"/>
                  </a:cubicBezTo>
                  <a:cubicBezTo>
                    <a:pt x="285" y="376"/>
                    <a:pt x="359" y="303"/>
                    <a:pt x="359" y="213"/>
                  </a:cubicBezTo>
                  <a:cubicBezTo>
                    <a:pt x="359" y="203"/>
                    <a:pt x="358" y="194"/>
                    <a:pt x="356" y="184"/>
                  </a:cubicBezTo>
                  <a:cubicBezTo>
                    <a:pt x="181" y="217"/>
                    <a:pt x="181" y="217"/>
                    <a:pt x="181" y="217"/>
                  </a:cubicBezTo>
                  <a:cubicBezTo>
                    <a:pt x="226" y="52"/>
                    <a:pt x="226" y="52"/>
                    <a:pt x="226" y="52"/>
                  </a:cubicBezTo>
                  <a:cubicBezTo>
                    <a:pt x="216" y="50"/>
                    <a:pt x="206" y="49"/>
                    <a:pt x="195" y="49"/>
                  </a:cubicBezTo>
                  <a:close/>
                  <a:moveTo>
                    <a:pt x="263" y="39"/>
                  </a:moveTo>
                  <a:cubicBezTo>
                    <a:pt x="224" y="177"/>
                    <a:pt x="224" y="177"/>
                    <a:pt x="224" y="177"/>
                  </a:cubicBezTo>
                  <a:cubicBezTo>
                    <a:pt x="367" y="150"/>
                    <a:pt x="367" y="150"/>
                    <a:pt x="367" y="150"/>
                  </a:cubicBezTo>
                  <a:cubicBezTo>
                    <a:pt x="361" y="130"/>
                    <a:pt x="351" y="111"/>
                    <a:pt x="338" y="94"/>
                  </a:cubicBezTo>
                  <a:cubicBezTo>
                    <a:pt x="318" y="69"/>
                    <a:pt x="292" y="50"/>
                    <a:pt x="263"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grpSp>
      <p:sp>
        <p:nvSpPr>
          <p:cNvPr id="421" name="Title 2">
            <a:extLst>
              <a:ext uri="{FF2B5EF4-FFF2-40B4-BE49-F238E27FC236}">
                <a16:creationId xmlns:a16="http://schemas.microsoft.com/office/drawing/2014/main" xmlns="" id="{AC803E2E-5F0A-4E31-AB7C-5F47DF1CBE11}"/>
              </a:ext>
            </a:extLst>
          </p:cNvPr>
          <p:cNvSpPr txBox="1">
            <a:spLocks/>
          </p:cNvSpPr>
          <p:nvPr/>
        </p:nvSpPr>
        <p:spPr>
          <a:xfrm>
            <a:off x="533261" y="311671"/>
            <a:ext cx="11122303" cy="798437"/>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200" b="1" kern="1200" cap="all" baseline="0">
                <a:solidFill>
                  <a:schemeClr val="bg1"/>
                </a:solidFill>
                <a:latin typeface="+mj-lt"/>
                <a:ea typeface="+mj-ea"/>
                <a:cs typeface="+mj-cs"/>
              </a:defRPr>
            </a:lvl1pPr>
          </a:lstStyle>
          <a:p>
            <a:pPr algn="ctr" defTabSz="914126"/>
            <a:endParaRPr lang="en-US" sz="3199" dirty="0">
              <a:solidFill>
                <a:srgbClr val="FFFFFF"/>
              </a:solidFill>
              <a:latin typeface="Arial"/>
            </a:endParaRPr>
          </a:p>
        </p:txBody>
      </p:sp>
      <p:sp>
        <p:nvSpPr>
          <p:cNvPr id="426" name="TextBox 425"/>
          <p:cNvSpPr txBox="1"/>
          <p:nvPr/>
        </p:nvSpPr>
        <p:spPr>
          <a:xfrm>
            <a:off x="8531949" y="287467"/>
            <a:ext cx="2379134" cy="620777"/>
          </a:xfrm>
          <a:prstGeom prst="rect">
            <a:avLst/>
          </a:prstGeom>
          <a:noFill/>
        </p:spPr>
        <p:txBody>
          <a:bodyPr wrap="square" rtlCol="0" anchor="t">
            <a:spAutoFit/>
          </a:bodyPr>
          <a:lstStyle/>
          <a:p>
            <a:pPr algn="r" defTabSz="914126">
              <a:lnSpc>
                <a:spcPct val="95000"/>
              </a:lnSpc>
            </a:pPr>
            <a:r>
              <a:rPr lang="en-US" sz="1799" dirty="0">
                <a:solidFill>
                  <a:srgbClr val="FFFFFF"/>
                </a:solidFill>
                <a:latin typeface="Arial"/>
              </a:rPr>
              <a:t>Fabric </a:t>
            </a:r>
          </a:p>
          <a:p>
            <a:pPr algn="r" defTabSz="914126">
              <a:lnSpc>
                <a:spcPct val="95000"/>
              </a:lnSpc>
            </a:pPr>
            <a:r>
              <a:rPr lang="en-US" sz="1799" dirty="0">
                <a:solidFill>
                  <a:srgbClr val="FFFFFF"/>
                </a:solidFill>
                <a:latin typeface="Arial"/>
              </a:rPr>
              <a:t>Integration</a:t>
            </a:r>
          </a:p>
        </p:txBody>
      </p:sp>
      <p:sp useBgFill="1">
        <p:nvSpPr>
          <p:cNvPr id="430" name="Oval 429">
            <a:extLst>
              <a:ext uri="{FF2B5EF4-FFF2-40B4-BE49-F238E27FC236}">
                <a16:creationId xmlns:a16="http://schemas.microsoft.com/office/drawing/2014/main" xmlns="" id="{D2014F6D-4089-004F-8A1A-73EF39DD5932}"/>
              </a:ext>
            </a:extLst>
          </p:cNvPr>
          <p:cNvSpPr/>
          <p:nvPr/>
        </p:nvSpPr>
        <p:spPr>
          <a:xfrm>
            <a:off x="10952004" y="146234"/>
            <a:ext cx="1053994" cy="10539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434" name="Oval 433">
            <a:extLst>
              <a:ext uri="{FF2B5EF4-FFF2-40B4-BE49-F238E27FC236}">
                <a16:creationId xmlns:a16="http://schemas.microsoft.com/office/drawing/2014/main" xmlns="" id="{F1631E83-8710-6F48-8ECA-00F60611CED6}"/>
              </a:ext>
            </a:extLst>
          </p:cNvPr>
          <p:cNvSpPr/>
          <p:nvPr/>
        </p:nvSpPr>
        <p:spPr>
          <a:xfrm>
            <a:off x="10952004" y="146234"/>
            <a:ext cx="1053994" cy="1053991"/>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35" name="Oval 434">
            <a:extLst>
              <a:ext uri="{FF2B5EF4-FFF2-40B4-BE49-F238E27FC236}">
                <a16:creationId xmlns:a16="http://schemas.microsoft.com/office/drawing/2014/main" xmlns="" id="{A1502429-2C96-6541-A547-3B729DED2359}"/>
              </a:ext>
            </a:extLst>
          </p:cNvPr>
          <p:cNvSpPr/>
          <p:nvPr/>
        </p:nvSpPr>
        <p:spPr>
          <a:xfrm>
            <a:off x="11025145" y="219375"/>
            <a:ext cx="907717" cy="907714"/>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sp>
        <p:nvSpPr>
          <p:cNvPr id="436" name="Freeform 40">
            <a:extLst>
              <a:ext uri="{FF2B5EF4-FFF2-40B4-BE49-F238E27FC236}">
                <a16:creationId xmlns:a16="http://schemas.microsoft.com/office/drawing/2014/main" xmlns="" id="{3A6ECC34-ECDF-FD44-8F40-C9E32F87BBD4}"/>
              </a:ext>
            </a:extLst>
          </p:cNvPr>
          <p:cNvSpPr>
            <a:spLocks noEditPoints="1"/>
          </p:cNvSpPr>
          <p:nvPr/>
        </p:nvSpPr>
        <p:spPr bwMode="auto">
          <a:xfrm>
            <a:off x="11209756" y="403523"/>
            <a:ext cx="538488" cy="539413"/>
          </a:xfrm>
          <a:custGeom>
            <a:avLst/>
            <a:gdLst>
              <a:gd name="T0" fmla="*/ 175 w 426"/>
              <a:gd name="T1" fmla="*/ 212 h 426"/>
              <a:gd name="T2" fmla="*/ 183 w 426"/>
              <a:gd name="T3" fmla="*/ 190 h 426"/>
              <a:gd name="T4" fmla="*/ 164 w 426"/>
              <a:gd name="T5" fmla="*/ 219 h 426"/>
              <a:gd name="T6" fmla="*/ 182 w 426"/>
              <a:gd name="T7" fmla="*/ 171 h 426"/>
              <a:gd name="T8" fmla="*/ 182 w 426"/>
              <a:gd name="T9" fmla="*/ 171 h 426"/>
              <a:gd name="T10" fmla="*/ 137 w 426"/>
              <a:gd name="T11" fmla="*/ 205 h 426"/>
              <a:gd name="T12" fmla="*/ 219 w 426"/>
              <a:gd name="T13" fmla="*/ 261 h 426"/>
              <a:gd name="T14" fmla="*/ 190 w 426"/>
              <a:gd name="T15" fmla="*/ 242 h 426"/>
              <a:gd name="T16" fmla="*/ 227 w 426"/>
              <a:gd name="T17" fmla="*/ 233 h 426"/>
              <a:gd name="T18" fmla="*/ 227 w 426"/>
              <a:gd name="T19" fmla="*/ 233 h 426"/>
              <a:gd name="T20" fmla="*/ 261 w 426"/>
              <a:gd name="T21" fmla="*/ 206 h 426"/>
              <a:gd name="T22" fmla="*/ 396 w 426"/>
              <a:gd name="T23" fmla="*/ 104 h 426"/>
              <a:gd name="T24" fmla="*/ 315 w 426"/>
              <a:gd name="T25" fmla="*/ 110 h 426"/>
              <a:gd name="T26" fmla="*/ 311 w 426"/>
              <a:gd name="T27" fmla="*/ 23 h 426"/>
              <a:gd name="T28" fmla="*/ 407 w 426"/>
              <a:gd name="T29" fmla="*/ 161 h 426"/>
              <a:gd name="T30" fmla="*/ 359 w 426"/>
              <a:gd name="T31" fmla="*/ 152 h 426"/>
              <a:gd name="T32" fmla="*/ 229 w 426"/>
              <a:gd name="T33" fmla="*/ 67 h 426"/>
              <a:gd name="T34" fmla="*/ 219 w 426"/>
              <a:gd name="T35" fmla="*/ 0 h 426"/>
              <a:gd name="T36" fmla="*/ 407 w 426"/>
              <a:gd name="T37" fmla="*/ 149 h 426"/>
              <a:gd name="T38" fmla="*/ 221 w 426"/>
              <a:gd name="T39" fmla="*/ 210 h 426"/>
              <a:gd name="T40" fmla="*/ 221 w 426"/>
              <a:gd name="T41" fmla="*/ 210 h 426"/>
              <a:gd name="T42" fmla="*/ 228 w 426"/>
              <a:gd name="T43" fmla="*/ 150 h 426"/>
              <a:gd name="T44" fmla="*/ 225 w 426"/>
              <a:gd name="T45" fmla="*/ 190 h 426"/>
              <a:gd name="T46" fmla="*/ 262 w 426"/>
              <a:gd name="T47" fmla="*/ 220 h 426"/>
              <a:gd name="T48" fmla="*/ 376 w 426"/>
              <a:gd name="T49" fmla="*/ 280 h 426"/>
              <a:gd name="T50" fmla="*/ 376 w 426"/>
              <a:gd name="T51" fmla="*/ 280 h 426"/>
              <a:gd name="T52" fmla="*/ 220 w 426"/>
              <a:gd name="T53" fmla="*/ 289 h 426"/>
              <a:gd name="T54" fmla="*/ 311 w 426"/>
              <a:gd name="T55" fmla="*/ 402 h 426"/>
              <a:gd name="T56" fmla="*/ 6 w 426"/>
              <a:gd name="T57" fmla="*/ 265 h 426"/>
              <a:gd name="T58" fmla="*/ 67 w 426"/>
              <a:gd name="T59" fmla="*/ 273 h 426"/>
              <a:gd name="T60" fmla="*/ 197 w 426"/>
              <a:gd name="T61" fmla="*/ 358 h 426"/>
              <a:gd name="T62" fmla="*/ 207 w 426"/>
              <a:gd name="T63" fmla="*/ 349 h 426"/>
              <a:gd name="T64" fmla="*/ 265 w 426"/>
              <a:gd name="T65" fmla="*/ 419 h 426"/>
              <a:gd name="T66" fmla="*/ 229 w 426"/>
              <a:gd name="T67" fmla="*/ 346 h 426"/>
              <a:gd name="T68" fmla="*/ 346 w 426"/>
              <a:gd name="T69" fmla="*/ 229 h 426"/>
              <a:gd name="T70" fmla="*/ 419 w 426"/>
              <a:gd name="T71" fmla="*/ 265 h 426"/>
              <a:gd name="T72" fmla="*/ 364 w 426"/>
              <a:gd name="T73" fmla="*/ 284 h 426"/>
              <a:gd name="T74" fmla="*/ 363 w 426"/>
              <a:gd name="T75" fmla="*/ 363 h 426"/>
              <a:gd name="T76" fmla="*/ 148 w 426"/>
              <a:gd name="T77" fmla="*/ 416 h 426"/>
              <a:gd name="T78" fmla="*/ 145 w 426"/>
              <a:gd name="T79" fmla="*/ 49 h 426"/>
              <a:gd name="T80" fmla="*/ 61 w 426"/>
              <a:gd name="T81" fmla="*/ 141 h 426"/>
              <a:gd name="T82" fmla="*/ 62 w 426"/>
              <a:gd name="T83" fmla="*/ 62 h 426"/>
              <a:gd name="T84" fmla="*/ 289 w 426"/>
              <a:gd name="T85" fmla="*/ 205 h 426"/>
              <a:gd name="T86" fmla="*/ 213 w 426"/>
              <a:gd name="T87" fmla="*/ 152 h 426"/>
              <a:gd name="T88" fmla="*/ 213 w 426"/>
              <a:gd name="T89" fmla="*/ 152 h 426"/>
              <a:gd name="T90" fmla="*/ 62 w 426"/>
              <a:gd name="T91" fmla="*/ 363 h 426"/>
              <a:gd name="T92" fmla="*/ 49 w 426"/>
              <a:gd name="T93" fmla="*/ 280 h 426"/>
              <a:gd name="T94" fmla="*/ 49 w 426"/>
              <a:gd name="T95" fmla="*/ 280 h 426"/>
              <a:gd name="T96" fmla="*/ 49 w 426"/>
              <a:gd name="T97" fmla="*/ 145 h 426"/>
              <a:gd name="T98" fmla="*/ 156 w 426"/>
              <a:gd name="T99" fmla="*/ 55 h 426"/>
              <a:gd name="T100" fmla="*/ 119 w 426"/>
              <a:gd name="T101" fmla="*/ 119 h 426"/>
              <a:gd name="T102" fmla="*/ 55 w 426"/>
              <a:gd name="T103" fmla="*/ 156 h 426"/>
              <a:gd name="T104" fmla="*/ 76 w 426"/>
              <a:gd name="T105" fmla="*/ 20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426">
                <a:moveTo>
                  <a:pt x="192" y="198"/>
                </a:moveTo>
                <a:cubicBezTo>
                  <a:pt x="204" y="210"/>
                  <a:pt x="204" y="210"/>
                  <a:pt x="204" y="210"/>
                </a:cubicBezTo>
                <a:cubicBezTo>
                  <a:pt x="190" y="225"/>
                  <a:pt x="190" y="225"/>
                  <a:pt x="190" y="225"/>
                </a:cubicBezTo>
                <a:cubicBezTo>
                  <a:pt x="185" y="220"/>
                  <a:pt x="180" y="216"/>
                  <a:pt x="175" y="212"/>
                </a:cubicBezTo>
                <a:cubicBezTo>
                  <a:pt x="180" y="208"/>
                  <a:pt x="186" y="203"/>
                  <a:pt x="192" y="198"/>
                </a:cubicBezTo>
                <a:close/>
                <a:moveTo>
                  <a:pt x="150" y="198"/>
                </a:moveTo>
                <a:cubicBezTo>
                  <a:pt x="155" y="200"/>
                  <a:pt x="160" y="202"/>
                  <a:pt x="164" y="205"/>
                </a:cubicBezTo>
                <a:cubicBezTo>
                  <a:pt x="170" y="201"/>
                  <a:pt x="177" y="196"/>
                  <a:pt x="183" y="190"/>
                </a:cubicBezTo>
                <a:cubicBezTo>
                  <a:pt x="174" y="180"/>
                  <a:pt x="174" y="180"/>
                  <a:pt x="174" y="180"/>
                </a:cubicBezTo>
                <a:cubicBezTo>
                  <a:pt x="167" y="187"/>
                  <a:pt x="159" y="193"/>
                  <a:pt x="150" y="198"/>
                </a:cubicBezTo>
                <a:close/>
                <a:moveTo>
                  <a:pt x="181" y="233"/>
                </a:moveTo>
                <a:cubicBezTo>
                  <a:pt x="176" y="228"/>
                  <a:pt x="170" y="224"/>
                  <a:pt x="164" y="219"/>
                </a:cubicBezTo>
                <a:cubicBezTo>
                  <a:pt x="159" y="222"/>
                  <a:pt x="154" y="225"/>
                  <a:pt x="150" y="227"/>
                </a:cubicBezTo>
                <a:cubicBezTo>
                  <a:pt x="157" y="232"/>
                  <a:pt x="165" y="237"/>
                  <a:pt x="171" y="243"/>
                </a:cubicBezTo>
                <a:lnTo>
                  <a:pt x="181" y="233"/>
                </a:lnTo>
                <a:close/>
                <a:moveTo>
                  <a:pt x="182" y="171"/>
                </a:moveTo>
                <a:cubicBezTo>
                  <a:pt x="192" y="181"/>
                  <a:pt x="192" y="181"/>
                  <a:pt x="192" y="181"/>
                </a:cubicBezTo>
                <a:cubicBezTo>
                  <a:pt x="197" y="176"/>
                  <a:pt x="202" y="170"/>
                  <a:pt x="206" y="164"/>
                </a:cubicBezTo>
                <a:cubicBezTo>
                  <a:pt x="203" y="159"/>
                  <a:pt x="200" y="154"/>
                  <a:pt x="198" y="150"/>
                </a:cubicBezTo>
                <a:cubicBezTo>
                  <a:pt x="194" y="157"/>
                  <a:pt x="188" y="165"/>
                  <a:pt x="182" y="171"/>
                </a:cubicBezTo>
                <a:close/>
                <a:moveTo>
                  <a:pt x="117" y="213"/>
                </a:moveTo>
                <a:cubicBezTo>
                  <a:pt x="124" y="215"/>
                  <a:pt x="130" y="217"/>
                  <a:pt x="136" y="220"/>
                </a:cubicBezTo>
                <a:cubicBezTo>
                  <a:pt x="140" y="219"/>
                  <a:pt x="145" y="216"/>
                  <a:pt x="152" y="212"/>
                </a:cubicBezTo>
                <a:cubicBezTo>
                  <a:pt x="147" y="209"/>
                  <a:pt x="142" y="207"/>
                  <a:pt x="137" y="205"/>
                </a:cubicBezTo>
                <a:cubicBezTo>
                  <a:pt x="130" y="208"/>
                  <a:pt x="124" y="211"/>
                  <a:pt x="117" y="213"/>
                </a:cubicBezTo>
                <a:close/>
                <a:moveTo>
                  <a:pt x="246" y="252"/>
                </a:moveTo>
                <a:cubicBezTo>
                  <a:pt x="236" y="242"/>
                  <a:pt x="236" y="242"/>
                  <a:pt x="236" y="242"/>
                </a:cubicBezTo>
                <a:cubicBezTo>
                  <a:pt x="230" y="248"/>
                  <a:pt x="224" y="254"/>
                  <a:pt x="219" y="261"/>
                </a:cubicBezTo>
                <a:cubicBezTo>
                  <a:pt x="223" y="267"/>
                  <a:pt x="225" y="272"/>
                  <a:pt x="227" y="276"/>
                </a:cubicBezTo>
                <a:cubicBezTo>
                  <a:pt x="232" y="267"/>
                  <a:pt x="239" y="259"/>
                  <a:pt x="246" y="252"/>
                </a:cubicBezTo>
                <a:close/>
                <a:moveTo>
                  <a:pt x="205" y="261"/>
                </a:moveTo>
                <a:cubicBezTo>
                  <a:pt x="201" y="255"/>
                  <a:pt x="196" y="249"/>
                  <a:pt x="190" y="242"/>
                </a:cubicBezTo>
                <a:cubicBezTo>
                  <a:pt x="180" y="252"/>
                  <a:pt x="180" y="252"/>
                  <a:pt x="180" y="252"/>
                </a:cubicBezTo>
                <a:cubicBezTo>
                  <a:pt x="187" y="259"/>
                  <a:pt x="193" y="267"/>
                  <a:pt x="198" y="275"/>
                </a:cubicBezTo>
                <a:cubicBezTo>
                  <a:pt x="200" y="270"/>
                  <a:pt x="202" y="266"/>
                  <a:pt x="205" y="261"/>
                </a:cubicBezTo>
                <a:close/>
                <a:moveTo>
                  <a:pt x="227" y="233"/>
                </a:moveTo>
                <a:cubicBezTo>
                  <a:pt x="213" y="219"/>
                  <a:pt x="213" y="219"/>
                  <a:pt x="213" y="219"/>
                </a:cubicBezTo>
                <a:cubicBezTo>
                  <a:pt x="198" y="233"/>
                  <a:pt x="198" y="233"/>
                  <a:pt x="198" y="233"/>
                </a:cubicBezTo>
                <a:cubicBezTo>
                  <a:pt x="204" y="239"/>
                  <a:pt x="208" y="245"/>
                  <a:pt x="212" y="251"/>
                </a:cubicBezTo>
                <a:cubicBezTo>
                  <a:pt x="217" y="244"/>
                  <a:pt x="222" y="238"/>
                  <a:pt x="227" y="233"/>
                </a:cubicBezTo>
                <a:close/>
                <a:moveTo>
                  <a:pt x="276" y="198"/>
                </a:moveTo>
                <a:cubicBezTo>
                  <a:pt x="267" y="193"/>
                  <a:pt x="259" y="187"/>
                  <a:pt x="252" y="180"/>
                </a:cubicBezTo>
                <a:cubicBezTo>
                  <a:pt x="242" y="190"/>
                  <a:pt x="242" y="190"/>
                  <a:pt x="242" y="190"/>
                </a:cubicBezTo>
                <a:cubicBezTo>
                  <a:pt x="248" y="195"/>
                  <a:pt x="254" y="201"/>
                  <a:pt x="261" y="206"/>
                </a:cubicBezTo>
                <a:cubicBezTo>
                  <a:pt x="267" y="203"/>
                  <a:pt x="272" y="200"/>
                  <a:pt x="276" y="198"/>
                </a:cubicBezTo>
                <a:close/>
                <a:moveTo>
                  <a:pt x="315" y="110"/>
                </a:moveTo>
                <a:cubicBezTo>
                  <a:pt x="329" y="125"/>
                  <a:pt x="346" y="135"/>
                  <a:pt x="364" y="141"/>
                </a:cubicBezTo>
                <a:cubicBezTo>
                  <a:pt x="373" y="127"/>
                  <a:pt x="383" y="114"/>
                  <a:pt x="396" y="104"/>
                </a:cubicBezTo>
                <a:cubicBezTo>
                  <a:pt x="387" y="89"/>
                  <a:pt x="376" y="75"/>
                  <a:pt x="363" y="62"/>
                </a:cubicBezTo>
                <a:cubicBezTo>
                  <a:pt x="351" y="49"/>
                  <a:pt x="337" y="38"/>
                  <a:pt x="322" y="29"/>
                </a:cubicBezTo>
                <a:cubicBezTo>
                  <a:pt x="311" y="42"/>
                  <a:pt x="298" y="53"/>
                  <a:pt x="284" y="61"/>
                </a:cubicBezTo>
                <a:cubicBezTo>
                  <a:pt x="290" y="79"/>
                  <a:pt x="300" y="96"/>
                  <a:pt x="315" y="110"/>
                </a:cubicBezTo>
                <a:close/>
                <a:moveTo>
                  <a:pt x="311" y="23"/>
                </a:moveTo>
                <a:cubicBezTo>
                  <a:pt x="300" y="18"/>
                  <a:pt x="289" y="13"/>
                  <a:pt x="277" y="9"/>
                </a:cubicBezTo>
                <a:cubicBezTo>
                  <a:pt x="276" y="23"/>
                  <a:pt x="277" y="36"/>
                  <a:pt x="280" y="49"/>
                </a:cubicBezTo>
                <a:cubicBezTo>
                  <a:pt x="292" y="42"/>
                  <a:pt x="302" y="33"/>
                  <a:pt x="311" y="23"/>
                </a:cubicBezTo>
                <a:close/>
                <a:moveTo>
                  <a:pt x="349" y="207"/>
                </a:moveTo>
                <a:cubicBezTo>
                  <a:pt x="426" y="207"/>
                  <a:pt x="426" y="207"/>
                  <a:pt x="426" y="207"/>
                </a:cubicBezTo>
                <a:cubicBezTo>
                  <a:pt x="425" y="191"/>
                  <a:pt x="423" y="175"/>
                  <a:pt x="419" y="160"/>
                </a:cubicBezTo>
                <a:cubicBezTo>
                  <a:pt x="415" y="160"/>
                  <a:pt x="411" y="161"/>
                  <a:pt x="407" y="161"/>
                </a:cubicBezTo>
                <a:cubicBezTo>
                  <a:pt x="394" y="161"/>
                  <a:pt x="382" y="159"/>
                  <a:pt x="370" y="156"/>
                </a:cubicBezTo>
                <a:cubicBezTo>
                  <a:pt x="364" y="168"/>
                  <a:pt x="360" y="182"/>
                  <a:pt x="358" y="197"/>
                </a:cubicBezTo>
                <a:cubicBezTo>
                  <a:pt x="346" y="197"/>
                  <a:pt x="346" y="197"/>
                  <a:pt x="346" y="197"/>
                </a:cubicBezTo>
                <a:cubicBezTo>
                  <a:pt x="348" y="181"/>
                  <a:pt x="352" y="166"/>
                  <a:pt x="359" y="152"/>
                </a:cubicBezTo>
                <a:cubicBezTo>
                  <a:pt x="339" y="145"/>
                  <a:pt x="321" y="134"/>
                  <a:pt x="306" y="119"/>
                </a:cubicBezTo>
                <a:cubicBezTo>
                  <a:pt x="291" y="104"/>
                  <a:pt x="280" y="86"/>
                  <a:pt x="273" y="67"/>
                </a:cubicBezTo>
                <a:cubicBezTo>
                  <a:pt x="259" y="73"/>
                  <a:pt x="244" y="77"/>
                  <a:pt x="229" y="79"/>
                </a:cubicBezTo>
                <a:cubicBezTo>
                  <a:pt x="229" y="67"/>
                  <a:pt x="229" y="67"/>
                  <a:pt x="229" y="67"/>
                </a:cubicBezTo>
                <a:cubicBezTo>
                  <a:pt x="243" y="65"/>
                  <a:pt x="257" y="61"/>
                  <a:pt x="269" y="55"/>
                </a:cubicBezTo>
                <a:cubicBezTo>
                  <a:pt x="266" y="43"/>
                  <a:pt x="265" y="31"/>
                  <a:pt x="265" y="18"/>
                </a:cubicBezTo>
                <a:cubicBezTo>
                  <a:pt x="265" y="14"/>
                  <a:pt x="265" y="10"/>
                  <a:pt x="265" y="6"/>
                </a:cubicBezTo>
                <a:cubicBezTo>
                  <a:pt x="250" y="2"/>
                  <a:pt x="234" y="0"/>
                  <a:pt x="219" y="0"/>
                </a:cubicBezTo>
                <a:cubicBezTo>
                  <a:pt x="219" y="76"/>
                  <a:pt x="219" y="76"/>
                  <a:pt x="219" y="76"/>
                </a:cubicBezTo>
                <a:cubicBezTo>
                  <a:pt x="219" y="148"/>
                  <a:pt x="277" y="207"/>
                  <a:pt x="349" y="207"/>
                </a:cubicBezTo>
                <a:close/>
                <a:moveTo>
                  <a:pt x="376" y="145"/>
                </a:moveTo>
                <a:cubicBezTo>
                  <a:pt x="386" y="147"/>
                  <a:pt x="397" y="149"/>
                  <a:pt x="407" y="149"/>
                </a:cubicBezTo>
                <a:cubicBezTo>
                  <a:pt x="410" y="149"/>
                  <a:pt x="413" y="149"/>
                  <a:pt x="416" y="148"/>
                </a:cubicBezTo>
                <a:cubicBezTo>
                  <a:pt x="412" y="137"/>
                  <a:pt x="408" y="125"/>
                  <a:pt x="402" y="114"/>
                </a:cubicBezTo>
                <a:cubicBezTo>
                  <a:pt x="392" y="123"/>
                  <a:pt x="383" y="133"/>
                  <a:pt x="376" y="145"/>
                </a:cubicBezTo>
                <a:close/>
                <a:moveTo>
                  <a:pt x="221" y="210"/>
                </a:moveTo>
                <a:cubicBezTo>
                  <a:pt x="236" y="225"/>
                  <a:pt x="236" y="225"/>
                  <a:pt x="236" y="225"/>
                </a:cubicBezTo>
                <a:cubicBezTo>
                  <a:pt x="241" y="220"/>
                  <a:pt x="246" y="217"/>
                  <a:pt x="251" y="213"/>
                </a:cubicBezTo>
                <a:cubicBezTo>
                  <a:pt x="244" y="209"/>
                  <a:pt x="238" y="203"/>
                  <a:pt x="233" y="198"/>
                </a:cubicBezTo>
                <a:lnTo>
                  <a:pt x="221" y="210"/>
                </a:lnTo>
                <a:close/>
                <a:moveTo>
                  <a:pt x="221" y="164"/>
                </a:moveTo>
                <a:cubicBezTo>
                  <a:pt x="224" y="169"/>
                  <a:pt x="229" y="175"/>
                  <a:pt x="234" y="181"/>
                </a:cubicBezTo>
                <a:cubicBezTo>
                  <a:pt x="243" y="171"/>
                  <a:pt x="243" y="171"/>
                  <a:pt x="243" y="171"/>
                </a:cubicBezTo>
                <a:cubicBezTo>
                  <a:pt x="237" y="165"/>
                  <a:pt x="232" y="158"/>
                  <a:pt x="228" y="150"/>
                </a:cubicBezTo>
                <a:cubicBezTo>
                  <a:pt x="225" y="155"/>
                  <a:pt x="223" y="159"/>
                  <a:pt x="221" y="164"/>
                </a:cubicBezTo>
                <a:close/>
                <a:moveTo>
                  <a:pt x="201" y="190"/>
                </a:moveTo>
                <a:cubicBezTo>
                  <a:pt x="213" y="202"/>
                  <a:pt x="213" y="202"/>
                  <a:pt x="213" y="202"/>
                </a:cubicBezTo>
                <a:cubicBezTo>
                  <a:pt x="225" y="190"/>
                  <a:pt x="225" y="190"/>
                  <a:pt x="225" y="190"/>
                </a:cubicBezTo>
                <a:cubicBezTo>
                  <a:pt x="221" y="185"/>
                  <a:pt x="217" y="180"/>
                  <a:pt x="213" y="175"/>
                </a:cubicBezTo>
                <a:cubicBezTo>
                  <a:pt x="209" y="180"/>
                  <a:pt x="205" y="185"/>
                  <a:pt x="201" y="190"/>
                </a:cubicBezTo>
                <a:close/>
                <a:moveTo>
                  <a:pt x="275" y="228"/>
                </a:moveTo>
                <a:cubicBezTo>
                  <a:pt x="270" y="225"/>
                  <a:pt x="266" y="223"/>
                  <a:pt x="262" y="220"/>
                </a:cubicBezTo>
                <a:cubicBezTo>
                  <a:pt x="256" y="224"/>
                  <a:pt x="250" y="228"/>
                  <a:pt x="244" y="234"/>
                </a:cubicBezTo>
                <a:cubicBezTo>
                  <a:pt x="254" y="243"/>
                  <a:pt x="254" y="243"/>
                  <a:pt x="254" y="243"/>
                </a:cubicBezTo>
                <a:cubicBezTo>
                  <a:pt x="261" y="237"/>
                  <a:pt x="268" y="232"/>
                  <a:pt x="275" y="228"/>
                </a:cubicBezTo>
                <a:close/>
                <a:moveTo>
                  <a:pt x="376" y="280"/>
                </a:moveTo>
                <a:cubicBezTo>
                  <a:pt x="383" y="292"/>
                  <a:pt x="392" y="302"/>
                  <a:pt x="402" y="311"/>
                </a:cubicBezTo>
                <a:cubicBezTo>
                  <a:pt x="408" y="300"/>
                  <a:pt x="412" y="288"/>
                  <a:pt x="416" y="277"/>
                </a:cubicBezTo>
                <a:cubicBezTo>
                  <a:pt x="413" y="277"/>
                  <a:pt x="410" y="276"/>
                  <a:pt x="407" y="276"/>
                </a:cubicBezTo>
                <a:cubicBezTo>
                  <a:pt x="397" y="276"/>
                  <a:pt x="386" y="278"/>
                  <a:pt x="376" y="280"/>
                </a:cubicBezTo>
                <a:close/>
                <a:moveTo>
                  <a:pt x="212" y="273"/>
                </a:moveTo>
                <a:cubicBezTo>
                  <a:pt x="210" y="278"/>
                  <a:pt x="207" y="283"/>
                  <a:pt x="205" y="289"/>
                </a:cubicBezTo>
                <a:cubicBezTo>
                  <a:pt x="208" y="295"/>
                  <a:pt x="211" y="301"/>
                  <a:pt x="213" y="308"/>
                </a:cubicBezTo>
                <a:cubicBezTo>
                  <a:pt x="215" y="302"/>
                  <a:pt x="217" y="295"/>
                  <a:pt x="220" y="289"/>
                </a:cubicBezTo>
                <a:cubicBezTo>
                  <a:pt x="219" y="286"/>
                  <a:pt x="216" y="280"/>
                  <a:pt x="212" y="273"/>
                </a:cubicBezTo>
                <a:close/>
                <a:moveTo>
                  <a:pt x="280" y="376"/>
                </a:moveTo>
                <a:cubicBezTo>
                  <a:pt x="277" y="389"/>
                  <a:pt x="276" y="403"/>
                  <a:pt x="277" y="416"/>
                </a:cubicBezTo>
                <a:cubicBezTo>
                  <a:pt x="289" y="412"/>
                  <a:pt x="300" y="408"/>
                  <a:pt x="311" y="402"/>
                </a:cubicBezTo>
                <a:cubicBezTo>
                  <a:pt x="302" y="392"/>
                  <a:pt x="292" y="383"/>
                  <a:pt x="280" y="376"/>
                </a:cubicBezTo>
                <a:close/>
                <a:moveTo>
                  <a:pt x="76" y="219"/>
                </a:moveTo>
                <a:cubicBezTo>
                  <a:pt x="0" y="219"/>
                  <a:pt x="0" y="219"/>
                  <a:pt x="0" y="219"/>
                </a:cubicBezTo>
                <a:cubicBezTo>
                  <a:pt x="0" y="235"/>
                  <a:pt x="2" y="250"/>
                  <a:pt x="6" y="265"/>
                </a:cubicBezTo>
                <a:cubicBezTo>
                  <a:pt x="23" y="264"/>
                  <a:pt x="39" y="265"/>
                  <a:pt x="55" y="269"/>
                </a:cubicBezTo>
                <a:cubicBezTo>
                  <a:pt x="61" y="257"/>
                  <a:pt x="65" y="243"/>
                  <a:pt x="67" y="229"/>
                </a:cubicBezTo>
                <a:cubicBezTo>
                  <a:pt x="79" y="229"/>
                  <a:pt x="79" y="229"/>
                  <a:pt x="79" y="229"/>
                </a:cubicBezTo>
                <a:cubicBezTo>
                  <a:pt x="78" y="244"/>
                  <a:pt x="73" y="259"/>
                  <a:pt x="67" y="273"/>
                </a:cubicBezTo>
                <a:cubicBezTo>
                  <a:pt x="86" y="280"/>
                  <a:pt x="104" y="291"/>
                  <a:pt x="119" y="306"/>
                </a:cubicBezTo>
                <a:cubicBezTo>
                  <a:pt x="134" y="322"/>
                  <a:pt x="145" y="339"/>
                  <a:pt x="152" y="359"/>
                </a:cubicBezTo>
                <a:cubicBezTo>
                  <a:pt x="166" y="352"/>
                  <a:pt x="181" y="348"/>
                  <a:pt x="197" y="346"/>
                </a:cubicBezTo>
                <a:cubicBezTo>
                  <a:pt x="197" y="358"/>
                  <a:pt x="197" y="358"/>
                  <a:pt x="197" y="358"/>
                </a:cubicBezTo>
                <a:cubicBezTo>
                  <a:pt x="182" y="360"/>
                  <a:pt x="168" y="364"/>
                  <a:pt x="156" y="370"/>
                </a:cubicBezTo>
                <a:cubicBezTo>
                  <a:pt x="160" y="386"/>
                  <a:pt x="162" y="403"/>
                  <a:pt x="160" y="419"/>
                </a:cubicBezTo>
                <a:cubicBezTo>
                  <a:pt x="175" y="423"/>
                  <a:pt x="191" y="425"/>
                  <a:pt x="207" y="426"/>
                </a:cubicBezTo>
                <a:cubicBezTo>
                  <a:pt x="207" y="349"/>
                  <a:pt x="207" y="349"/>
                  <a:pt x="207" y="349"/>
                </a:cubicBezTo>
                <a:cubicBezTo>
                  <a:pt x="207" y="277"/>
                  <a:pt x="148" y="219"/>
                  <a:pt x="76" y="219"/>
                </a:cubicBezTo>
                <a:close/>
                <a:moveTo>
                  <a:pt x="219" y="349"/>
                </a:moveTo>
                <a:cubicBezTo>
                  <a:pt x="219" y="426"/>
                  <a:pt x="219" y="426"/>
                  <a:pt x="219" y="426"/>
                </a:cubicBezTo>
                <a:cubicBezTo>
                  <a:pt x="235" y="425"/>
                  <a:pt x="250" y="423"/>
                  <a:pt x="265" y="419"/>
                </a:cubicBezTo>
                <a:cubicBezTo>
                  <a:pt x="265" y="415"/>
                  <a:pt x="265" y="411"/>
                  <a:pt x="265" y="407"/>
                </a:cubicBezTo>
                <a:cubicBezTo>
                  <a:pt x="265" y="394"/>
                  <a:pt x="266" y="382"/>
                  <a:pt x="269" y="370"/>
                </a:cubicBezTo>
                <a:cubicBezTo>
                  <a:pt x="257" y="364"/>
                  <a:pt x="243" y="360"/>
                  <a:pt x="229" y="358"/>
                </a:cubicBezTo>
                <a:cubicBezTo>
                  <a:pt x="229" y="346"/>
                  <a:pt x="229" y="346"/>
                  <a:pt x="229" y="346"/>
                </a:cubicBezTo>
                <a:cubicBezTo>
                  <a:pt x="244" y="348"/>
                  <a:pt x="259" y="352"/>
                  <a:pt x="273" y="358"/>
                </a:cubicBezTo>
                <a:cubicBezTo>
                  <a:pt x="280" y="339"/>
                  <a:pt x="291" y="321"/>
                  <a:pt x="306" y="306"/>
                </a:cubicBezTo>
                <a:cubicBezTo>
                  <a:pt x="321" y="291"/>
                  <a:pt x="339" y="280"/>
                  <a:pt x="359" y="273"/>
                </a:cubicBezTo>
                <a:cubicBezTo>
                  <a:pt x="352" y="259"/>
                  <a:pt x="348" y="244"/>
                  <a:pt x="346" y="229"/>
                </a:cubicBezTo>
                <a:cubicBezTo>
                  <a:pt x="358" y="229"/>
                  <a:pt x="358" y="229"/>
                  <a:pt x="358" y="229"/>
                </a:cubicBezTo>
                <a:cubicBezTo>
                  <a:pt x="360" y="243"/>
                  <a:pt x="364" y="257"/>
                  <a:pt x="370" y="269"/>
                </a:cubicBezTo>
                <a:cubicBezTo>
                  <a:pt x="382" y="266"/>
                  <a:pt x="394" y="264"/>
                  <a:pt x="407" y="264"/>
                </a:cubicBezTo>
                <a:cubicBezTo>
                  <a:pt x="411" y="264"/>
                  <a:pt x="415" y="265"/>
                  <a:pt x="419" y="265"/>
                </a:cubicBezTo>
                <a:cubicBezTo>
                  <a:pt x="423" y="250"/>
                  <a:pt x="425" y="234"/>
                  <a:pt x="426" y="219"/>
                </a:cubicBezTo>
                <a:cubicBezTo>
                  <a:pt x="349" y="219"/>
                  <a:pt x="349" y="219"/>
                  <a:pt x="349" y="219"/>
                </a:cubicBezTo>
                <a:cubicBezTo>
                  <a:pt x="277" y="219"/>
                  <a:pt x="219" y="277"/>
                  <a:pt x="219" y="349"/>
                </a:cubicBezTo>
                <a:close/>
                <a:moveTo>
                  <a:pt x="364" y="284"/>
                </a:moveTo>
                <a:cubicBezTo>
                  <a:pt x="346" y="290"/>
                  <a:pt x="329" y="301"/>
                  <a:pt x="315" y="315"/>
                </a:cubicBezTo>
                <a:cubicBezTo>
                  <a:pt x="300" y="329"/>
                  <a:pt x="290" y="346"/>
                  <a:pt x="284" y="364"/>
                </a:cubicBezTo>
                <a:cubicBezTo>
                  <a:pt x="298" y="372"/>
                  <a:pt x="311" y="383"/>
                  <a:pt x="322" y="396"/>
                </a:cubicBezTo>
                <a:cubicBezTo>
                  <a:pt x="337" y="387"/>
                  <a:pt x="351" y="376"/>
                  <a:pt x="363" y="363"/>
                </a:cubicBezTo>
                <a:cubicBezTo>
                  <a:pt x="376" y="351"/>
                  <a:pt x="387" y="336"/>
                  <a:pt x="396" y="322"/>
                </a:cubicBezTo>
                <a:cubicBezTo>
                  <a:pt x="383" y="311"/>
                  <a:pt x="373" y="298"/>
                  <a:pt x="364" y="284"/>
                </a:cubicBezTo>
                <a:close/>
                <a:moveTo>
                  <a:pt x="115" y="402"/>
                </a:moveTo>
                <a:cubicBezTo>
                  <a:pt x="125" y="408"/>
                  <a:pt x="137" y="412"/>
                  <a:pt x="148" y="416"/>
                </a:cubicBezTo>
                <a:cubicBezTo>
                  <a:pt x="149" y="413"/>
                  <a:pt x="149" y="410"/>
                  <a:pt x="149" y="407"/>
                </a:cubicBezTo>
                <a:cubicBezTo>
                  <a:pt x="149" y="396"/>
                  <a:pt x="148" y="386"/>
                  <a:pt x="145" y="376"/>
                </a:cubicBezTo>
                <a:cubicBezTo>
                  <a:pt x="134" y="383"/>
                  <a:pt x="123" y="392"/>
                  <a:pt x="115" y="402"/>
                </a:cubicBezTo>
                <a:close/>
                <a:moveTo>
                  <a:pt x="145" y="49"/>
                </a:moveTo>
                <a:cubicBezTo>
                  <a:pt x="148" y="36"/>
                  <a:pt x="149" y="23"/>
                  <a:pt x="148" y="9"/>
                </a:cubicBezTo>
                <a:cubicBezTo>
                  <a:pt x="137" y="13"/>
                  <a:pt x="126" y="18"/>
                  <a:pt x="115" y="23"/>
                </a:cubicBezTo>
                <a:cubicBezTo>
                  <a:pt x="123" y="33"/>
                  <a:pt x="134" y="42"/>
                  <a:pt x="145" y="49"/>
                </a:cubicBezTo>
                <a:close/>
                <a:moveTo>
                  <a:pt x="61" y="141"/>
                </a:moveTo>
                <a:cubicBezTo>
                  <a:pt x="79" y="135"/>
                  <a:pt x="96" y="125"/>
                  <a:pt x="111" y="110"/>
                </a:cubicBezTo>
                <a:cubicBezTo>
                  <a:pt x="125" y="96"/>
                  <a:pt x="135" y="79"/>
                  <a:pt x="142" y="61"/>
                </a:cubicBezTo>
                <a:cubicBezTo>
                  <a:pt x="127" y="53"/>
                  <a:pt x="114" y="42"/>
                  <a:pt x="104" y="29"/>
                </a:cubicBezTo>
                <a:cubicBezTo>
                  <a:pt x="89" y="38"/>
                  <a:pt x="75" y="49"/>
                  <a:pt x="62" y="62"/>
                </a:cubicBezTo>
                <a:cubicBezTo>
                  <a:pt x="49" y="75"/>
                  <a:pt x="38" y="89"/>
                  <a:pt x="29" y="104"/>
                </a:cubicBezTo>
                <a:cubicBezTo>
                  <a:pt x="42" y="114"/>
                  <a:pt x="53" y="127"/>
                  <a:pt x="61" y="141"/>
                </a:cubicBezTo>
                <a:close/>
                <a:moveTo>
                  <a:pt x="308" y="213"/>
                </a:moveTo>
                <a:cubicBezTo>
                  <a:pt x="302" y="211"/>
                  <a:pt x="295" y="208"/>
                  <a:pt x="289" y="205"/>
                </a:cubicBezTo>
                <a:cubicBezTo>
                  <a:pt x="286" y="207"/>
                  <a:pt x="280" y="209"/>
                  <a:pt x="273" y="213"/>
                </a:cubicBezTo>
                <a:cubicBezTo>
                  <a:pt x="278" y="216"/>
                  <a:pt x="283" y="218"/>
                  <a:pt x="289" y="220"/>
                </a:cubicBezTo>
                <a:cubicBezTo>
                  <a:pt x="295" y="217"/>
                  <a:pt x="302" y="215"/>
                  <a:pt x="308" y="213"/>
                </a:cubicBezTo>
                <a:close/>
                <a:moveTo>
                  <a:pt x="213" y="152"/>
                </a:moveTo>
                <a:cubicBezTo>
                  <a:pt x="216" y="147"/>
                  <a:pt x="218" y="142"/>
                  <a:pt x="220" y="137"/>
                </a:cubicBezTo>
                <a:cubicBezTo>
                  <a:pt x="217" y="130"/>
                  <a:pt x="215" y="124"/>
                  <a:pt x="213" y="117"/>
                </a:cubicBezTo>
                <a:cubicBezTo>
                  <a:pt x="211" y="124"/>
                  <a:pt x="208" y="130"/>
                  <a:pt x="205" y="136"/>
                </a:cubicBezTo>
                <a:cubicBezTo>
                  <a:pt x="207" y="140"/>
                  <a:pt x="209" y="145"/>
                  <a:pt x="213" y="152"/>
                </a:cubicBezTo>
                <a:close/>
                <a:moveTo>
                  <a:pt x="111" y="315"/>
                </a:moveTo>
                <a:cubicBezTo>
                  <a:pt x="96" y="301"/>
                  <a:pt x="80" y="290"/>
                  <a:pt x="61" y="284"/>
                </a:cubicBezTo>
                <a:cubicBezTo>
                  <a:pt x="53" y="298"/>
                  <a:pt x="42" y="311"/>
                  <a:pt x="29" y="322"/>
                </a:cubicBezTo>
                <a:cubicBezTo>
                  <a:pt x="38" y="337"/>
                  <a:pt x="49" y="351"/>
                  <a:pt x="62" y="363"/>
                </a:cubicBezTo>
                <a:cubicBezTo>
                  <a:pt x="75" y="376"/>
                  <a:pt x="89" y="387"/>
                  <a:pt x="104" y="396"/>
                </a:cubicBezTo>
                <a:cubicBezTo>
                  <a:pt x="114" y="383"/>
                  <a:pt x="127" y="372"/>
                  <a:pt x="142" y="364"/>
                </a:cubicBezTo>
                <a:cubicBezTo>
                  <a:pt x="135" y="346"/>
                  <a:pt x="125" y="329"/>
                  <a:pt x="111" y="315"/>
                </a:cubicBezTo>
                <a:close/>
                <a:moveTo>
                  <a:pt x="49" y="280"/>
                </a:moveTo>
                <a:cubicBezTo>
                  <a:pt x="39" y="278"/>
                  <a:pt x="29" y="276"/>
                  <a:pt x="18" y="276"/>
                </a:cubicBezTo>
                <a:cubicBezTo>
                  <a:pt x="15" y="276"/>
                  <a:pt x="12" y="277"/>
                  <a:pt x="9" y="277"/>
                </a:cubicBezTo>
                <a:cubicBezTo>
                  <a:pt x="13" y="289"/>
                  <a:pt x="18" y="300"/>
                  <a:pt x="23" y="311"/>
                </a:cubicBezTo>
                <a:cubicBezTo>
                  <a:pt x="34" y="302"/>
                  <a:pt x="42" y="292"/>
                  <a:pt x="49" y="280"/>
                </a:cubicBezTo>
                <a:close/>
                <a:moveTo>
                  <a:pt x="49" y="145"/>
                </a:moveTo>
                <a:cubicBezTo>
                  <a:pt x="42" y="133"/>
                  <a:pt x="34" y="123"/>
                  <a:pt x="23" y="114"/>
                </a:cubicBezTo>
                <a:cubicBezTo>
                  <a:pt x="18" y="125"/>
                  <a:pt x="13" y="137"/>
                  <a:pt x="9" y="148"/>
                </a:cubicBezTo>
                <a:cubicBezTo>
                  <a:pt x="23" y="149"/>
                  <a:pt x="36" y="148"/>
                  <a:pt x="49" y="145"/>
                </a:cubicBezTo>
                <a:close/>
                <a:moveTo>
                  <a:pt x="207" y="76"/>
                </a:moveTo>
                <a:cubicBezTo>
                  <a:pt x="207" y="0"/>
                  <a:pt x="207" y="0"/>
                  <a:pt x="207" y="0"/>
                </a:cubicBezTo>
                <a:cubicBezTo>
                  <a:pt x="191" y="0"/>
                  <a:pt x="175" y="2"/>
                  <a:pt x="160" y="6"/>
                </a:cubicBezTo>
                <a:cubicBezTo>
                  <a:pt x="162" y="23"/>
                  <a:pt x="160" y="39"/>
                  <a:pt x="156" y="55"/>
                </a:cubicBezTo>
                <a:cubicBezTo>
                  <a:pt x="168" y="61"/>
                  <a:pt x="182" y="65"/>
                  <a:pt x="197" y="67"/>
                </a:cubicBezTo>
                <a:cubicBezTo>
                  <a:pt x="197" y="79"/>
                  <a:pt x="197" y="79"/>
                  <a:pt x="197" y="79"/>
                </a:cubicBezTo>
                <a:cubicBezTo>
                  <a:pt x="181" y="77"/>
                  <a:pt x="166" y="73"/>
                  <a:pt x="152" y="67"/>
                </a:cubicBezTo>
                <a:cubicBezTo>
                  <a:pt x="145" y="86"/>
                  <a:pt x="134" y="104"/>
                  <a:pt x="119" y="119"/>
                </a:cubicBezTo>
                <a:cubicBezTo>
                  <a:pt x="104" y="134"/>
                  <a:pt x="86" y="145"/>
                  <a:pt x="67" y="152"/>
                </a:cubicBezTo>
                <a:cubicBezTo>
                  <a:pt x="73" y="166"/>
                  <a:pt x="78" y="181"/>
                  <a:pt x="79" y="197"/>
                </a:cubicBezTo>
                <a:cubicBezTo>
                  <a:pt x="67" y="197"/>
                  <a:pt x="67" y="197"/>
                  <a:pt x="67" y="197"/>
                </a:cubicBezTo>
                <a:cubicBezTo>
                  <a:pt x="66" y="182"/>
                  <a:pt x="61" y="168"/>
                  <a:pt x="55" y="156"/>
                </a:cubicBezTo>
                <a:cubicBezTo>
                  <a:pt x="43" y="159"/>
                  <a:pt x="31" y="161"/>
                  <a:pt x="18" y="161"/>
                </a:cubicBezTo>
                <a:cubicBezTo>
                  <a:pt x="14" y="161"/>
                  <a:pt x="10" y="160"/>
                  <a:pt x="6" y="160"/>
                </a:cubicBezTo>
                <a:cubicBezTo>
                  <a:pt x="2" y="175"/>
                  <a:pt x="0" y="191"/>
                  <a:pt x="0" y="207"/>
                </a:cubicBezTo>
                <a:cubicBezTo>
                  <a:pt x="76" y="207"/>
                  <a:pt x="76" y="207"/>
                  <a:pt x="76" y="207"/>
                </a:cubicBezTo>
                <a:cubicBezTo>
                  <a:pt x="148" y="207"/>
                  <a:pt x="207" y="148"/>
                  <a:pt x="207" y="76"/>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pPr defTabSz="914126"/>
            <a:endParaRPr lang="en-US" sz="1799">
              <a:solidFill>
                <a:srgbClr val="3C4D66"/>
              </a:solidFill>
              <a:latin typeface="Arial"/>
            </a:endParaRPr>
          </a:p>
        </p:txBody>
      </p:sp>
    </p:spTree>
    <p:extLst>
      <p:ext uri="{BB962C8B-B14F-4D97-AF65-F5344CB8AC3E}">
        <p14:creationId xmlns:p14="http://schemas.microsoft.com/office/powerpoint/2010/main" val="271676417"/>
      </p:ext>
    </p:extLst>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xmlns="" id="{A98DBF9D-4D59-4F20-8167-42B0B3D49489}"/>
              </a:ext>
            </a:extLst>
          </p:cNvPr>
          <p:cNvSpPr/>
          <p:nvPr/>
        </p:nvSpPr>
        <p:spPr>
          <a:xfrm>
            <a:off x="568970" y="3047616"/>
            <a:ext cx="11050884" cy="762769"/>
          </a:xfrm>
          <a:prstGeom prst="roundRect">
            <a:avLst>
              <a:gd name="adj" fmla="val 9050"/>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68" name="Freeform: Shape 67">
            <a:extLst>
              <a:ext uri="{FF2B5EF4-FFF2-40B4-BE49-F238E27FC236}">
                <a16:creationId xmlns:a16="http://schemas.microsoft.com/office/drawing/2014/main" xmlns="" id="{AA5722CE-1A43-4D72-AF94-F2CAB1D873E7}"/>
              </a:ext>
            </a:extLst>
          </p:cNvPr>
          <p:cNvSpPr/>
          <p:nvPr/>
        </p:nvSpPr>
        <p:spPr>
          <a:xfrm>
            <a:off x="11024519" y="3085198"/>
            <a:ext cx="554589" cy="687604"/>
          </a:xfrm>
          <a:custGeom>
            <a:avLst/>
            <a:gdLst>
              <a:gd name="connsiteX0" fmla="*/ 0 w 554733"/>
              <a:gd name="connsiteY0" fmla="*/ 0 h 687783"/>
              <a:gd name="connsiteX1" fmla="*/ 152155 w 554733"/>
              <a:gd name="connsiteY1" fmla="*/ 0 h 687783"/>
              <a:gd name="connsiteX2" fmla="*/ 323907 w 554733"/>
              <a:gd name="connsiteY2" fmla="*/ 0 h 687783"/>
              <a:gd name="connsiteX3" fmla="*/ 514674 w 554733"/>
              <a:gd name="connsiteY3" fmla="*/ 0 h 687783"/>
              <a:gd name="connsiteX4" fmla="*/ 554733 w 554733"/>
              <a:gd name="connsiteY4" fmla="*/ 40059 h 687783"/>
              <a:gd name="connsiteX5" fmla="*/ 554733 w 554733"/>
              <a:gd name="connsiteY5" fmla="*/ 647724 h 687783"/>
              <a:gd name="connsiteX6" fmla="*/ 514674 w 554733"/>
              <a:gd name="connsiteY6" fmla="*/ 687783 h 687783"/>
              <a:gd name="connsiteX7" fmla="*/ 323907 w 554733"/>
              <a:gd name="connsiteY7" fmla="*/ 687783 h 687783"/>
              <a:gd name="connsiteX8" fmla="*/ 152155 w 554733"/>
              <a:gd name="connsiteY8" fmla="*/ 687783 h 687783"/>
              <a:gd name="connsiteX9" fmla="*/ 0 w 554733"/>
              <a:gd name="connsiteY9" fmla="*/ 687783 h 68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733" h="687783">
                <a:moveTo>
                  <a:pt x="0" y="0"/>
                </a:moveTo>
                <a:lnTo>
                  <a:pt x="152155" y="0"/>
                </a:lnTo>
                <a:lnTo>
                  <a:pt x="323907" y="0"/>
                </a:lnTo>
                <a:lnTo>
                  <a:pt x="514674" y="0"/>
                </a:lnTo>
                <a:cubicBezTo>
                  <a:pt x="536798" y="0"/>
                  <a:pt x="554733" y="17935"/>
                  <a:pt x="554733" y="40059"/>
                </a:cubicBezTo>
                <a:lnTo>
                  <a:pt x="554733" y="647724"/>
                </a:lnTo>
                <a:cubicBezTo>
                  <a:pt x="554733" y="669848"/>
                  <a:pt x="536798" y="687783"/>
                  <a:pt x="514674" y="687783"/>
                </a:cubicBezTo>
                <a:lnTo>
                  <a:pt x="323907" y="687783"/>
                </a:lnTo>
                <a:lnTo>
                  <a:pt x="152155" y="687783"/>
                </a:lnTo>
                <a:lnTo>
                  <a:pt x="0" y="687783"/>
                </a:lnTo>
                <a:close/>
              </a:path>
            </a:pathLst>
          </a:custGeom>
          <a:gradFill>
            <a:gsLst>
              <a:gs pos="0">
                <a:schemeClr val="accent6"/>
              </a:gs>
              <a:gs pos="100000">
                <a:schemeClr val="accent6">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grpSp>
        <p:nvGrpSpPr>
          <p:cNvPr id="11" name="Group 10">
            <a:extLst>
              <a:ext uri="{FF2B5EF4-FFF2-40B4-BE49-F238E27FC236}">
                <a16:creationId xmlns:a16="http://schemas.microsoft.com/office/drawing/2014/main" xmlns="" id="{B1278271-3FB7-470B-B89C-7D90E3DF77B0}"/>
              </a:ext>
            </a:extLst>
          </p:cNvPr>
          <p:cNvGrpSpPr/>
          <p:nvPr/>
        </p:nvGrpSpPr>
        <p:grpSpPr>
          <a:xfrm>
            <a:off x="616066" y="2194235"/>
            <a:ext cx="3725862" cy="681209"/>
            <a:chOff x="616226" y="2193914"/>
            <a:chExt cx="3726833" cy="681386"/>
          </a:xfrm>
        </p:grpSpPr>
        <p:sp>
          <p:nvSpPr>
            <p:cNvPr id="5" name="Arrow: Pentagon 4">
              <a:extLst>
                <a:ext uri="{FF2B5EF4-FFF2-40B4-BE49-F238E27FC236}">
                  <a16:creationId xmlns:a16="http://schemas.microsoft.com/office/drawing/2014/main" xmlns="" id="{AD5DF29D-211D-40A9-B453-4460B9ED2F97}"/>
                </a:ext>
              </a:extLst>
            </p:cNvPr>
            <p:cNvSpPr/>
            <p:nvPr/>
          </p:nvSpPr>
          <p:spPr>
            <a:xfrm>
              <a:off x="616226" y="2193914"/>
              <a:ext cx="3726833" cy="681386"/>
            </a:xfrm>
            <a:prstGeom prst="homePlat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5" name="Arrow: Pentagon 24">
              <a:extLst>
                <a:ext uri="{FF2B5EF4-FFF2-40B4-BE49-F238E27FC236}">
                  <a16:creationId xmlns:a16="http://schemas.microsoft.com/office/drawing/2014/main" xmlns="" id="{7FECEBED-2737-4E54-87DC-2D3CB85B6869}"/>
                </a:ext>
              </a:extLst>
            </p:cNvPr>
            <p:cNvSpPr/>
            <p:nvPr/>
          </p:nvSpPr>
          <p:spPr>
            <a:xfrm>
              <a:off x="660400" y="2239477"/>
              <a:ext cx="3619501" cy="590676"/>
            </a:xfrm>
            <a:prstGeom prst="homePlate">
              <a:avLst/>
            </a:prstGeom>
            <a:noFill/>
            <a:ln w="12700">
              <a:solidFill>
                <a:schemeClr val="bg1"/>
              </a:soli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sp>
          <p:nvSpPr>
            <p:cNvPr id="32" name="TextBox 31">
              <a:extLst>
                <a:ext uri="{FF2B5EF4-FFF2-40B4-BE49-F238E27FC236}">
                  <a16:creationId xmlns:a16="http://schemas.microsoft.com/office/drawing/2014/main" xmlns="" id="{0094AB32-CF01-4A3F-803E-E152889EE729}"/>
                </a:ext>
              </a:extLst>
            </p:cNvPr>
            <p:cNvSpPr txBox="1"/>
            <p:nvPr/>
          </p:nvSpPr>
          <p:spPr>
            <a:xfrm>
              <a:off x="725806" y="2283769"/>
              <a:ext cx="385042"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1</a:t>
              </a:r>
            </a:p>
          </p:txBody>
        </p:sp>
        <p:sp>
          <p:nvSpPr>
            <p:cNvPr id="33" name="TextBox 32">
              <a:extLst>
                <a:ext uri="{FF2B5EF4-FFF2-40B4-BE49-F238E27FC236}">
                  <a16:creationId xmlns:a16="http://schemas.microsoft.com/office/drawing/2014/main" xmlns="" id="{B0817BB0-ECFE-4045-9295-074508A92BB4}"/>
                </a:ext>
              </a:extLst>
            </p:cNvPr>
            <p:cNvSpPr txBox="1"/>
            <p:nvPr/>
          </p:nvSpPr>
          <p:spPr>
            <a:xfrm>
              <a:off x="1039778" y="2371485"/>
              <a:ext cx="3184715" cy="326328"/>
            </a:xfrm>
            <a:prstGeom prst="rect">
              <a:avLst/>
            </a:prstGeom>
            <a:noFill/>
          </p:spPr>
          <p:txBody>
            <a:bodyPr wrap="none" rtlCol="0" anchor="t">
              <a:spAutoFit/>
            </a:bodyPr>
            <a:lstStyle/>
            <a:p>
              <a:pPr defTabSz="914126">
                <a:lnSpc>
                  <a:spcPct val="95000"/>
                </a:lnSpc>
              </a:pPr>
              <a:r>
                <a:rPr lang="en-US" sz="1600" dirty="0">
                  <a:solidFill>
                    <a:srgbClr val="FFFFFF"/>
                  </a:solidFill>
                  <a:latin typeface="Arial"/>
                </a:rPr>
                <a:t>Access Security Fabric FortiGate</a:t>
              </a:r>
            </a:p>
          </p:txBody>
        </p:sp>
      </p:grpSp>
      <p:grpSp>
        <p:nvGrpSpPr>
          <p:cNvPr id="12" name="Group 11">
            <a:extLst>
              <a:ext uri="{FF2B5EF4-FFF2-40B4-BE49-F238E27FC236}">
                <a16:creationId xmlns:a16="http://schemas.microsoft.com/office/drawing/2014/main" xmlns="" id="{F3C3193F-A7F2-48C7-8D88-747B28EAD46A}"/>
              </a:ext>
            </a:extLst>
          </p:cNvPr>
          <p:cNvGrpSpPr/>
          <p:nvPr/>
        </p:nvGrpSpPr>
        <p:grpSpPr>
          <a:xfrm>
            <a:off x="4166472" y="2194236"/>
            <a:ext cx="2587848" cy="687605"/>
            <a:chOff x="4167558" y="2193914"/>
            <a:chExt cx="2588522" cy="687784"/>
          </a:xfrm>
        </p:grpSpPr>
        <p:sp>
          <p:nvSpPr>
            <p:cNvPr id="6" name="Arrow: Chevron 5">
              <a:extLst>
                <a:ext uri="{FF2B5EF4-FFF2-40B4-BE49-F238E27FC236}">
                  <a16:creationId xmlns:a16="http://schemas.microsoft.com/office/drawing/2014/main" xmlns="" id="{F96D923C-F949-4854-8C9F-65A98450322D}"/>
                </a:ext>
              </a:extLst>
            </p:cNvPr>
            <p:cNvSpPr/>
            <p:nvPr/>
          </p:nvSpPr>
          <p:spPr>
            <a:xfrm>
              <a:off x="4167558" y="2193914"/>
              <a:ext cx="2588522" cy="687784"/>
            </a:xfrm>
            <a:prstGeom prst="chevr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6" name="Arrow: Chevron 25">
              <a:extLst>
                <a:ext uri="{FF2B5EF4-FFF2-40B4-BE49-F238E27FC236}">
                  <a16:creationId xmlns:a16="http://schemas.microsoft.com/office/drawing/2014/main" xmlns="" id="{D77A8788-CFC6-497B-B6AC-ED9DB74EFCB1}"/>
                </a:ext>
              </a:extLst>
            </p:cNvPr>
            <p:cNvSpPr/>
            <p:nvPr/>
          </p:nvSpPr>
          <p:spPr>
            <a:xfrm>
              <a:off x="4279901" y="2241249"/>
              <a:ext cx="2413023" cy="590676"/>
            </a:xfrm>
            <a:prstGeom prst="chevron">
              <a:avLst/>
            </a:prstGeom>
            <a:noFill/>
            <a:ln w="12700">
              <a:solidFill>
                <a:schemeClr val="bg1"/>
              </a:soli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sp>
          <p:nvSpPr>
            <p:cNvPr id="36" name="TextBox 35">
              <a:extLst>
                <a:ext uri="{FF2B5EF4-FFF2-40B4-BE49-F238E27FC236}">
                  <a16:creationId xmlns:a16="http://schemas.microsoft.com/office/drawing/2014/main" xmlns="" id="{F3CC7D95-1F54-4EE5-B80C-28431BD1C65E}"/>
                </a:ext>
              </a:extLst>
            </p:cNvPr>
            <p:cNvSpPr txBox="1"/>
            <p:nvPr/>
          </p:nvSpPr>
          <p:spPr>
            <a:xfrm>
              <a:off x="4588177" y="2283769"/>
              <a:ext cx="385042"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2</a:t>
              </a:r>
            </a:p>
          </p:txBody>
        </p:sp>
        <p:sp>
          <p:nvSpPr>
            <p:cNvPr id="37" name="TextBox 36">
              <a:extLst>
                <a:ext uri="{FF2B5EF4-FFF2-40B4-BE49-F238E27FC236}">
                  <a16:creationId xmlns:a16="http://schemas.microsoft.com/office/drawing/2014/main" xmlns="" id="{0D01362D-228F-4B0B-A2DE-BCBDA115999B}"/>
                </a:ext>
              </a:extLst>
            </p:cNvPr>
            <p:cNvSpPr txBox="1"/>
            <p:nvPr/>
          </p:nvSpPr>
          <p:spPr>
            <a:xfrm>
              <a:off x="4902149" y="2371485"/>
              <a:ext cx="651140" cy="326243"/>
            </a:xfrm>
            <a:prstGeom prst="rect">
              <a:avLst/>
            </a:prstGeom>
            <a:noFill/>
          </p:spPr>
          <p:txBody>
            <a:bodyPr wrap="none" rtlCol="0" anchor="t">
              <a:spAutoFit/>
            </a:bodyPr>
            <a:lstStyle/>
            <a:p>
              <a:pPr defTabSz="914126">
                <a:lnSpc>
                  <a:spcPct val="95000"/>
                </a:lnSpc>
              </a:pPr>
              <a:r>
                <a:rPr lang="en-US" sz="1600" dirty="0">
                  <a:solidFill>
                    <a:srgbClr val="FFFFFF"/>
                  </a:solidFill>
                  <a:latin typeface="Arial"/>
                </a:rPr>
                <a:t>Audit</a:t>
              </a:r>
            </a:p>
          </p:txBody>
        </p:sp>
      </p:grpSp>
      <p:grpSp>
        <p:nvGrpSpPr>
          <p:cNvPr id="13" name="Group 12">
            <a:extLst>
              <a:ext uri="{FF2B5EF4-FFF2-40B4-BE49-F238E27FC236}">
                <a16:creationId xmlns:a16="http://schemas.microsoft.com/office/drawing/2014/main" xmlns="" id="{9755E72E-261D-430C-ADF6-32F156447124}"/>
              </a:ext>
            </a:extLst>
          </p:cNvPr>
          <p:cNvGrpSpPr/>
          <p:nvPr/>
        </p:nvGrpSpPr>
        <p:grpSpPr>
          <a:xfrm>
            <a:off x="6578866" y="2194236"/>
            <a:ext cx="2587848" cy="687605"/>
            <a:chOff x="6580580" y="2193914"/>
            <a:chExt cx="2588522" cy="687784"/>
          </a:xfrm>
        </p:grpSpPr>
        <p:sp>
          <p:nvSpPr>
            <p:cNvPr id="7" name="Arrow: Chevron 6">
              <a:extLst>
                <a:ext uri="{FF2B5EF4-FFF2-40B4-BE49-F238E27FC236}">
                  <a16:creationId xmlns:a16="http://schemas.microsoft.com/office/drawing/2014/main" xmlns="" id="{EEF4BFC2-3C79-46F0-BD41-8BD1E1C7888E}"/>
                </a:ext>
              </a:extLst>
            </p:cNvPr>
            <p:cNvSpPr/>
            <p:nvPr/>
          </p:nvSpPr>
          <p:spPr>
            <a:xfrm>
              <a:off x="6580580" y="2193914"/>
              <a:ext cx="2588522" cy="687784"/>
            </a:xfrm>
            <a:prstGeom prst="chevron">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27" name="Arrow: Chevron 26">
              <a:extLst>
                <a:ext uri="{FF2B5EF4-FFF2-40B4-BE49-F238E27FC236}">
                  <a16:creationId xmlns:a16="http://schemas.microsoft.com/office/drawing/2014/main" xmlns="" id="{B01B2E81-1450-4E4F-9111-6CA374C23189}"/>
                </a:ext>
              </a:extLst>
            </p:cNvPr>
            <p:cNvSpPr/>
            <p:nvPr/>
          </p:nvSpPr>
          <p:spPr>
            <a:xfrm>
              <a:off x="6691437" y="2241249"/>
              <a:ext cx="2413023" cy="590676"/>
            </a:xfrm>
            <a:prstGeom prst="chevron">
              <a:avLst/>
            </a:prstGeom>
            <a:noFill/>
            <a:ln w="12700">
              <a:solidFill>
                <a:schemeClr val="bg1"/>
              </a:soli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sp>
          <p:nvSpPr>
            <p:cNvPr id="38" name="TextBox 37">
              <a:extLst>
                <a:ext uri="{FF2B5EF4-FFF2-40B4-BE49-F238E27FC236}">
                  <a16:creationId xmlns:a16="http://schemas.microsoft.com/office/drawing/2014/main" xmlns="" id="{C7FAC500-9026-4ED7-BCB9-0BE214BFDF13}"/>
                </a:ext>
              </a:extLst>
            </p:cNvPr>
            <p:cNvSpPr txBox="1"/>
            <p:nvPr/>
          </p:nvSpPr>
          <p:spPr>
            <a:xfrm>
              <a:off x="7014184" y="2283769"/>
              <a:ext cx="385042"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3</a:t>
              </a:r>
            </a:p>
          </p:txBody>
        </p:sp>
        <p:sp>
          <p:nvSpPr>
            <p:cNvPr id="39" name="TextBox 38">
              <a:extLst>
                <a:ext uri="{FF2B5EF4-FFF2-40B4-BE49-F238E27FC236}">
                  <a16:creationId xmlns:a16="http://schemas.microsoft.com/office/drawing/2014/main" xmlns="" id="{C2DE49E6-8AE0-4D25-98F8-0953E46B7C70}"/>
                </a:ext>
              </a:extLst>
            </p:cNvPr>
            <p:cNvSpPr txBox="1"/>
            <p:nvPr/>
          </p:nvSpPr>
          <p:spPr>
            <a:xfrm>
              <a:off x="7328156" y="2371485"/>
              <a:ext cx="1197636" cy="326243"/>
            </a:xfrm>
            <a:prstGeom prst="rect">
              <a:avLst/>
            </a:prstGeom>
            <a:noFill/>
          </p:spPr>
          <p:txBody>
            <a:bodyPr wrap="none" rtlCol="0" anchor="t">
              <a:spAutoFit/>
            </a:bodyPr>
            <a:lstStyle/>
            <a:p>
              <a:pPr defTabSz="914126">
                <a:lnSpc>
                  <a:spcPct val="95000"/>
                </a:lnSpc>
              </a:pPr>
              <a:r>
                <a:rPr lang="en-US" sz="1600" dirty="0">
                  <a:solidFill>
                    <a:srgbClr val="FFFFFF"/>
                  </a:solidFill>
                  <a:latin typeface="Arial"/>
                </a:rPr>
                <a:t>Easy Apply</a:t>
              </a:r>
            </a:p>
          </p:txBody>
        </p:sp>
      </p:grpSp>
      <p:grpSp>
        <p:nvGrpSpPr>
          <p:cNvPr id="10" name="Group 9">
            <a:extLst>
              <a:ext uri="{FF2B5EF4-FFF2-40B4-BE49-F238E27FC236}">
                <a16:creationId xmlns:a16="http://schemas.microsoft.com/office/drawing/2014/main" xmlns="" id="{6BEF8B45-40EB-4483-814A-CDC8EBA5FC6B}"/>
              </a:ext>
            </a:extLst>
          </p:cNvPr>
          <p:cNvGrpSpPr/>
          <p:nvPr/>
        </p:nvGrpSpPr>
        <p:grpSpPr>
          <a:xfrm>
            <a:off x="8991260" y="2194235"/>
            <a:ext cx="2587848" cy="687606"/>
            <a:chOff x="8993603" y="2650011"/>
            <a:chExt cx="2588522" cy="687785"/>
          </a:xfrm>
        </p:grpSpPr>
        <p:sp>
          <p:nvSpPr>
            <p:cNvPr id="17" name="Freeform: Shape 16">
              <a:extLst>
                <a:ext uri="{FF2B5EF4-FFF2-40B4-BE49-F238E27FC236}">
                  <a16:creationId xmlns:a16="http://schemas.microsoft.com/office/drawing/2014/main" xmlns="" id="{75D6EE22-B099-4AD0-B7B2-475ABF134347}"/>
                </a:ext>
              </a:extLst>
            </p:cNvPr>
            <p:cNvSpPr/>
            <p:nvPr/>
          </p:nvSpPr>
          <p:spPr>
            <a:xfrm>
              <a:off x="8993603" y="2650011"/>
              <a:ext cx="2588522" cy="687785"/>
            </a:xfrm>
            <a:custGeom>
              <a:avLst/>
              <a:gdLst>
                <a:gd name="connsiteX0" fmla="*/ 1796793 w 2588522"/>
                <a:gd name="connsiteY0" fmla="*/ 0 h 687785"/>
                <a:gd name="connsiteX1" fmla="*/ 2588520 w 2588522"/>
                <a:gd name="connsiteY1" fmla="*/ 0 h 687785"/>
                <a:gd name="connsiteX2" fmla="*/ 2588520 w 2588522"/>
                <a:gd name="connsiteY2" fmla="*/ 343891 h 687785"/>
                <a:gd name="connsiteX3" fmla="*/ 2588522 w 2588522"/>
                <a:gd name="connsiteY3" fmla="*/ 343893 h 687785"/>
                <a:gd name="connsiteX4" fmla="*/ 2588520 w 2588522"/>
                <a:gd name="connsiteY4" fmla="*/ 343895 h 687785"/>
                <a:gd name="connsiteX5" fmla="*/ 2588520 w 2588522"/>
                <a:gd name="connsiteY5" fmla="*/ 687783 h 687785"/>
                <a:gd name="connsiteX6" fmla="*/ 2244632 w 2588522"/>
                <a:gd name="connsiteY6" fmla="*/ 687783 h 687785"/>
                <a:gd name="connsiteX7" fmla="*/ 2244630 w 2588522"/>
                <a:gd name="connsiteY7" fmla="*/ 687785 h 687785"/>
                <a:gd name="connsiteX8" fmla="*/ 0 w 2588522"/>
                <a:gd name="connsiteY8" fmla="*/ 687785 h 687785"/>
                <a:gd name="connsiteX9" fmla="*/ 343892 w 2588522"/>
                <a:gd name="connsiteY9" fmla="*/ 343893 h 687785"/>
                <a:gd name="connsiteX10" fmla="*/ 0 w 2588522"/>
                <a:gd name="connsiteY10" fmla="*/ 1 h 687785"/>
                <a:gd name="connsiteX11" fmla="*/ 1796793 w 2588522"/>
                <a:gd name="connsiteY11" fmla="*/ 1 h 68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522" h="687785">
                  <a:moveTo>
                    <a:pt x="1796793" y="0"/>
                  </a:moveTo>
                  <a:lnTo>
                    <a:pt x="2588520" y="0"/>
                  </a:lnTo>
                  <a:lnTo>
                    <a:pt x="2588520" y="343891"/>
                  </a:lnTo>
                  <a:lnTo>
                    <a:pt x="2588522" y="343893"/>
                  </a:lnTo>
                  <a:lnTo>
                    <a:pt x="2588520" y="343895"/>
                  </a:lnTo>
                  <a:lnTo>
                    <a:pt x="2588520" y="687783"/>
                  </a:lnTo>
                  <a:lnTo>
                    <a:pt x="2244632" y="687783"/>
                  </a:lnTo>
                  <a:lnTo>
                    <a:pt x="2244630" y="687785"/>
                  </a:lnTo>
                  <a:lnTo>
                    <a:pt x="0" y="687785"/>
                  </a:lnTo>
                  <a:lnTo>
                    <a:pt x="343892" y="343893"/>
                  </a:lnTo>
                  <a:lnTo>
                    <a:pt x="0" y="1"/>
                  </a:lnTo>
                  <a:lnTo>
                    <a:pt x="1796793" y="1"/>
                  </a:lnTo>
                  <a:close/>
                </a:path>
              </a:pathLst>
            </a:cu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31" name="Freeform: Shape 30">
              <a:extLst>
                <a:ext uri="{FF2B5EF4-FFF2-40B4-BE49-F238E27FC236}">
                  <a16:creationId xmlns:a16="http://schemas.microsoft.com/office/drawing/2014/main" xmlns="" id="{0E9D2A8A-92C5-4ED9-B69B-63D29D845070}"/>
                </a:ext>
              </a:extLst>
            </p:cNvPr>
            <p:cNvSpPr/>
            <p:nvPr/>
          </p:nvSpPr>
          <p:spPr>
            <a:xfrm>
              <a:off x="9104460" y="2695575"/>
              <a:ext cx="2427140" cy="592448"/>
            </a:xfrm>
            <a:custGeom>
              <a:avLst/>
              <a:gdLst>
                <a:gd name="connsiteX0" fmla="*/ 2046934 w 2427140"/>
                <a:gd name="connsiteY0" fmla="*/ 0 h 592448"/>
                <a:gd name="connsiteX1" fmla="*/ 2427140 w 2427140"/>
                <a:gd name="connsiteY1" fmla="*/ 0 h 592448"/>
                <a:gd name="connsiteX2" fmla="*/ 2427140 w 2427140"/>
                <a:gd name="connsiteY2" fmla="*/ 590676 h 592448"/>
                <a:gd name="connsiteX3" fmla="*/ 2119457 w 2427140"/>
                <a:gd name="connsiteY3" fmla="*/ 590676 h 592448"/>
                <a:gd name="connsiteX4" fmla="*/ 2117685 w 2427140"/>
                <a:gd name="connsiteY4" fmla="*/ 592448 h 592448"/>
                <a:gd name="connsiteX5" fmla="*/ 0 w 2427140"/>
                <a:gd name="connsiteY5" fmla="*/ 592448 h 592448"/>
                <a:gd name="connsiteX6" fmla="*/ 295338 w 2427140"/>
                <a:gd name="connsiteY6" fmla="*/ 297110 h 592448"/>
                <a:gd name="connsiteX7" fmla="*/ 0 w 2427140"/>
                <a:gd name="connsiteY7" fmla="*/ 1772 h 592448"/>
                <a:gd name="connsiteX8" fmla="*/ 2046934 w 2427140"/>
                <a:gd name="connsiteY8" fmla="*/ 1772 h 59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7140" h="592448">
                  <a:moveTo>
                    <a:pt x="2046934" y="0"/>
                  </a:moveTo>
                  <a:lnTo>
                    <a:pt x="2427140" y="0"/>
                  </a:lnTo>
                  <a:lnTo>
                    <a:pt x="2427140" y="590676"/>
                  </a:lnTo>
                  <a:lnTo>
                    <a:pt x="2119457" y="590676"/>
                  </a:lnTo>
                  <a:lnTo>
                    <a:pt x="2117685" y="592448"/>
                  </a:lnTo>
                  <a:lnTo>
                    <a:pt x="0" y="592448"/>
                  </a:lnTo>
                  <a:lnTo>
                    <a:pt x="295338" y="297110"/>
                  </a:lnTo>
                  <a:lnTo>
                    <a:pt x="0" y="1772"/>
                  </a:lnTo>
                  <a:lnTo>
                    <a:pt x="2046934" y="1772"/>
                  </a:lnTo>
                  <a:close/>
                </a:path>
              </a:pathLst>
            </a:cu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sp>
          <p:nvSpPr>
            <p:cNvPr id="41" name="TextBox 40">
              <a:extLst>
                <a:ext uri="{FF2B5EF4-FFF2-40B4-BE49-F238E27FC236}">
                  <a16:creationId xmlns:a16="http://schemas.microsoft.com/office/drawing/2014/main" xmlns="" id="{D4A3B4EC-EA05-47DB-B3D1-B5F7F103A95E}"/>
                </a:ext>
              </a:extLst>
            </p:cNvPr>
            <p:cNvSpPr txBox="1"/>
            <p:nvPr/>
          </p:nvSpPr>
          <p:spPr>
            <a:xfrm>
              <a:off x="9418432" y="2827583"/>
              <a:ext cx="1151277" cy="326243"/>
            </a:xfrm>
            <a:prstGeom prst="rect">
              <a:avLst/>
            </a:prstGeom>
            <a:noFill/>
          </p:spPr>
          <p:txBody>
            <a:bodyPr wrap="none" rtlCol="0" anchor="t">
              <a:spAutoFit/>
            </a:bodyPr>
            <a:lstStyle/>
            <a:p>
              <a:pPr defTabSz="914126">
                <a:lnSpc>
                  <a:spcPct val="95000"/>
                </a:lnSpc>
              </a:pPr>
              <a:r>
                <a:rPr lang="en-US" sz="1600" dirty="0">
                  <a:solidFill>
                    <a:srgbClr val="FFFFFF"/>
                  </a:solidFill>
                  <a:latin typeface="Arial"/>
                </a:rPr>
                <a:t>All Results</a:t>
              </a:r>
            </a:p>
          </p:txBody>
        </p:sp>
        <p:sp>
          <p:nvSpPr>
            <p:cNvPr id="42" name="TextBox 41">
              <a:extLst>
                <a:ext uri="{FF2B5EF4-FFF2-40B4-BE49-F238E27FC236}">
                  <a16:creationId xmlns:a16="http://schemas.microsoft.com/office/drawing/2014/main" xmlns="" id="{34FCBBC7-BF94-49C3-9086-2EA80CFDE90D}"/>
                </a:ext>
              </a:extLst>
            </p:cNvPr>
            <p:cNvSpPr txBox="1"/>
            <p:nvPr/>
          </p:nvSpPr>
          <p:spPr>
            <a:xfrm>
              <a:off x="10587275" y="2739867"/>
              <a:ext cx="785793" cy="501676"/>
            </a:xfrm>
            <a:prstGeom prst="rect">
              <a:avLst/>
            </a:prstGeom>
            <a:noFill/>
          </p:spPr>
          <p:txBody>
            <a:bodyPr wrap="none" rtlCol="0" anchor="t">
              <a:spAutoFit/>
            </a:bodyPr>
            <a:lstStyle/>
            <a:p>
              <a:pPr defTabSz="914126">
                <a:lnSpc>
                  <a:spcPct val="95000"/>
                </a:lnSpc>
              </a:pPr>
              <a:r>
                <a:rPr lang="en-US" sz="2799" b="1" dirty="0">
                  <a:solidFill>
                    <a:srgbClr val="DB3324"/>
                  </a:solidFill>
                  <a:latin typeface="Arial"/>
                </a:rPr>
                <a:t>500</a:t>
              </a:r>
            </a:p>
          </p:txBody>
        </p:sp>
      </p:grpSp>
      <p:sp>
        <p:nvSpPr>
          <p:cNvPr id="44" name="Rectangle 43">
            <a:extLst>
              <a:ext uri="{FF2B5EF4-FFF2-40B4-BE49-F238E27FC236}">
                <a16:creationId xmlns:a16="http://schemas.microsoft.com/office/drawing/2014/main" xmlns="" id="{9B0EA4FD-0DAC-4C74-872A-35C91877BE90}"/>
              </a:ext>
            </a:extLst>
          </p:cNvPr>
          <p:cNvSpPr/>
          <p:nvPr/>
        </p:nvSpPr>
        <p:spPr>
          <a:xfrm>
            <a:off x="7326248" y="3085198"/>
            <a:ext cx="857034" cy="687604"/>
          </a:xfrm>
          <a:prstGeom prst="rect">
            <a:avLst/>
          </a:prstGeom>
          <a:gradFill>
            <a:gsLst>
              <a:gs pos="0">
                <a:srgbClr val="3999D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5" name="Rectangle 44">
            <a:extLst>
              <a:ext uri="{FF2B5EF4-FFF2-40B4-BE49-F238E27FC236}">
                <a16:creationId xmlns:a16="http://schemas.microsoft.com/office/drawing/2014/main" xmlns="" id="{77C57747-8E84-47C6-963C-704E24E7BE87}"/>
              </a:ext>
            </a:extLst>
          </p:cNvPr>
          <p:cNvSpPr/>
          <p:nvPr/>
        </p:nvSpPr>
        <p:spPr>
          <a:xfrm>
            <a:off x="8224028" y="3085198"/>
            <a:ext cx="1620454" cy="687604"/>
          </a:xfrm>
          <a:prstGeom prst="rect">
            <a:avLst/>
          </a:prstGeom>
          <a:gradFill>
            <a:gsLst>
              <a:gs pos="0">
                <a:schemeClr val="accent4"/>
              </a:gs>
              <a:gs pos="100000">
                <a:schemeClr val="accent4">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46" name="Rectangle 45">
            <a:extLst>
              <a:ext uri="{FF2B5EF4-FFF2-40B4-BE49-F238E27FC236}">
                <a16:creationId xmlns:a16="http://schemas.microsoft.com/office/drawing/2014/main" xmlns="" id="{F497433D-FDC5-4868-86D6-AD79C0BE1825}"/>
              </a:ext>
            </a:extLst>
          </p:cNvPr>
          <p:cNvSpPr/>
          <p:nvPr/>
        </p:nvSpPr>
        <p:spPr>
          <a:xfrm>
            <a:off x="9885228" y="3085198"/>
            <a:ext cx="1098545" cy="687604"/>
          </a:xfrm>
          <a:prstGeom prst="rect">
            <a:avLst/>
          </a:prstGeom>
          <a:gradFill>
            <a:gsLst>
              <a:gs pos="0">
                <a:schemeClr val="accent4">
                  <a:lumMod val="50000"/>
                </a:schemeClr>
              </a:gs>
              <a:gs pos="100000">
                <a:srgbClr val="6439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67" name="Freeform: Shape 66">
            <a:extLst>
              <a:ext uri="{FF2B5EF4-FFF2-40B4-BE49-F238E27FC236}">
                <a16:creationId xmlns:a16="http://schemas.microsoft.com/office/drawing/2014/main" xmlns="" id="{BAAA7023-0B57-4628-BCB3-8C8E4C241769}"/>
              </a:ext>
            </a:extLst>
          </p:cNvPr>
          <p:cNvSpPr/>
          <p:nvPr/>
        </p:nvSpPr>
        <p:spPr>
          <a:xfrm>
            <a:off x="616065" y="3085198"/>
            <a:ext cx="6669437" cy="687604"/>
          </a:xfrm>
          <a:custGeom>
            <a:avLst/>
            <a:gdLst>
              <a:gd name="connsiteX0" fmla="*/ 62244 w 6671174"/>
              <a:gd name="connsiteY0" fmla="*/ 0 h 687783"/>
              <a:gd name="connsiteX1" fmla="*/ 339118 w 6671174"/>
              <a:gd name="connsiteY1" fmla="*/ 0 h 687783"/>
              <a:gd name="connsiteX2" fmla="*/ 1726116 w 6671174"/>
              <a:gd name="connsiteY2" fmla="*/ 0 h 687783"/>
              <a:gd name="connsiteX3" fmla="*/ 6671174 w 6671174"/>
              <a:gd name="connsiteY3" fmla="*/ 0 h 687783"/>
              <a:gd name="connsiteX4" fmla="*/ 6671174 w 6671174"/>
              <a:gd name="connsiteY4" fmla="*/ 687783 h 687783"/>
              <a:gd name="connsiteX5" fmla="*/ 1726116 w 6671174"/>
              <a:gd name="connsiteY5" fmla="*/ 687783 h 687783"/>
              <a:gd name="connsiteX6" fmla="*/ 339118 w 6671174"/>
              <a:gd name="connsiteY6" fmla="*/ 687783 h 687783"/>
              <a:gd name="connsiteX7" fmla="*/ 62244 w 6671174"/>
              <a:gd name="connsiteY7" fmla="*/ 687783 h 687783"/>
              <a:gd name="connsiteX8" fmla="*/ 0 w 6671174"/>
              <a:gd name="connsiteY8" fmla="*/ 625539 h 687783"/>
              <a:gd name="connsiteX9" fmla="*/ 0 w 6671174"/>
              <a:gd name="connsiteY9" fmla="*/ 62244 h 687783"/>
              <a:gd name="connsiteX10" fmla="*/ 62244 w 6671174"/>
              <a:gd name="connsiteY10" fmla="*/ 0 h 68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1174" h="687783">
                <a:moveTo>
                  <a:pt x="62244" y="0"/>
                </a:moveTo>
                <a:lnTo>
                  <a:pt x="339118" y="0"/>
                </a:lnTo>
                <a:lnTo>
                  <a:pt x="1726116" y="0"/>
                </a:lnTo>
                <a:lnTo>
                  <a:pt x="6671174" y="0"/>
                </a:lnTo>
                <a:lnTo>
                  <a:pt x="6671174" y="687783"/>
                </a:lnTo>
                <a:lnTo>
                  <a:pt x="1726116" y="687783"/>
                </a:lnTo>
                <a:lnTo>
                  <a:pt x="339118" y="687783"/>
                </a:lnTo>
                <a:lnTo>
                  <a:pt x="62244" y="687783"/>
                </a:lnTo>
                <a:cubicBezTo>
                  <a:pt x="27868" y="687783"/>
                  <a:pt x="0" y="659915"/>
                  <a:pt x="0" y="625539"/>
                </a:cubicBezTo>
                <a:lnTo>
                  <a:pt x="0" y="62244"/>
                </a:lnTo>
                <a:cubicBezTo>
                  <a:pt x="0" y="27868"/>
                  <a:pt x="27868" y="0"/>
                  <a:pt x="62244" y="0"/>
                </a:cubicBezTo>
                <a:close/>
              </a:path>
            </a:pathLst>
          </a:custGeom>
          <a:gradFill flip="none" rotWithShape="1">
            <a:gsLst>
              <a:gs pos="0">
                <a:srgbClr val="00B050"/>
              </a:gs>
              <a:gs pos="100000">
                <a:srgbClr val="00743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grpSp>
        <p:nvGrpSpPr>
          <p:cNvPr id="73" name="Group 72">
            <a:extLst>
              <a:ext uri="{FF2B5EF4-FFF2-40B4-BE49-F238E27FC236}">
                <a16:creationId xmlns:a16="http://schemas.microsoft.com/office/drawing/2014/main" xmlns="" id="{F9C75956-9FFD-4CFE-96E7-EEE11CEF33D2}"/>
              </a:ext>
            </a:extLst>
          </p:cNvPr>
          <p:cNvGrpSpPr/>
          <p:nvPr/>
        </p:nvGrpSpPr>
        <p:grpSpPr>
          <a:xfrm>
            <a:off x="10929210" y="3178226"/>
            <a:ext cx="732702" cy="929084"/>
            <a:chOff x="10932057" y="3316759"/>
            <a:chExt cx="732893" cy="929326"/>
          </a:xfrm>
        </p:grpSpPr>
        <p:sp>
          <p:nvSpPr>
            <p:cNvPr id="55" name="TextBox 54">
              <a:extLst>
                <a:ext uri="{FF2B5EF4-FFF2-40B4-BE49-F238E27FC236}">
                  <a16:creationId xmlns:a16="http://schemas.microsoft.com/office/drawing/2014/main" xmlns="" id="{CE17D743-6A37-4045-9AE5-042403EA30F0}"/>
                </a:ext>
              </a:extLst>
            </p:cNvPr>
            <p:cNvSpPr txBox="1"/>
            <p:nvPr/>
          </p:nvSpPr>
          <p:spPr>
            <a:xfrm>
              <a:off x="11021660" y="3316759"/>
              <a:ext cx="585417"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22</a:t>
              </a:r>
            </a:p>
          </p:txBody>
        </p:sp>
        <p:sp>
          <p:nvSpPr>
            <p:cNvPr id="56" name="TextBox 55">
              <a:extLst>
                <a:ext uri="{FF2B5EF4-FFF2-40B4-BE49-F238E27FC236}">
                  <a16:creationId xmlns:a16="http://schemas.microsoft.com/office/drawing/2014/main" xmlns="" id="{D8A59A37-D570-420A-A052-E18055E5F0C3}"/>
                </a:ext>
              </a:extLst>
            </p:cNvPr>
            <p:cNvSpPr txBox="1"/>
            <p:nvPr/>
          </p:nvSpPr>
          <p:spPr>
            <a:xfrm>
              <a:off x="10932057" y="3949081"/>
              <a:ext cx="732893" cy="297004"/>
            </a:xfrm>
            <a:prstGeom prst="rect">
              <a:avLst/>
            </a:prstGeom>
            <a:noFill/>
          </p:spPr>
          <p:txBody>
            <a:bodyPr wrap="none" rtlCol="0" anchor="t">
              <a:spAutoFit/>
            </a:bodyPr>
            <a:lstStyle/>
            <a:p>
              <a:pPr defTabSz="914126">
                <a:lnSpc>
                  <a:spcPct val="95000"/>
                </a:lnSpc>
              </a:pPr>
              <a:r>
                <a:rPr lang="en-US" sz="1400" dirty="0">
                  <a:solidFill>
                    <a:srgbClr val="FFFFFF"/>
                  </a:solidFill>
                  <a:latin typeface="Arial"/>
                </a:rPr>
                <a:t>Critical</a:t>
              </a:r>
            </a:p>
          </p:txBody>
        </p:sp>
      </p:grpSp>
      <p:grpSp>
        <p:nvGrpSpPr>
          <p:cNvPr id="72" name="Group 71">
            <a:extLst>
              <a:ext uri="{FF2B5EF4-FFF2-40B4-BE49-F238E27FC236}">
                <a16:creationId xmlns:a16="http://schemas.microsoft.com/office/drawing/2014/main" xmlns="" id="{7E5CC506-C4C3-4806-A9F4-0E2B574113E8}"/>
              </a:ext>
            </a:extLst>
          </p:cNvPr>
          <p:cNvGrpSpPr/>
          <p:nvPr/>
        </p:nvGrpSpPr>
        <p:grpSpPr>
          <a:xfrm>
            <a:off x="10141867" y="3178226"/>
            <a:ext cx="585265" cy="929084"/>
            <a:chOff x="10144509" y="3316759"/>
            <a:chExt cx="585417" cy="929326"/>
          </a:xfrm>
        </p:grpSpPr>
        <p:sp>
          <p:nvSpPr>
            <p:cNvPr id="54" name="TextBox 53">
              <a:extLst>
                <a:ext uri="{FF2B5EF4-FFF2-40B4-BE49-F238E27FC236}">
                  <a16:creationId xmlns:a16="http://schemas.microsoft.com/office/drawing/2014/main" xmlns="" id="{5CEF99D6-6D24-4F80-B4D2-5D720E993619}"/>
                </a:ext>
              </a:extLst>
            </p:cNvPr>
            <p:cNvSpPr txBox="1"/>
            <p:nvPr/>
          </p:nvSpPr>
          <p:spPr>
            <a:xfrm>
              <a:off x="10144509" y="3316759"/>
              <a:ext cx="585417"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31</a:t>
              </a:r>
            </a:p>
          </p:txBody>
        </p:sp>
        <p:sp>
          <p:nvSpPr>
            <p:cNvPr id="57" name="TextBox 56">
              <a:extLst>
                <a:ext uri="{FF2B5EF4-FFF2-40B4-BE49-F238E27FC236}">
                  <a16:creationId xmlns:a16="http://schemas.microsoft.com/office/drawing/2014/main" xmlns="" id="{64886F6F-0270-4E57-9B21-878D2217AFBC}"/>
                </a:ext>
              </a:extLst>
            </p:cNvPr>
            <p:cNvSpPr txBox="1"/>
            <p:nvPr/>
          </p:nvSpPr>
          <p:spPr>
            <a:xfrm>
              <a:off x="10160538" y="3949081"/>
              <a:ext cx="553357" cy="297004"/>
            </a:xfrm>
            <a:prstGeom prst="rect">
              <a:avLst/>
            </a:prstGeom>
            <a:noFill/>
          </p:spPr>
          <p:txBody>
            <a:bodyPr wrap="none" rtlCol="0" anchor="t">
              <a:spAutoFit/>
            </a:bodyPr>
            <a:lstStyle/>
            <a:p>
              <a:pPr algn="ctr" defTabSz="914126">
                <a:lnSpc>
                  <a:spcPct val="95000"/>
                </a:lnSpc>
              </a:pPr>
              <a:r>
                <a:rPr lang="en-US" sz="1400" dirty="0">
                  <a:solidFill>
                    <a:srgbClr val="FFFFFF"/>
                  </a:solidFill>
                  <a:latin typeface="Arial"/>
                </a:rPr>
                <a:t>High</a:t>
              </a:r>
            </a:p>
          </p:txBody>
        </p:sp>
      </p:grpSp>
      <p:grpSp>
        <p:nvGrpSpPr>
          <p:cNvPr id="71" name="Group 70">
            <a:extLst>
              <a:ext uri="{FF2B5EF4-FFF2-40B4-BE49-F238E27FC236}">
                <a16:creationId xmlns:a16="http://schemas.microsoft.com/office/drawing/2014/main" xmlns="" id="{4A875FAD-A6A4-425F-85C1-7C88D135DC8A}"/>
              </a:ext>
            </a:extLst>
          </p:cNvPr>
          <p:cNvGrpSpPr/>
          <p:nvPr/>
        </p:nvGrpSpPr>
        <p:grpSpPr>
          <a:xfrm>
            <a:off x="8580837" y="3178226"/>
            <a:ext cx="820845" cy="929084"/>
            <a:chOff x="8583072" y="3316759"/>
            <a:chExt cx="821059" cy="929326"/>
          </a:xfrm>
        </p:grpSpPr>
        <p:sp>
          <p:nvSpPr>
            <p:cNvPr id="53" name="TextBox 52">
              <a:extLst>
                <a:ext uri="{FF2B5EF4-FFF2-40B4-BE49-F238E27FC236}">
                  <a16:creationId xmlns:a16="http://schemas.microsoft.com/office/drawing/2014/main" xmlns="" id="{D6801F62-BBC8-43FA-A46E-88E5392138D4}"/>
                </a:ext>
              </a:extLst>
            </p:cNvPr>
            <p:cNvSpPr txBox="1"/>
            <p:nvPr/>
          </p:nvSpPr>
          <p:spPr>
            <a:xfrm>
              <a:off x="8700894" y="3316759"/>
              <a:ext cx="585417"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65</a:t>
              </a:r>
            </a:p>
          </p:txBody>
        </p:sp>
        <p:sp>
          <p:nvSpPr>
            <p:cNvPr id="58" name="TextBox 57">
              <a:extLst>
                <a:ext uri="{FF2B5EF4-FFF2-40B4-BE49-F238E27FC236}">
                  <a16:creationId xmlns:a16="http://schemas.microsoft.com/office/drawing/2014/main" xmlns="" id="{A2B93E58-E463-442F-8073-32D14F0822D6}"/>
                </a:ext>
              </a:extLst>
            </p:cNvPr>
            <p:cNvSpPr txBox="1"/>
            <p:nvPr/>
          </p:nvSpPr>
          <p:spPr>
            <a:xfrm>
              <a:off x="8583072" y="3949081"/>
              <a:ext cx="821059" cy="297004"/>
            </a:xfrm>
            <a:prstGeom prst="rect">
              <a:avLst/>
            </a:prstGeom>
            <a:noFill/>
          </p:spPr>
          <p:txBody>
            <a:bodyPr wrap="none" rtlCol="0" anchor="t">
              <a:spAutoFit/>
            </a:bodyPr>
            <a:lstStyle/>
            <a:p>
              <a:pPr algn="ctr" defTabSz="914126">
                <a:lnSpc>
                  <a:spcPct val="95000"/>
                </a:lnSpc>
              </a:pPr>
              <a:r>
                <a:rPr lang="en-US" sz="1400" dirty="0">
                  <a:solidFill>
                    <a:srgbClr val="FFFFFF"/>
                  </a:solidFill>
                  <a:latin typeface="Arial"/>
                </a:rPr>
                <a:t>Medium</a:t>
              </a:r>
            </a:p>
          </p:txBody>
        </p:sp>
      </p:grpSp>
      <p:grpSp>
        <p:nvGrpSpPr>
          <p:cNvPr id="70" name="Group 69">
            <a:extLst>
              <a:ext uri="{FF2B5EF4-FFF2-40B4-BE49-F238E27FC236}">
                <a16:creationId xmlns:a16="http://schemas.microsoft.com/office/drawing/2014/main" xmlns="" id="{6616DE15-DBAF-433B-B256-F37A9581EC2B}"/>
              </a:ext>
            </a:extLst>
          </p:cNvPr>
          <p:cNvGrpSpPr/>
          <p:nvPr/>
        </p:nvGrpSpPr>
        <p:grpSpPr>
          <a:xfrm>
            <a:off x="7462131" y="3178226"/>
            <a:ext cx="585265" cy="929084"/>
            <a:chOff x="7464075" y="3316759"/>
            <a:chExt cx="585417" cy="929326"/>
          </a:xfrm>
        </p:grpSpPr>
        <p:sp>
          <p:nvSpPr>
            <p:cNvPr id="52" name="TextBox 51">
              <a:extLst>
                <a:ext uri="{FF2B5EF4-FFF2-40B4-BE49-F238E27FC236}">
                  <a16:creationId xmlns:a16="http://schemas.microsoft.com/office/drawing/2014/main" xmlns="" id="{4A291E12-688E-4EA5-967C-7D40E183E003}"/>
                </a:ext>
              </a:extLst>
            </p:cNvPr>
            <p:cNvSpPr txBox="1"/>
            <p:nvPr/>
          </p:nvSpPr>
          <p:spPr>
            <a:xfrm>
              <a:off x="7464075" y="3316759"/>
              <a:ext cx="585417"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25</a:t>
              </a:r>
            </a:p>
          </p:txBody>
        </p:sp>
        <p:sp>
          <p:nvSpPr>
            <p:cNvPr id="59" name="TextBox 58">
              <a:extLst>
                <a:ext uri="{FF2B5EF4-FFF2-40B4-BE49-F238E27FC236}">
                  <a16:creationId xmlns:a16="http://schemas.microsoft.com/office/drawing/2014/main" xmlns="" id="{29AF5039-167C-45B6-AB9E-FC9B23F86AB5}"/>
                </a:ext>
              </a:extLst>
            </p:cNvPr>
            <p:cNvSpPr txBox="1"/>
            <p:nvPr/>
          </p:nvSpPr>
          <p:spPr>
            <a:xfrm>
              <a:off x="7500142" y="3949081"/>
              <a:ext cx="513282" cy="297004"/>
            </a:xfrm>
            <a:prstGeom prst="rect">
              <a:avLst/>
            </a:prstGeom>
            <a:noFill/>
          </p:spPr>
          <p:txBody>
            <a:bodyPr wrap="none" rtlCol="0" anchor="t">
              <a:spAutoFit/>
            </a:bodyPr>
            <a:lstStyle/>
            <a:p>
              <a:pPr algn="ctr" defTabSz="914126">
                <a:lnSpc>
                  <a:spcPct val="95000"/>
                </a:lnSpc>
              </a:pPr>
              <a:r>
                <a:rPr lang="en-US" sz="1400" dirty="0">
                  <a:solidFill>
                    <a:srgbClr val="FFFFFF"/>
                  </a:solidFill>
                  <a:latin typeface="Arial"/>
                </a:rPr>
                <a:t>Low</a:t>
              </a:r>
            </a:p>
          </p:txBody>
        </p:sp>
      </p:grpSp>
      <p:grpSp>
        <p:nvGrpSpPr>
          <p:cNvPr id="69" name="Group 68">
            <a:extLst>
              <a:ext uri="{FF2B5EF4-FFF2-40B4-BE49-F238E27FC236}">
                <a16:creationId xmlns:a16="http://schemas.microsoft.com/office/drawing/2014/main" xmlns="" id="{0FE19B17-C2E4-4866-9824-C2B8D68EE28C}"/>
              </a:ext>
            </a:extLst>
          </p:cNvPr>
          <p:cNvGrpSpPr/>
          <p:nvPr/>
        </p:nvGrpSpPr>
        <p:grpSpPr>
          <a:xfrm>
            <a:off x="3727504" y="3178226"/>
            <a:ext cx="785588" cy="929084"/>
            <a:chOff x="3728475" y="3316759"/>
            <a:chExt cx="785793" cy="929326"/>
          </a:xfrm>
        </p:grpSpPr>
        <p:sp>
          <p:nvSpPr>
            <p:cNvPr id="51" name="TextBox 50">
              <a:extLst>
                <a:ext uri="{FF2B5EF4-FFF2-40B4-BE49-F238E27FC236}">
                  <a16:creationId xmlns:a16="http://schemas.microsoft.com/office/drawing/2014/main" xmlns="" id="{6AC8650A-CDCF-474B-B44D-D2C59048F712}"/>
                </a:ext>
              </a:extLst>
            </p:cNvPr>
            <p:cNvSpPr txBox="1"/>
            <p:nvPr/>
          </p:nvSpPr>
          <p:spPr>
            <a:xfrm>
              <a:off x="3728475" y="3316759"/>
              <a:ext cx="785793" cy="501676"/>
            </a:xfrm>
            <a:prstGeom prst="rect">
              <a:avLst/>
            </a:prstGeom>
            <a:noFill/>
          </p:spPr>
          <p:txBody>
            <a:bodyPr wrap="none" rtlCol="0" anchor="t">
              <a:spAutoFit/>
            </a:bodyPr>
            <a:lstStyle/>
            <a:p>
              <a:pPr defTabSz="914126">
                <a:lnSpc>
                  <a:spcPct val="95000"/>
                </a:lnSpc>
              </a:pPr>
              <a:r>
                <a:rPr lang="en-US" sz="2799" b="1" dirty="0">
                  <a:solidFill>
                    <a:srgbClr val="FFFFFF"/>
                  </a:solidFill>
                  <a:latin typeface="Arial"/>
                </a:rPr>
                <a:t>354</a:t>
              </a:r>
            </a:p>
          </p:txBody>
        </p:sp>
        <p:sp>
          <p:nvSpPr>
            <p:cNvPr id="60" name="TextBox 59">
              <a:extLst>
                <a:ext uri="{FF2B5EF4-FFF2-40B4-BE49-F238E27FC236}">
                  <a16:creationId xmlns:a16="http://schemas.microsoft.com/office/drawing/2014/main" xmlns="" id="{459F9DBD-4B3B-48E6-9CD5-CEB0AAC01440}"/>
                </a:ext>
              </a:extLst>
            </p:cNvPr>
            <p:cNvSpPr txBox="1"/>
            <p:nvPr/>
          </p:nvSpPr>
          <p:spPr>
            <a:xfrm>
              <a:off x="3730078" y="3949081"/>
              <a:ext cx="782587" cy="297004"/>
            </a:xfrm>
            <a:prstGeom prst="rect">
              <a:avLst/>
            </a:prstGeom>
            <a:noFill/>
          </p:spPr>
          <p:txBody>
            <a:bodyPr wrap="none" rtlCol="0" anchor="t">
              <a:spAutoFit/>
            </a:bodyPr>
            <a:lstStyle/>
            <a:p>
              <a:pPr algn="ctr" defTabSz="914126">
                <a:lnSpc>
                  <a:spcPct val="95000"/>
                </a:lnSpc>
              </a:pPr>
              <a:r>
                <a:rPr lang="en-US" sz="1400" dirty="0">
                  <a:solidFill>
                    <a:srgbClr val="FFFFFF"/>
                  </a:solidFill>
                  <a:latin typeface="Arial"/>
                </a:rPr>
                <a:t>Passed</a:t>
              </a:r>
            </a:p>
          </p:txBody>
        </p:sp>
      </p:grpSp>
      <p:grpSp>
        <p:nvGrpSpPr>
          <p:cNvPr id="9" name="Group 8">
            <a:extLst>
              <a:ext uri="{FF2B5EF4-FFF2-40B4-BE49-F238E27FC236}">
                <a16:creationId xmlns:a16="http://schemas.microsoft.com/office/drawing/2014/main" xmlns="" id="{8B14417A-0E4A-4698-A8C5-9B5BF61BF997}"/>
              </a:ext>
            </a:extLst>
          </p:cNvPr>
          <p:cNvGrpSpPr/>
          <p:nvPr/>
        </p:nvGrpSpPr>
        <p:grpSpPr>
          <a:xfrm>
            <a:off x="616066" y="4366529"/>
            <a:ext cx="1620239" cy="1620233"/>
            <a:chOff x="616226" y="4632371"/>
            <a:chExt cx="1620661" cy="1620655"/>
          </a:xfrm>
        </p:grpSpPr>
        <p:grpSp>
          <p:nvGrpSpPr>
            <p:cNvPr id="43" name="Group 42">
              <a:extLst>
                <a:ext uri="{FF2B5EF4-FFF2-40B4-BE49-F238E27FC236}">
                  <a16:creationId xmlns:a16="http://schemas.microsoft.com/office/drawing/2014/main" xmlns="" id="{3967E666-6E8A-4AC4-8ED0-7887D797494C}"/>
                </a:ext>
              </a:extLst>
            </p:cNvPr>
            <p:cNvGrpSpPr/>
            <p:nvPr/>
          </p:nvGrpSpPr>
          <p:grpSpPr>
            <a:xfrm>
              <a:off x="616226" y="4632371"/>
              <a:ext cx="1620661" cy="1620655"/>
              <a:chOff x="6981347" y="2614931"/>
              <a:chExt cx="474348" cy="474346"/>
            </a:xfrm>
          </p:grpSpPr>
          <p:sp useBgFill="1">
            <p:nvSpPr>
              <p:cNvPr id="48" name="Oval 47">
                <a:extLst>
                  <a:ext uri="{FF2B5EF4-FFF2-40B4-BE49-F238E27FC236}">
                    <a16:creationId xmlns:a16="http://schemas.microsoft.com/office/drawing/2014/main" xmlns="" id="{BA2CDB2E-FDE1-4260-9BC3-57B51FFB16EF}"/>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49" name="Oval 48">
                <a:extLst>
                  <a:ext uri="{FF2B5EF4-FFF2-40B4-BE49-F238E27FC236}">
                    <a16:creationId xmlns:a16="http://schemas.microsoft.com/office/drawing/2014/main" xmlns="" id="{1103DC8D-AB8A-4105-A456-A6DEFBE49052}"/>
                  </a:ext>
                </a:extLst>
              </p:cNvPr>
              <p:cNvSpPr/>
              <p:nvPr/>
            </p:nvSpPr>
            <p:spPr>
              <a:xfrm>
                <a:off x="6981347" y="2614931"/>
                <a:ext cx="474348" cy="474346"/>
              </a:xfrm>
              <a:prstGeom prst="ellips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61" name="Oval 60">
                <a:extLst>
                  <a:ext uri="{FF2B5EF4-FFF2-40B4-BE49-F238E27FC236}">
                    <a16:creationId xmlns:a16="http://schemas.microsoft.com/office/drawing/2014/main" xmlns="" id="{DFF05C4C-5BBB-4214-B68C-F20AC7F75DE8}"/>
                  </a:ext>
                </a:extLst>
              </p:cNvPr>
              <p:cNvSpPr/>
              <p:nvPr/>
            </p:nvSpPr>
            <p:spPr>
              <a:xfrm>
                <a:off x="7014267" y="2647847"/>
                <a:ext cx="408516" cy="408514"/>
              </a:xfrm>
              <a:prstGeom prst="ellipse">
                <a:avLst/>
              </a:prstGeom>
              <a:noFill/>
              <a:ln w="12700">
                <a:solidFill>
                  <a:srgbClr val="00B050"/>
                </a:solidFill>
              </a:ln>
              <a:effectLst>
                <a:outerShdw blurRad="76200" algn="ctr" rotWithShape="0">
                  <a:srgbClr val="00B050"/>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3" name="Group 2">
              <a:extLst>
                <a:ext uri="{FF2B5EF4-FFF2-40B4-BE49-F238E27FC236}">
                  <a16:creationId xmlns:a16="http://schemas.microsoft.com/office/drawing/2014/main" xmlns="" id="{0C0A75BC-D34A-425C-8F36-8529305B8AE2}"/>
                </a:ext>
              </a:extLst>
            </p:cNvPr>
            <p:cNvGrpSpPr/>
            <p:nvPr/>
          </p:nvGrpSpPr>
          <p:grpSpPr>
            <a:xfrm>
              <a:off x="822063" y="5023312"/>
              <a:ext cx="1208985" cy="831813"/>
              <a:chOff x="889807" y="4999500"/>
              <a:chExt cx="1208985" cy="831813"/>
            </a:xfrm>
          </p:grpSpPr>
          <p:sp>
            <p:nvSpPr>
              <p:cNvPr id="2" name="TextBox 1">
                <a:extLst>
                  <a:ext uri="{FF2B5EF4-FFF2-40B4-BE49-F238E27FC236}">
                    <a16:creationId xmlns:a16="http://schemas.microsoft.com/office/drawing/2014/main" xmlns="" id="{C1131293-F482-4617-8523-28255F1D6E69}"/>
                  </a:ext>
                </a:extLst>
              </p:cNvPr>
              <p:cNvSpPr txBox="1"/>
              <p:nvPr/>
            </p:nvSpPr>
            <p:spPr>
              <a:xfrm>
                <a:off x="889807" y="4999500"/>
                <a:ext cx="1208985" cy="560153"/>
              </a:xfrm>
              <a:prstGeom prst="rect">
                <a:avLst/>
              </a:prstGeom>
              <a:noFill/>
            </p:spPr>
            <p:txBody>
              <a:bodyPr wrap="none" rtlCol="0" anchor="t">
                <a:spAutoFit/>
              </a:bodyPr>
              <a:lstStyle/>
              <a:p>
                <a:pPr algn="ctr" defTabSz="914126">
                  <a:lnSpc>
                    <a:spcPct val="95000"/>
                  </a:lnSpc>
                </a:pPr>
                <a:r>
                  <a:rPr lang="en-US" sz="3199" b="1" dirty="0">
                    <a:solidFill>
                      <a:srgbClr val="FFFFFF"/>
                    </a:solidFill>
                    <a:latin typeface="Arial"/>
                  </a:rPr>
                  <a:t>9,564</a:t>
                </a:r>
              </a:p>
            </p:txBody>
          </p:sp>
          <p:sp>
            <p:nvSpPr>
              <p:cNvPr id="66" name="TextBox 65">
                <a:extLst>
                  <a:ext uri="{FF2B5EF4-FFF2-40B4-BE49-F238E27FC236}">
                    <a16:creationId xmlns:a16="http://schemas.microsoft.com/office/drawing/2014/main" xmlns="" id="{A922E570-911D-40D4-9BA1-AA56111D409A}"/>
                  </a:ext>
                </a:extLst>
              </p:cNvPr>
              <p:cNvSpPr txBox="1"/>
              <p:nvPr/>
            </p:nvSpPr>
            <p:spPr>
              <a:xfrm>
                <a:off x="1017246" y="5475831"/>
                <a:ext cx="954107" cy="355482"/>
              </a:xfrm>
              <a:prstGeom prst="rect">
                <a:avLst/>
              </a:prstGeom>
              <a:noFill/>
            </p:spPr>
            <p:txBody>
              <a:bodyPr wrap="none" rtlCol="0" anchor="t">
                <a:spAutoFit/>
              </a:bodyPr>
              <a:lstStyle/>
              <a:p>
                <a:pPr algn="ctr" defTabSz="914126">
                  <a:lnSpc>
                    <a:spcPct val="95000"/>
                  </a:lnSpc>
                </a:pPr>
                <a:r>
                  <a:rPr lang="en-US" sz="1799" dirty="0">
                    <a:solidFill>
                      <a:srgbClr val="FFFFFF"/>
                    </a:solidFill>
                    <a:latin typeface="Arial"/>
                  </a:rPr>
                  <a:t>Passed</a:t>
                </a:r>
              </a:p>
            </p:txBody>
          </p:sp>
        </p:grpSp>
      </p:grpSp>
      <p:grpSp>
        <p:nvGrpSpPr>
          <p:cNvPr id="8" name="Group 7">
            <a:extLst>
              <a:ext uri="{FF2B5EF4-FFF2-40B4-BE49-F238E27FC236}">
                <a16:creationId xmlns:a16="http://schemas.microsoft.com/office/drawing/2014/main" xmlns="" id="{9F5B6184-2990-45EF-9D92-628555B360A0}"/>
              </a:ext>
            </a:extLst>
          </p:cNvPr>
          <p:cNvGrpSpPr/>
          <p:nvPr/>
        </p:nvGrpSpPr>
        <p:grpSpPr>
          <a:xfrm>
            <a:off x="9999615" y="4366529"/>
            <a:ext cx="1620239" cy="1620233"/>
            <a:chOff x="10002220" y="4632371"/>
            <a:chExt cx="1620661" cy="1620655"/>
          </a:xfrm>
        </p:grpSpPr>
        <p:grpSp>
          <p:nvGrpSpPr>
            <p:cNvPr id="74" name="Group 73">
              <a:extLst>
                <a:ext uri="{FF2B5EF4-FFF2-40B4-BE49-F238E27FC236}">
                  <a16:creationId xmlns:a16="http://schemas.microsoft.com/office/drawing/2014/main" xmlns="" id="{BD4BAC9D-EE0E-4F2A-9720-5BC4026C6AE7}"/>
                </a:ext>
              </a:extLst>
            </p:cNvPr>
            <p:cNvGrpSpPr/>
            <p:nvPr/>
          </p:nvGrpSpPr>
          <p:grpSpPr>
            <a:xfrm>
              <a:off x="10002220" y="4632371"/>
              <a:ext cx="1620661" cy="1620655"/>
              <a:chOff x="6981347" y="2614931"/>
              <a:chExt cx="474348" cy="474346"/>
            </a:xfrm>
          </p:grpSpPr>
          <p:sp useBgFill="1">
            <p:nvSpPr>
              <p:cNvPr id="75" name="Oval 74">
                <a:extLst>
                  <a:ext uri="{FF2B5EF4-FFF2-40B4-BE49-F238E27FC236}">
                    <a16:creationId xmlns:a16="http://schemas.microsoft.com/office/drawing/2014/main" xmlns="" id="{E9917025-4AE6-469D-907A-49291D05BF83}"/>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76" name="Oval 75">
                <a:extLst>
                  <a:ext uri="{FF2B5EF4-FFF2-40B4-BE49-F238E27FC236}">
                    <a16:creationId xmlns:a16="http://schemas.microsoft.com/office/drawing/2014/main" xmlns="" id="{267DF769-3D1C-47E3-9C67-9867E6A6C804}"/>
                  </a:ext>
                </a:extLst>
              </p:cNvPr>
              <p:cNvSpPr/>
              <p:nvPr/>
            </p:nvSpPr>
            <p:spPr>
              <a:xfrm>
                <a:off x="6981347" y="2614931"/>
                <a:ext cx="474348" cy="474346"/>
              </a:xfrm>
              <a:prstGeom prst="ellips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77" name="Oval 76">
                <a:extLst>
                  <a:ext uri="{FF2B5EF4-FFF2-40B4-BE49-F238E27FC236}">
                    <a16:creationId xmlns:a16="http://schemas.microsoft.com/office/drawing/2014/main" xmlns="" id="{F4E910A3-A4B2-4196-9A95-0B3DB7AFF9B0}"/>
                  </a:ext>
                </a:extLst>
              </p:cNvPr>
              <p:cNvSpPr/>
              <p:nvPr/>
            </p:nvSpPr>
            <p:spPr>
              <a:xfrm>
                <a:off x="7014267" y="2647847"/>
                <a:ext cx="408516" cy="408514"/>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78" name="Group 77">
              <a:extLst>
                <a:ext uri="{FF2B5EF4-FFF2-40B4-BE49-F238E27FC236}">
                  <a16:creationId xmlns:a16="http://schemas.microsoft.com/office/drawing/2014/main" xmlns="" id="{11813F00-455F-4E5D-BD95-125F2E80A607}"/>
                </a:ext>
              </a:extLst>
            </p:cNvPr>
            <p:cNvGrpSpPr/>
            <p:nvPr/>
          </p:nvGrpSpPr>
          <p:grpSpPr>
            <a:xfrm>
              <a:off x="10367557" y="5023312"/>
              <a:ext cx="889988" cy="831813"/>
              <a:chOff x="1049307" y="4999500"/>
              <a:chExt cx="889988" cy="831813"/>
            </a:xfrm>
          </p:grpSpPr>
          <p:sp>
            <p:nvSpPr>
              <p:cNvPr id="79" name="TextBox 78">
                <a:extLst>
                  <a:ext uri="{FF2B5EF4-FFF2-40B4-BE49-F238E27FC236}">
                    <a16:creationId xmlns:a16="http://schemas.microsoft.com/office/drawing/2014/main" xmlns="" id="{EE36A3A4-95B6-4288-A4C7-5EBC99A88CFF}"/>
                  </a:ext>
                </a:extLst>
              </p:cNvPr>
              <p:cNvSpPr txBox="1"/>
              <p:nvPr/>
            </p:nvSpPr>
            <p:spPr>
              <a:xfrm>
                <a:off x="1288153" y="4999500"/>
                <a:ext cx="412292" cy="560153"/>
              </a:xfrm>
              <a:prstGeom prst="rect">
                <a:avLst/>
              </a:prstGeom>
              <a:noFill/>
            </p:spPr>
            <p:txBody>
              <a:bodyPr wrap="none" rtlCol="0" anchor="t">
                <a:spAutoFit/>
              </a:bodyPr>
              <a:lstStyle/>
              <a:p>
                <a:pPr algn="ctr" defTabSz="914126">
                  <a:lnSpc>
                    <a:spcPct val="95000"/>
                  </a:lnSpc>
                </a:pPr>
                <a:r>
                  <a:rPr lang="en-US" sz="3199" b="1" dirty="0">
                    <a:solidFill>
                      <a:srgbClr val="FFFFFF"/>
                    </a:solidFill>
                    <a:latin typeface="Arial"/>
                  </a:rPr>
                  <a:t>6</a:t>
                </a:r>
              </a:p>
            </p:txBody>
          </p:sp>
          <p:sp>
            <p:nvSpPr>
              <p:cNvPr id="80" name="TextBox 79">
                <a:extLst>
                  <a:ext uri="{FF2B5EF4-FFF2-40B4-BE49-F238E27FC236}">
                    <a16:creationId xmlns:a16="http://schemas.microsoft.com/office/drawing/2014/main" xmlns="" id="{C2272CAD-C55B-4CAB-BC5D-EBCF0FFEAB12}"/>
                  </a:ext>
                </a:extLst>
              </p:cNvPr>
              <p:cNvSpPr txBox="1"/>
              <p:nvPr/>
            </p:nvSpPr>
            <p:spPr>
              <a:xfrm>
                <a:off x="1049307" y="5475831"/>
                <a:ext cx="889988" cy="355482"/>
              </a:xfrm>
              <a:prstGeom prst="rect">
                <a:avLst/>
              </a:prstGeom>
              <a:noFill/>
            </p:spPr>
            <p:txBody>
              <a:bodyPr wrap="none" rtlCol="0" anchor="t">
                <a:spAutoFit/>
              </a:bodyPr>
              <a:lstStyle/>
              <a:p>
                <a:pPr algn="ctr" defTabSz="914126">
                  <a:lnSpc>
                    <a:spcPct val="95000"/>
                  </a:lnSpc>
                </a:pPr>
                <a:r>
                  <a:rPr lang="en-US" sz="1799" dirty="0">
                    <a:solidFill>
                      <a:srgbClr val="FFFFFF"/>
                    </a:solidFill>
                    <a:latin typeface="Arial"/>
                  </a:rPr>
                  <a:t>Critical</a:t>
                </a:r>
              </a:p>
            </p:txBody>
          </p:sp>
        </p:grpSp>
      </p:grpSp>
      <p:grpSp>
        <p:nvGrpSpPr>
          <p:cNvPr id="81" name="Group 80">
            <a:extLst>
              <a:ext uri="{FF2B5EF4-FFF2-40B4-BE49-F238E27FC236}">
                <a16:creationId xmlns:a16="http://schemas.microsoft.com/office/drawing/2014/main" xmlns="" id="{9BC507C1-1B27-4801-9E86-A18E81717DCF}"/>
              </a:ext>
            </a:extLst>
          </p:cNvPr>
          <p:cNvGrpSpPr/>
          <p:nvPr/>
        </p:nvGrpSpPr>
        <p:grpSpPr>
          <a:xfrm>
            <a:off x="2961953" y="4366529"/>
            <a:ext cx="1620239" cy="1620233"/>
            <a:chOff x="616226" y="4632371"/>
            <a:chExt cx="1620661" cy="1620655"/>
          </a:xfrm>
        </p:grpSpPr>
        <p:grpSp>
          <p:nvGrpSpPr>
            <p:cNvPr id="82" name="Group 81">
              <a:extLst>
                <a:ext uri="{FF2B5EF4-FFF2-40B4-BE49-F238E27FC236}">
                  <a16:creationId xmlns:a16="http://schemas.microsoft.com/office/drawing/2014/main" xmlns="" id="{A60C6ADA-2FB7-4E02-AE63-A0E21B067850}"/>
                </a:ext>
              </a:extLst>
            </p:cNvPr>
            <p:cNvGrpSpPr/>
            <p:nvPr/>
          </p:nvGrpSpPr>
          <p:grpSpPr>
            <a:xfrm>
              <a:off x="616226" y="4632371"/>
              <a:ext cx="1620661" cy="1620655"/>
              <a:chOff x="6981347" y="2614931"/>
              <a:chExt cx="474348" cy="474346"/>
            </a:xfrm>
          </p:grpSpPr>
          <p:sp useBgFill="1">
            <p:nvSpPr>
              <p:cNvPr id="86" name="Oval 85">
                <a:extLst>
                  <a:ext uri="{FF2B5EF4-FFF2-40B4-BE49-F238E27FC236}">
                    <a16:creationId xmlns:a16="http://schemas.microsoft.com/office/drawing/2014/main" xmlns="" id="{65E67B4D-BC0E-4EB2-BB41-271DF365B48B}"/>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87" name="Oval 86">
                <a:extLst>
                  <a:ext uri="{FF2B5EF4-FFF2-40B4-BE49-F238E27FC236}">
                    <a16:creationId xmlns:a16="http://schemas.microsoft.com/office/drawing/2014/main" xmlns="" id="{CB51BCD4-F68D-47AA-A214-C79FC3F21197}"/>
                  </a:ext>
                </a:extLst>
              </p:cNvPr>
              <p:cNvSpPr/>
              <p:nvPr/>
            </p:nvSpPr>
            <p:spPr>
              <a:xfrm>
                <a:off x="6981347" y="2614931"/>
                <a:ext cx="474348" cy="474346"/>
              </a:xfrm>
              <a:prstGeom prst="ellips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88" name="Oval 87">
                <a:extLst>
                  <a:ext uri="{FF2B5EF4-FFF2-40B4-BE49-F238E27FC236}">
                    <a16:creationId xmlns:a16="http://schemas.microsoft.com/office/drawing/2014/main" xmlns="" id="{F212A42D-F4BE-486B-8DEA-9065A3971FA7}"/>
                  </a:ext>
                </a:extLst>
              </p:cNvPr>
              <p:cNvSpPr/>
              <p:nvPr/>
            </p:nvSpPr>
            <p:spPr>
              <a:xfrm>
                <a:off x="7014267" y="2647847"/>
                <a:ext cx="408516" cy="408514"/>
              </a:xfrm>
              <a:prstGeom prst="ellipse">
                <a:avLst/>
              </a:prstGeom>
              <a:noFill/>
              <a:ln w="12700">
                <a:solidFill>
                  <a:srgbClr val="3999D3"/>
                </a:solidFill>
              </a:ln>
              <a:effectLst>
                <a:outerShdw blurRad="76200" algn="ctr" rotWithShape="0">
                  <a:srgbClr val="3999D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83" name="Group 82">
              <a:extLst>
                <a:ext uri="{FF2B5EF4-FFF2-40B4-BE49-F238E27FC236}">
                  <a16:creationId xmlns:a16="http://schemas.microsoft.com/office/drawing/2014/main" xmlns="" id="{B274EB6B-BD89-4A34-BBFC-F5A46BD514DE}"/>
                </a:ext>
              </a:extLst>
            </p:cNvPr>
            <p:cNvGrpSpPr/>
            <p:nvPr/>
          </p:nvGrpSpPr>
          <p:grpSpPr>
            <a:xfrm>
              <a:off x="992783" y="5023312"/>
              <a:ext cx="867546" cy="831813"/>
              <a:chOff x="1060527" y="4999500"/>
              <a:chExt cx="867546" cy="831813"/>
            </a:xfrm>
          </p:grpSpPr>
          <p:sp>
            <p:nvSpPr>
              <p:cNvPr id="84" name="TextBox 83">
                <a:extLst>
                  <a:ext uri="{FF2B5EF4-FFF2-40B4-BE49-F238E27FC236}">
                    <a16:creationId xmlns:a16="http://schemas.microsoft.com/office/drawing/2014/main" xmlns="" id="{298171CA-08F5-49A6-9062-579777A7FABE}"/>
                  </a:ext>
                </a:extLst>
              </p:cNvPr>
              <p:cNvSpPr txBox="1"/>
              <p:nvPr/>
            </p:nvSpPr>
            <p:spPr>
              <a:xfrm>
                <a:off x="1060527" y="4999500"/>
                <a:ext cx="867546" cy="560153"/>
              </a:xfrm>
              <a:prstGeom prst="rect">
                <a:avLst/>
              </a:prstGeom>
              <a:noFill/>
            </p:spPr>
            <p:txBody>
              <a:bodyPr wrap="none" rtlCol="0" anchor="t">
                <a:spAutoFit/>
              </a:bodyPr>
              <a:lstStyle/>
              <a:p>
                <a:pPr algn="ctr" defTabSz="914126">
                  <a:lnSpc>
                    <a:spcPct val="95000"/>
                  </a:lnSpc>
                </a:pPr>
                <a:r>
                  <a:rPr lang="en-US" sz="3199" b="1" dirty="0">
                    <a:solidFill>
                      <a:srgbClr val="FFFFFF"/>
                    </a:solidFill>
                    <a:latin typeface="Arial"/>
                  </a:rPr>
                  <a:t>569</a:t>
                </a:r>
              </a:p>
            </p:txBody>
          </p:sp>
          <p:sp>
            <p:nvSpPr>
              <p:cNvPr id="85" name="TextBox 84">
                <a:extLst>
                  <a:ext uri="{FF2B5EF4-FFF2-40B4-BE49-F238E27FC236}">
                    <a16:creationId xmlns:a16="http://schemas.microsoft.com/office/drawing/2014/main" xmlns="" id="{85F9E72B-26D6-4C1F-973C-692B577D4473}"/>
                  </a:ext>
                </a:extLst>
              </p:cNvPr>
              <p:cNvSpPr txBox="1"/>
              <p:nvPr/>
            </p:nvSpPr>
            <p:spPr>
              <a:xfrm>
                <a:off x="1190370" y="5475831"/>
                <a:ext cx="607860" cy="355482"/>
              </a:xfrm>
              <a:prstGeom prst="rect">
                <a:avLst/>
              </a:prstGeom>
              <a:noFill/>
            </p:spPr>
            <p:txBody>
              <a:bodyPr wrap="none" rtlCol="0" anchor="t">
                <a:spAutoFit/>
              </a:bodyPr>
              <a:lstStyle/>
              <a:p>
                <a:pPr algn="ctr" defTabSz="914126">
                  <a:lnSpc>
                    <a:spcPct val="95000"/>
                  </a:lnSpc>
                </a:pPr>
                <a:r>
                  <a:rPr lang="en-US" sz="1799" dirty="0">
                    <a:solidFill>
                      <a:srgbClr val="FFFFFF"/>
                    </a:solidFill>
                    <a:latin typeface="Arial"/>
                  </a:rPr>
                  <a:t>Low</a:t>
                </a:r>
              </a:p>
            </p:txBody>
          </p:sp>
        </p:grpSp>
      </p:grpSp>
      <p:grpSp>
        <p:nvGrpSpPr>
          <p:cNvPr id="89" name="Group 88">
            <a:extLst>
              <a:ext uri="{FF2B5EF4-FFF2-40B4-BE49-F238E27FC236}">
                <a16:creationId xmlns:a16="http://schemas.microsoft.com/office/drawing/2014/main" xmlns="" id="{27C24F41-1B70-456E-AB43-748F612ED9BE}"/>
              </a:ext>
            </a:extLst>
          </p:cNvPr>
          <p:cNvGrpSpPr/>
          <p:nvPr/>
        </p:nvGrpSpPr>
        <p:grpSpPr>
          <a:xfrm>
            <a:off x="5307841" y="4366529"/>
            <a:ext cx="1620239" cy="1620233"/>
            <a:chOff x="616226" y="4632371"/>
            <a:chExt cx="1620661" cy="1620655"/>
          </a:xfrm>
        </p:grpSpPr>
        <p:grpSp>
          <p:nvGrpSpPr>
            <p:cNvPr id="90" name="Group 89">
              <a:extLst>
                <a:ext uri="{FF2B5EF4-FFF2-40B4-BE49-F238E27FC236}">
                  <a16:creationId xmlns:a16="http://schemas.microsoft.com/office/drawing/2014/main" xmlns="" id="{722C19F8-9130-4A4E-A468-2AA586C3C0B6}"/>
                </a:ext>
              </a:extLst>
            </p:cNvPr>
            <p:cNvGrpSpPr/>
            <p:nvPr/>
          </p:nvGrpSpPr>
          <p:grpSpPr>
            <a:xfrm>
              <a:off x="616226" y="4632371"/>
              <a:ext cx="1620661" cy="1620655"/>
              <a:chOff x="6981347" y="2614931"/>
              <a:chExt cx="474348" cy="474346"/>
            </a:xfrm>
          </p:grpSpPr>
          <p:sp useBgFill="1">
            <p:nvSpPr>
              <p:cNvPr id="94" name="Oval 93">
                <a:extLst>
                  <a:ext uri="{FF2B5EF4-FFF2-40B4-BE49-F238E27FC236}">
                    <a16:creationId xmlns:a16="http://schemas.microsoft.com/office/drawing/2014/main" xmlns="" id="{8F75DF4A-D8D2-4C21-A686-83BC6A5AD2BF}"/>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95" name="Oval 94">
                <a:extLst>
                  <a:ext uri="{FF2B5EF4-FFF2-40B4-BE49-F238E27FC236}">
                    <a16:creationId xmlns:a16="http://schemas.microsoft.com/office/drawing/2014/main" xmlns="" id="{2755E5D8-655D-4CFC-8CAE-CC4C76744D06}"/>
                  </a:ext>
                </a:extLst>
              </p:cNvPr>
              <p:cNvSpPr/>
              <p:nvPr/>
            </p:nvSpPr>
            <p:spPr>
              <a:xfrm>
                <a:off x="6981347" y="2614931"/>
                <a:ext cx="474348" cy="474346"/>
              </a:xfrm>
              <a:prstGeom prst="ellips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96" name="Oval 95">
                <a:extLst>
                  <a:ext uri="{FF2B5EF4-FFF2-40B4-BE49-F238E27FC236}">
                    <a16:creationId xmlns:a16="http://schemas.microsoft.com/office/drawing/2014/main" xmlns="" id="{0D8E9E74-5C99-45F0-9CDD-A139B9E1B944}"/>
                  </a:ext>
                </a:extLst>
              </p:cNvPr>
              <p:cNvSpPr/>
              <p:nvPr/>
            </p:nvSpPr>
            <p:spPr>
              <a:xfrm>
                <a:off x="7014267" y="2647847"/>
                <a:ext cx="408516" cy="408514"/>
              </a:xfrm>
              <a:prstGeom prst="ellipse">
                <a:avLst/>
              </a:prstGeom>
              <a:noFill/>
              <a:ln w="12700">
                <a:solidFill>
                  <a:schemeClr val="accent4"/>
                </a:solidFill>
              </a:ln>
              <a:effectLst>
                <a:outerShdw blurRad="76200" algn="ctr"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91" name="Group 90">
              <a:extLst>
                <a:ext uri="{FF2B5EF4-FFF2-40B4-BE49-F238E27FC236}">
                  <a16:creationId xmlns:a16="http://schemas.microsoft.com/office/drawing/2014/main" xmlns="" id="{95E6AF6F-EEC6-446D-8261-BBB2E8E5C54F}"/>
                </a:ext>
              </a:extLst>
            </p:cNvPr>
            <p:cNvGrpSpPr/>
            <p:nvPr/>
          </p:nvGrpSpPr>
          <p:grpSpPr>
            <a:xfrm>
              <a:off x="923854" y="5023312"/>
              <a:ext cx="1005403" cy="831813"/>
              <a:chOff x="991598" y="4999500"/>
              <a:chExt cx="1005403" cy="831813"/>
            </a:xfrm>
          </p:grpSpPr>
          <p:sp>
            <p:nvSpPr>
              <p:cNvPr id="92" name="TextBox 91">
                <a:extLst>
                  <a:ext uri="{FF2B5EF4-FFF2-40B4-BE49-F238E27FC236}">
                    <a16:creationId xmlns:a16="http://schemas.microsoft.com/office/drawing/2014/main" xmlns="" id="{950A06AD-ACCB-4B49-B2ED-B4DC9A206BAA}"/>
                  </a:ext>
                </a:extLst>
              </p:cNvPr>
              <p:cNvSpPr txBox="1"/>
              <p:nvPr/>
            </p:nvSpPr>
            <p:spPr>
              <a:xfrm>
                <a:off x="1060527" y="4999500"/>
                <a:ext cx="867546" cy="560153"/>
              </a:xfrm>
              <a:prstGeom prst="rect">
                <a:avLst/>
              </a:prstGeom>
              <a:noFill/>
            </p:spPr>
            <p:txBody>
              <a:bodyPr wrap="none" rtlCol="0" anchor="t">
                <a:spAutoFit/>
              </a:bodyPr>
              <a:lstStyle/>
              <a:p>
                <a:pPr algn="ctr" defTabSz="914126">
                  <a:lnSpc>
                    <a:spcPct val="95000"/>
                  </a:lnSpc>
                </a:pPr>
                <a:r>
                  <a:rPr lang="en-US" sz="3199" b="1" dirty="0">
                    <a:solidFill>
                      <a:srgbClr val="FFFFFF"/>
                    </a:solidFill>
                    <a:latin typeface="Arial"/>
                  </a:rPr>
                  <a:t>126</a:t>
                </a:r>
              </a:p>
            </p:txBody>
          </p:sp>
          <p:sp>
            <p:nvSpPr>
              <p:cNvPr id="93" name="TextBox 92">
                <a:extLst>
                  <a:ext uri="{FF2B5EF4-FFF2-40B4-BE49-F238E27FC236}">
                    <a16:creationId xmlns:a16="http://schemas.microsoft.com/office/drawing/2014/main" xmlns="" id="{E7CB86E9-25F8-4F82-8F66-4E8D27F5A4D8}"/>
                  </a:ext>
                </a:extLst>
              </p:cNvPr>
              <p:cNvSpPr txBox="1"/>
              <p:nvPr/>
            </p:nvSpPr>
            <p:spPr>
              <a:xfrm>
                <a:off x="991598" y="5475831"/>
                <a:ext cx="1005403" cy="355482"/>
              </a:xfrm>
              <a:prstGeom prst="rect">
                <a:avLst/>
              </a:prstGeom>
              <a:noFill/>
            </p:spPr>
            <p:txBody>
              <a:bodyPr wrap="none" rtlCol="0" anchor="t">
                <a:spAutoFit/>
              </a:bodyPr>
              <a:lstStyle/>
              <a:p>
                <a:pPr algn="ctr" defTabSz="914126">
                  <a:lnSpc>
                    <a:spcPct val="95000"/>
                  </a:lnSpc>
                </a:pPr>
                <a:r>
                  <a:rPr lang="en-US" sz="1799" dirty="0">
                    <a:solidFill>
                      <a:srgbClr val="FFFFFF"/>
                    </a:solidFill>
                    <a:latin typeface="Arial"/>
                  </a:rPr>
                  <a:t>Medium</a:t>
                </a:r>
              </a:p>
            </p:txBody>
          </p:sp>
        </p:grpSp>
      </p:grpSp>
      <p:grpSp>
        <p:nvGrpSpPr>
          <p:cNvPr id="97" name="Group 96">
            <a:extLst>
              <a:ext uri="{FF2B5EF4-FFF2-40B4-BE49-F238E27FC236}">
                <a16:creationId xmlns:a16="http://schemas.microsoft.com/office/drawing/2014/main" xmlns="" id="{D0C8B605-6621-4629-8E5B-802C74DEB079}"/>
              </a:ext>
            </a:extLst>
          </p:cNvPr>
          <p:cNvGrpSpPr/>
          <p:nvPr/>
        </p:nvGrpSpPr>
        <p:grpSpPr>
          <a:xfrm>
            <a:off x="7653729" y="4366529"/>
            <a:ext cx="1620239" cy="1620233"/>
            <a:chOff x="616226" y="4632371"/>
            <a:chExt cx="1620661" cy="1620655"/>
          </a:xfrm>
        </p:grpSpPr>
        <p:grpSp>
          <p:nvGrpSpPr>
            <p:cNvPr id="98" name="Group 97">
              <a:extLst>
                <a:ext uri="{FF2B5EF4-FFF2-40B4-BE49-F238E27FC236}">
                  <a16:creationId xmlns:a16="http://schemas.microsoft.com/office/drawing/2014/main" xmlns="" id="{893F6E07-C94E-4C51-A5C9-9F640F15C5D9}"/>
                </a:ext>
              </a:extLst>
            </p:cNvPr>
            <p:cNvGrpSpPr/>
            <p:nvPr/>
          </p:nvGrpSpPr>
          <p:grpSpPr>
            <a:xfrm>
              <a:off x="616226" y="4632371"/>
              <a:ext cx="1620661" cy="1620655"/>
              <a:chOff x="6981347" y="2614931"/>
              <a:chExt cx="474348" cy="474346"/>
            </a:xfrm>
          </p:grpSpPr>
          <p:sp useBgFill="1">
            <p:nvSpPr>
              <p:cNvPr id="102" name="Oval 101">
                <a:extLst>
                  <a:ext uri="{FF2B5EF4-FFF2-40B4-BE49-F238E27FC236}">
                    <a16:creationId xmlns:a16="http://schemas.microsoft.com/office/drawing/2014/main" xmlns="" id="{441A7E03-9B57-4927-8B87-5587E0306EE6}"/>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103" name="Oval 102">
                <a:extLst>
                  <a:ext uri="{FF2B5EF4-FFF2-40B4-BE49-F238E27FC236}">
                    <a16:creationId xmlns:a16="http://schemas.microsoft.com/office/drawing/2014/main" xmlns="" id="{0C76F603-337E-41CA-9992-0945A84942BE}"/>
                  </a:ext>
                </a:extLst>
              </p:cNvPr>
              <p:cNvSpPr/>
              <p:nvPr/>
            </p:nvSpPr>
            <p:spPr>
              <a:xfrm>
                <a:off x="6981347" y="2614931"/>
                <a:ext cx="474348" cy="474346"/>
              </a:xfrm>
              <a:prstGeom prst="ellipse">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104" name="Oval 103">
                <a:extLst>
                  <a:ext uri="{FF2B5EF4-FFF2-40B4-BE49-F238E27FC236}">
                    <a16:creationId xmlns:a16="http://schemas.microsoft.com/office/drawing/2014/main" xmlns="" id="{E4D1E529-1D4C-44D8-B0B5-B4570E4E57BE}"/>
                  </a:ext>
                </a:extLst>
              </p:cNvPr>
              <p:cNvSpPr/>
              <p:nvPr/>
            </p:nvSpPr>
            <p:spPr>
              <a:xfrm>
                <a:off x="7014267" y="2647847"/>
                <a:ext cx="408516" cy="408514"/>
              </a:xfrm>
              <a:prstGeom prst="ellipse">
                <a:avLst/>
              </a:prstGeom>
              <a:noFill/>
              <a:ln w="12700">
                <a:solidFill>
                  <a:schemeClr val="accent4">
                    <a:lumMod val="50000"/>
                  </a:schemeClr>
                </a:solidFill>
              </a:ln>
              <a:effectLst>
                <a:outerShdw blurRad="76200" algn="ctr" rotWithShape="0">
                  <a:schemeClr val="accent4">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dirty="0">
                  <a:solidFill>
                    <a:srgbClr val="FFFFFF"/>
                  </a:solidFill>
                  <a:latin typeface="Arial"/>
                </a:endParaRPr>
              </a:p>
            </p:txBody>
          </p:sp>
        </p:grpSp>
        <p:grpSp>
          <p:nvGrpSpPr>
            <p:cNvPr id="99" name="Group 98">
              <a:extLst>
                <a:ext uri="{FF2B5EF4-FFF2-40B4-BE49-F238E27FC236}">
                  <a16:creationId xmlns:a16="http://schemas.microsoft.com/office/drawing/2014/main" xmlns="" id="{AA5E0D8A-1517-4C71-B44A-F59A982317CF}"/>
                </a:ext>
              </a:extLst>
            </p:cNvPr>
            <p:cNvGrpSpPr/>
            <p:nvPr/>
          </p:nvGrpSpPr>
          <p:grpSpPr>
            <a:xfrm>
              <a:off x="1096979" y="5023312"/>
              <a:ext cx="659155" cy="831813"/>
              <a:chOff x="1164723" y="4999500"/>
              <a:chExt cx="659155" cy="831813"/>
            </a:xfrm>
          </p:grpSpPr>
          <p:sp>
            <p:nvSpPr>
              <p:cNvPr id="100" name="TextBox 99">
                <a:extLst>
                  <a:ext uri="{FF2B5EF4-FFF2-40B4-BE49-F238E27FC236}">
                    <a16:creationId xmlns:a16="http://schemas.microsoft.com/office/drawing/2014/main" xmlns="" id="{15F5104F-651D-4AFC-ACB6-50ACC89149CA}"/>
                  </a:ext>
                </a:extLst>
              </p:cNvPr>
              <p:cNvSpPr txBox="1"/>
              <p:nvPr/>
            </p:nvSpPr>
            <p:spPr>
              <a:xfrm>
                <a:off x="1174340" y="4999500"/>
                <a:ext cx="639919" cy="560153"/>
              </a:xfrm>
              <a:prstGeom prst="rect">
                <a:avLst/>
              </a:prstGeom>
              <a:noFill/>
            </p:spPr>
            <p:txBody>
              <a:bodyPr wrap="none" rtlCol="0" anchor="t">
                <a:spAutoFit/>
              </a:bodyPr>
              <a:lstStyle/>
              <a:p>
                <a:pPr algn="ctr" defTabSz="914126">
                  <a:lnSpc>
                    <a:spcPct val="95000"/>
                  </a:lnSpc>
                </a:pPr>
                <a:r>
                  <a:rPr lang="en-US" sz="3199" b="1" dirty="0">
                    <a:solidFill>
                      <a:srgbClr val="FFFFFF"/>
                    </a:solidFill>
                    <a:latin typeface="Arial"/>
                  </a:rPr>
                  <a:t>27</a:t>
                </a:r>
              </a:p>
            </p:txBody>
          </p:sp>
          <p:sp>
            <p:nvSpPr>
              <p:cNvPr id="101" name="TextBox 100">
                <a:extLst>
                  <a:ext uri="{FF2B5EF4-FFF2-40B4-BE49-F238E27FC236}">
                    <a16:creationId xmlns:a16="http://schemas.microsoft.com/office/drawing/2014/main" xmlns="" id="{7A038676-3A71-4D6D-BCB5-33DBAEE67B5C}"/>
                  </a:ext>
                </a:extLst>
              </p:cNvPr>
              <p:cNvSpPr txBox="1"/>
              <p:nvPr/>
            </p:nvSpPr>
            <p:spPr>
              <a:xfrm>
                <a:off x="1164723" y="5475831"/>
                <a:ext cx="659155" cy="355482"/>
              </a:xfrm>
              <a:prstGeom prst="rect">
                <a:avLst/>
              </a:prstGeom>
              <a:noFill/>
            </p:spPr>
            <p:txBody>
              <a:bodyPr wrap="none" rtlCol="0" anchor="t">
                <a:spAutoFit/>
              </a:bodyPr>
              <a:lstStyle/>
              <a:p>
                <a:pPr algn="ctr" defTabSz="914126">
                  <a:lnSpc>
                    <a:spcPct val="95000"/>
                  </a:lnSpc>
                </a:pPr>
                <a:r>
                  <a:rPr lang="en-US" sz="1799" dirty="0">
                    <a:solidFill>
                      <a:srgbClr val="FFFFFF"/>
                    </a:solidFill>
                    <a:latin typeface="Arial"/>
                  </a:rPr>
                  <a:t>High</a:t>
                </a:r>
              </a:p>
            </p:txBody>
          </p:sp>
        </p:grpSp>
      </p:grpSp>
      <p:sp>
        <p:nvSpPr>
          <p:cNvPr id="106" name="Subtitle 1"/>
          <p:cNvSpPr>
            <a:spLocks noGrp="1"/>
          </p:cNvSpPr>
          <p:nvPr>
            <p:ph type="subTitle" idx="10"/>
          </p:nvPr>
        </p:nvSpPr>
        <p:spPr>
          <a:xfrm>
            <a:off x="533260" y="1110044"/>
            <a:ext cx="6522926" cy="313850"/>
          </a:xfrm>
        </p:spPr>
        <p:txBody>
          <a:bodyPr/>
          <a:lstStyle/>
          <a:p>
            <a:r>
              <a:rPr lang="en-US" dirty="0"/>
              <a:t>Vulnerability Scan</a:t>
            </a:r>
          </a:p>
        </p:txBody>
      </p:sp>
      <p:sp>
        <p:nvSpPr>
          <p:cNvPr id="107" name="Title 2"/>
          <p:cNvSpPr>
            <a:spLocks noGrp="1"/>
          </p:cNvSpPr>
          <p:nvPr>
            <p:ph type="title"/>
          </p:nvPr>
        </p:nvSpPr>
        <p:spPr>
          <a:xfrm>
            <a:off x="533261" y="663864"/>
            <a:ext cx="11122303" cy="443083"/>
          </a:xfrm>
        </p:spPr>
        <p:txBody>
          <a:bodyPr/>
          <a:lstStyle/>
          <a:p>
            <a:r>
              <a:rPr lang="en-US" dirty="0"/>
              <a:t>Security rating service</a:t>
            </a:r>
          </a:p>
        </p:txBody>
      </p:sp>
      <p:sp>
        <p:nvSpPr>
          <p:cNvPr id="111" name="TextBox 110">
            <a:extLst>
              <a:ext uri="{FF2B5EF4-FFF2-40B4-BE49-F238E27FC236}">
                <a16:creationId xmlns:a16="http://schemas.microsoft.com/office/drawing/2014/main" xmlns="" id="{42A63F1D-8133-4F58-94A3-311CFB5C5F6E}"/>
              </a:ext>
            </a:extLst>
          </p:cNvPr>
          <p:cNvSpPr txBox="1"/>
          <p:nvPr/>
        </p:nvSpPr>
        <p:spPr>
          <a:xfrm>
            <a:off x="9832797" y="381397"/>
            <a:ext cx="1999008" cy="620777"/>
          </a:xfrm>
          <a:prstGeom prst="rect">
            <a:avLst/>
          </a:prstGeom>
          <a:noFill/>
        </p:spPr>
        <p:txBody>
          <a:bodyPr wrap="square" rtlCol="0" anchor="t">
            <a:spAutoFit/>
          </a:bodyPr>
          <a:lstStyle/>
          <a:p>
            <a:pPr defTabSz="914126">
              <a:lnSpc>
                <a:spcPct val="95000"/>
              </a:lnSpc>
            </a:pPr>
            <a:r>
              <a:rPr lang="en-US" sz="1799" dirty="0">
                <a:solidFill>
                  <a:srgbClr val="FFFFFF"/>
                </a:solidFill>
                <a:latin typeface="Arial"/>
              </a:rPr>
              <a:t>Security</a:t>
            </a:r>
          </a:p>
          <a:p>
            <a:pPr defTabSz="914126">
              <a:lnSpc>
                <a:spcPct val="95000"/>
              </a:lnSpc>
            </a:pPr>
            <a:r>
              <a:rPr lang="en-US" sz="1799" dirty="0">
                <a:solidFill>
                  <a:srgbClr val="FFFFFF"/>
                </a:solidFill>
                <a:latin typeface="Arial"/>
              </a:rPr>
              <a:t>Rating</a:t>
            </a:r>
          </a:p>
        </p:txBody>
      </p:sp>
      <p:sp useBgFill="1">
        <p:nvSpPr>
          <p:cNvPr id="112" name="Oval 111">
            <a:extLst>
              <a:ext uri="{FF2B5EF4-FFF2-40B4-BE49-F238E27FC236}">
                <a16:creationId xmlns:a16="http://schemas.microsoft.com/office/drawing/2014/main" xmlns="" id="{6E6B3971-4625-5143-A910-68A7A768E2D6}"/>
              </a:ext>
            </a:extLst>
          </p:cNvPr>
          <p:cNvSpPr/>
          <p:nvPr/>
        </p:nvSpPr>
        <p:spPr>
          <a:xfrm>
            <a:off x="10973674" y="160447"/>
            <a:ext cx="1053994" cy="10539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113" name="Oval 112">
            <a:extLst>
              <a:ext uri="{FF2B5EF4-FFF2-40B4-BE49-F238E27FC236}">
                <a16:creationId xmlns:a16="http://schemas.microsoft.com/office/drawing/2014/main" xmlns="" id="{57BF30AD-256F-ED4C-B5A2-69DC5374D897}"/>
              </a:ext>
            </a:extLst>
          </p:cNvPr>
          <p:cNvSpPr/>
          <p:nvPr/>
        </p:nvSpPr>
        <p:spPr>
          <a:xfrm>
            <a:off x="10973674" y="160447"/>
            <a:ext cx="1053994" cy="1053991"/>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114" name="Oval 113">
            <a:extLst>
              <a:ext uri="{FF2B5EF4-FFF2-40B4-BE49-F238E27FC236}">
                <a16:creationId xmlns:a16="http://schemas.microsoft.com/office/drawing/2014/main" xmlns="" id="{B842DE64-183F-9F41-A731-17FEA3916E78}"/>
              </a:ext>
            </a:extLst>
          </p:cNvPr>
          <p:cNvSpPr/>
          <p:nvPr/>
        </p:nvSpPr>
        <p:spPr>
          <a:xfrm>
            <a:off x="11046814" y="233587"/>
            <a:ext cx="907717" cy="907714"/>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pic>
        <p:nvPicPr>
          <p:cNvPr id="115" name="Picture 114"/>
          <p:cNvPicPr>
            <a:picLocks noChangeAspect="1"/>
          </p:cNvPicPr>
          <p:nvPr/>
        </p:nvPicPr>
        <p:blipFill>
          <a:blip r:embed="rId2"/>
          <a:stretch>
            <a:fillRect/>
          </a:stretch>
        </p:blipFill>
        <p:spPr>
          <a:xfrm>
            <a:off x="11095121" y="223110"/>
            <a:ext cx="983107" cy="913506"/>
          </a:xfrm>
          <a:prstGeom prst="rect">
            <a:avLst/>
          </a:prstGeom>
        </p:spPr>
      </p:pic>
    </p:spTree>
    <p:extLst>
      <p:ext uri="{BB962C8B-B14F-4D97-AF65-F5344CB8AC3E}">
        <p14:creationId xmlns:p14="http://schemas.microsoft.com/office/powerpoint/2010/main" val="270624291"/>
      </p:ext>
    </p:extLst>
  </p:cSld>
  <p:clrMapOvr>
    <a:masterClrMapping/>
  </p:clrMapOvr>
  <mc:AlternateContent xmlns:mc="http://schemas.openxmlformats.org/markup-compatibility/2006" xmlns:p14="http://schemas.microsoft.com/office/powerpoint/2010/main">
    <mc:Choice Requires="p14">
      <p:transition spd="med" p14:dur="700" advClick="0" advTm="14800">
        <p:fade/>
      </p:transition>
    </mc:Choice>
    <mc:Fallback xmlns="">
      <p:transition spd="med" advClick="0" advTm="148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1000"/>
                                        <p:tgtEl>
                                          <p:spTgt spid="67"/>
                                        </p:tgtEl>
                                      </p:cBhvr>
                                    </p:animEffect>
                                  </p:childTnLst>
                                </p:cTn>
                              </p:par>
                              <p:par>
                                <p:cTn id="8" presetID="10" presetClass="entr" presetSubtype="0" fill="hold" nodeType="withEffect">
                                  <p:stCondLst>
                                    <p:cond delay="750"/>
                                  </p:stCondLst>
                                  <p:childTnLst>
                                    <p:set>
                                      <p:cBhvr>
                                        <p:cTn id="9" dur="1" fill="hold">
                                          <p:stCondLst>
                                            <p:cond delay="0"/>
                                          </p:stCondLst>
                                        </p:cTn>
                                        <p:tgtEl>
                                          <p:spTgt spid="69"/>
                                        </p:tgtEl>
                                        <p:attrNameLst>
                                          <p:attrName>style.visibility</p:attrName>
                                        </p:attrNameLst>
                                      </p:cBhvr>
                                      <p:to>
                                        <p:strVal val="visible"/>
                                      </p:to>
                                    </p:set>
                                    <p:animEffect transition="in" filter="fade">
                                      <p:cBhvr>
                                        <p:cTn id="10" dur="500"/>
                                        <p:tgtEl>
                                          <p:spTgt spid="69"/>
                                        </p:tgtEl>
                                      </p:cBhvr>
                                    </p:animEffect>
                                  </p:childTnLst>
                                </p:cTn>
                              </p:par>
                              <p:par>
                                <p:cTn id="11" presetID="22" presetClass="entr" presetSubtype="8" fill="hold" grpId="0" nodeType="withEffect">
                                  <p:stCondLst>
                                    <p:cond delay="175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1000"/>
                                        <p:tgtEl>
                                          <p:spTgt spid="44"/>
                                        </p:tgtEl>
                                      </p:cBhvr>
                                    </p:animEffect>
                                  </p:childTnLst>
                                </p:cTn>
                              </p:par>
                              <p:par>
                                <p:cTn id="14" presetID="10" presetClass="entr" presetSubtype="0" fill="hold" nodeType="withEffect">
                                  <p:stCondLst>
                                    <p:cond delay="250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par>
                                <p:cTn id="17" presetID="22" presetClass="entr" presetSubtype="8" fill="hold" grpId="0" nodeType="withEffect">
                                  <p:stCondLst>
                                    <p:cond delay="350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1000"/>
                                        <p:tgtEl>
                                          <p:spTgt spid="45"/>
                                        </p:tgtEl>
                                      </p:cBhvr>
                                    </p:animEffect>
                                  </p:childTnLst>
                                </p:cTn>
                              </p:par>
                              <p:par>
                                <p:cTn id="20" presetID="10" presetClass="entr" presetSubtype="0" fill="hold" nodeType="withEffect">
                                  <p:stCondLst>
                                    <p:cond delay="425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par>
                                <p:cTn id="23" presetID="22" presetClass="entr" presetSubtype="8" fill="hold" grpId="0" nodeType="withEffect">
                                  <p:stCondLst>
                                    <p:cond delay="525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1000"/>
                                        <p:tgtEl>
                                          <p:spTgt spid="46"/>
                                        </p:tgtEl>
                                      </p:cBhvr>
                                    </p:animEffect>
                                  </p:childTnLst>
                                </p:cTn>
                              </p:par>
                              <p:par>
                                <p:cTn id="26" presetID="10" presetClass="entr" presetSubtype="0" fill="hold" nodeType="withEffect">
                                  <p:stCondLst>
                                    <p:cond delay="600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500"/>
                                        <p:tgtEl>
                                          <p:spTgt spid="72"/>
                                        </p:tgtEl>
                                      </p:cBhvr>
                                    </p:animEffect>
                                  </p:childTnLst>
                                </p:cTn>
                              </p:par>
                              <p:par>
                                <p:cTn id="29" presetID="22" presetClass="entr" presetSubtype="8" fill="hold" grpId="0" nodeType="withEffect">
                                  <p:stCondLst>
                                    <p:cond delay="7000"/>
                                  </p:stCondLst>
                                  <p:childTnLst>
                                    <p:set>
                                      <p:cBhvr>
                                        <p:cTn id="30" dur="1" fill="hold">
                                          <p:stCondLst>
                                            <p:cond delay="0"/>
                                          </p:stCondLst>
                                        </p:cTn>
                                        <p:tgtEl>
                                          <p:spTgt spid="68"/>
                                        </p:tgtEl>
                                        <p:attrNameLst>
                                          <p:attrName>style.visibility</p:attrName>
                                        </p:attrNameLst>
                                      </p:cBhvr>
                                      <p:to>
                                        <p:strVal val="visible"/>
                                      </p:to>
                                    </p:set>
                                    <p:animEffect transition="in" filter="wipe(left)">
                                      <p:cBhvr>
                                        <p:cTn id="31" dur="1000"/>
                                        <p:tgtEl>
                                          <p:spTgt spid="68"/>
                                        </p:tgtEl>
                                      </p:cBhvr>
                                    </p:animEffect>
                                  </p:childTnLst>
                                </p:cTn>
                              </p:par>
                              <p:par>
                                <p:cTn id="32" presetID="10" presetClass="entr" presetSubtype="0" fill="hold" nodeType="withEffect">
                                  <p:stCondLst>
                                    <p:cond delay="775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10" presetClass="entr" presetSubtype="0" fill="hold" nodeType="withEffect">
                                  <p:stCondLst>
                                    <p:cond delay="975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nodeType="withEffect">
                                  <p:stCondLst>
                                    <p:cond delay="10250"/>
                                  </p:stCondLst>
                                  <p:childTnLst>
                                    <p:set>
                                      <p:cBhvr>
                                        <p:cTn id="39" dur="1" fill="hold">
                                          <p:stCondLst>
                                            <p:cond delay="0"/>
                                          </p:stCondLst>
                                        </p:cTn>
                                        <p:tgtEl>
                                          <p:spTgt spid="81"/>
                                        </p:tgtEl>
                                        <p:attrNameLst>
                                          <p:attrName>style.visibility</p:attrName>
                                        </p:attrNameLst>
                                      </p:cBhvr>
                                      <p:to>
                                        <p:strVal val="visible"/>
                                      </p:to>
                                    </p:set>
                                    <p:animEffect transition="in" filter="fade">
                                      <p:cBhvr>
                                        <p:cTn id="40" dur="500"/>
                                        <p:tgtEl>
                                          <p:spTgt spid="81"/>
                                        </p:tgtEl>
                                      </p:cBhvr>
                                    </p:animEffect>
                                  </p:childTnLst>
                                </p:cTn>
                              </p:par>
                              <p:par>
                                <p:cTn id="41" presetID="10" presetClass="entr" presetSubtype="0" fill="hold" nodeType="withEffect">
                                  <p:stCondLst>
                                    <p:cond delay="1075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500"/>
                                        <p:tgtEl>
                                          <p:spTgt spid="89"/>
                                        </p:tgtEl>
                                      </p:cBhvr>
                                    </p:animEffect>
                                  </p:childTnLst>
                                </p:cTn>
                              </p:par>
                              <p:par>
                                <p:cTn id="44" presetID="10" presetClass="entr" presetSubtype="0" fill="hold" nodeType="withEffect">
                                  <p:stCondLst>
                                    <p:cond delay="1125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nodeType="withEffect">
                                  <p:stCondLst>
                                    <p:cond delay="1175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44" grpId="0" animBg="1"/>
      <p:bldP spid="45" grpId="0" animBg="1"/>
      <p:bldP spid="4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939" y="428067"/>
            <a:ext cx="11122303" cy="443083"/>
          </a:xfrm>
        </p:spPr>
        <p:txBody>
          <a:bodyPr/>
          <a:lstStyle/>
          <a:p>
            <a:r>
              <a:rPr lang="en-US" dirty="0" err="1"/>
              <a:t>WorkFlow</a:t>
            </a:r>
            <a:r>
              <a:rPr lang="ru-RU" dirty="0"/>
              <a:t> - автоматизация</a:t>
            </a:r>
            <a:endParaRPr lang="en-US" dirty="0"/>
          </a:p>
        </p:txBody>
      </p:sp>
      <p:sp>
        <p:nvSpPr>
          <p:cNvPr id="4" name="Content Placeholder 6"/>
          <p:cNvSpPr txBox="1">
            <a:spLocks/>
          </p:cNvSpPr>
          <p:nvPr/>
        </p:nvSpPr>
        <p:spPr>
          <a:xfrm>
            <a:off x="569089" y="5007850"/>
            <a:ext cx="10832502" cy="60505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Char char="​"/>
              <a:defRPr sz="2000" kern="1200">
                <a:solidFill>
                  <a:schemeClr val="bg1"/>
                </a:solidFill>
                <a:latin typeface="+mn-lt"/>
                <a:ea typeface="+mn-ea"/>
                <a:cs typeface="+mn-cs"/>
              </a:defRPr>
            </a:lvl1pPr>
            <a:lvl2pPr marL="166688" indent="-166688" algn="l" defTabSz="914400" rtl="0" eaLnBrk="1" latinLnBrk="0" hangingPunct="1">
              <a:lnSpc>
                <a:spcPct val="90000"/>
              </a:lnSpc>
              <a:spcBef>
                <a:spcPts val="500"/>
              </a:spcBef>
              <a:buClr>
                <a:schemeClr val="accent6"/>
              </a:buClr>
              <a:buSzPct val="85000"/>
              <a:buFont typeface="Wingdings" panose="05000000000000000000" pitchFamily="2" charset="2"/>
              <a:buChar char="§"/>
              <a:defRPr sz="1800" kern="1200">
                <a:solidFill>
                  <a:schemeClr val="bg1"/>
                </a:solidFill>
                <a:latin typeface="+mn-lt"/>
                <a:ea typeface="+mn-ea"/>
                <a:cs typeface="+mn-cs"/>
              </a:defRPr>
            </a:lvl2pPr>
            <a:lvl3pPr marL="346075" indent="-166688" algn="l" defTabSz="914400" rtl="0" eaLnBrk="1" latinLnBrk="0" hangingPunct="1">
              <a:lnSpc>
                <a:spcPct val="90000"/>
              </a:lnSpc>
              <a:spcBef>
                <a:spcPts val="500"/>
              </a:spcBef>
              <a:buClr>
                <a:schemeClr val="accent6"/>
              </a:buClr>
              <a:buSzPct val="100000"/>
              <a:buFont typeface="Arial" panose="020B0604020202020204" pitchFamily="34" charset="0"/>
              <a:buChar char="»"/>
              <a:defRPr sz="1600" kern="1200">
                <a:solidFill>
                  <a:schemeClr val="bg1"/>
                </a:solidFill>
                <a:latin typeface="+mn-lt"/>
                <a:ea typeface="+mn-ea"/>
                <a:cs typeface="+mn-cs"/>
              </a:defRPr>
            </a:lvl3pPr>
            <a:lvl4pPr marL="0" indent="0" algn="l" defTabSz="914400" rtl="0" eaLnBrk="1" latinLnBrk="0" hangingPunct="1">
              <a:lnSpc>
                <a:spcPct val="90000"/>
              </a:lnSpc>
              <a:spcBef>
                <a:spcPts val="1400"/>
              </a:spcBef>
              <a:spcAft>
                <a:spcPts val="600"/>
              </a:spcAft>
              <a:buFont typeface="Arial" panose="020B0604020202020204" pitchFamily="34" charset="0"/>
              <a:buChar char="​"/>
              <a:defRPr sz="1400" b="1" kern="1200" cap="all" baseline="0">
                <a:solidFill>
                  <a:schemeClr val="bg1"/>
                </a:solidFill>
                <a:latin typeface="+mn-lt"/>
                <a:ea typeface="+mn-ea"/>
                <a:cs typeface="+mn-cs"/>
              </a:defRPr>
            </a:lvl4pPr>
            <a:lvl5pPr marL="568325" indent="-228600" algn="l" defTabSz="914400" rtl="0" eaLnBrk="1" latinLnBrk="0" hangingPunct="1">
              <a:lnSpc>
                <a:spcPct val="90000"/>
              </a:lnSpc>
              <a:spcBef>
                <a:spcPts val="500"/>
              </a:spcBef>
              <a:buClr>
                <a:schemeClr val="accent6"/>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126"/>
            <a:r>
              <a:rPr lang="ru-RU" sz="2399" dirty="0">
                <a:solidFill>
                  <a:srgbClr val="FFFFFF"/>
                </a:solidFill>
                <a:latin typeface="Arial"/>
              </a:rPr>
              <a:t>Автоматизация позволяет предпринять соответствующие действия без вовлечения администраторов (например, помещение в карантин)</a:t>
            </a:r>
            <a:endParaRPr lang="en-US" sz="2399" dirty="0">
              <a:solidFill>
                <a:srgbClr val="FFFFFF"/>
              </a:solidFill>
              <a:latin typeface="Arial"/>
            </a:endParaRPr>
          </a:p>
        </p:txBody>
      </p:sp>
      <p:grpSp>
        <p:nvGrpSpPr>
          <p:cNvPr id="44" name="Group 43"/>
          <p:cNvGrpSpPr/>
          <p:nvPr/>
        </p:nvGrpSpPr>
        <p:grpSpPr>
          <a:xfrm>
            <a:off x="4697425" y="2053899"/>
            <a:ext cx="1941048" cy="2257143"/>
            <a:chOff x="4698649" y="2053541"/>
            <a:chExt cx="1941554" cy="2257731"/>
          </a:xfrm>
        </p:grpSpPr>
        <p:pic>
          <p:nvPicPr>
            <p:cNvPr id="5" name="Picture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4698649" y="2053541"/>
              <a:ext cx="1930468" cy="1417439"/>
            </a:xfrm>
            <a:prstGeom prst="rect">
              <a:avLst/>
            </a:prstGeom>
          </p:spPr>
        </p:pic>
        <p:pic>
          <p:nvPicPr>
            <p:cNvPr id="19" name="Picture 18" descr="Bot-Sym-Dk.png"/>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652342" y="2488572"/>
              <a:ext cx="506915" cy="459619"/>
            </a:xfrm>
            <a:prstGeom prst="rect">
              <a:avLst/>
            </a:prstGeom>
          </p:spPr>
        </p:pic>
        <p:sp>
          <p:nvSpPr>
            <p:cNvPr id="20" name="Rectangle 19"/>
            <p:cNvSpPr/>
            <p:nvPr/>
          </p:nvSpPr>
          <p:spPr>
            <a:xfrm>
              <a:off x="4717084" y="3665030"/>
              <a:ext cx="1923119" cy="646242"/>
            </a:xfrm>
            <a:prstGeom prst="rect">
              <a:avLst/>
            </a:prstGeom>
            <a:solidFill>
              <a:schemeClr val="bg2"/>
            </a:solidFill>
          </p:spPr>
          <p:txBody>
            <a:bodyPr wrap="square">
              <a:spAutoFit/>
            </a:bodyPr>
            <a:lstStyle/>
            <a:p>
              <a:pPr algn="ctr" defTabSz="914126"/>
              <a:r>
                <a:rPr lang="ru-RU" sz="1799" b="1" spc="-50" dirty="0">
                  <a:solidFill>
                    <a:srgbClr val="DFE6E6">
                      <a:lumMod val="10000"/>
                    </a:srgbClr>
                  </a:solidFill>
                  <a:latin typeface="Arial"/>
                </a:rPr>
                <a:t>Автоматизация реагирования</a:t>
              </a:r>
              <a:endParaRPr lang="en-US" sz="1799" b="1" dirty="0">
                <a:solidFill>
                  <a:srgbClr val="DFE6E6">
                    <a:lumMod val="10000"/>
                  </a:srgbClr>
                </a:solidFill>
                <a:latin typeface="Arial"/>
              </a:endParaRPr>
            </a:p>
          </p:txBody>
        </p:sp>
      </p:grpSp>
      <p:grpSp>
        <p:nvGrpSpPr>
          <p:cNvPr id="45" name="Group 44"/>
          <p:cNvGrpSpPr/>
          <p:nvPr/>
        </p:nvGrpSpPr>
        <p:grpSpPr>
          <a:xfrm>
            <a:off x="6754559" y="2239063"/>
            <a:ext cx="4466760" cy="1790305"/>
            <a:chOff x="6756319" y="2238753"/>
            <a:chExt cx="4467924" cy="1790771"/>
          </a:xfrm>
        </p:grpSpPr>
        <p:grpSp>
          <p:nvGrpSpPr>
            <p:cNvPr id="6" name="Group 5"/>
            <p:cNvGrpSpPr/>
            <p:nvPr/>
          </p:nvGrpSpPr>
          <p:grpSpPr>
            <a:xfrm>
              <a:off x="7080185" y="2238753"/>
              <a:ext cx="727200" cy="727200"/>
              <a:chOff x="7080185" y="2155834"/>
              <a:chExt cx="727200" cy="727200"/>
            </a:xfrm>
          </p:grpSpPr>
          <p:sp>
            <p:nvSpPr>
              <p:cNvPr id="7" name="Oval 6"/>
              <p:cNvSpPr/>
              <p:nvPr/>
            </p:nvSpPr>
            <p:spPr bwMode="invGray">
              <a:xfrm>
                <a:off x="7080185" y="2155834"/>
                <a:ext cx="727200" cy="727200"/>
              </a:xfrm>
              <a:prstGeom prst="ellipse">
                <a:avLst/>
              </a:prstGeom>
              <a:solidFill>
                <a:srgbClr val="222930"/>
              </a:solidFill>
              <a:ln w="76200">
                <a:solidFill>
                  <a:srgbClr val="FFFFFF"/>
                </a:solidFill>
                <a:prstDash val="solid"/>
                <a:round/>
                <a:headEnd/>
                <a:tailEnd/>
              </a:ln>
              <a:extLst/>
            </p:spPr>
            <p:txBody>
              <a:bodyPr wrap="square" rtlCol="0" anchor="ctr"/>
              <a:lstStyle/>
              <a:p>
                <a:pPr algn="ctr" defTabSz="342673">
                  <a:defRPr/>
                </a:pPr>
                <a:endParaRPr lang="en-US" sz="1998" kern="0" dirty="0">
                  <a:solidFill>
                    <a:srgbClr val="000000"/>
                  </a:solidFill>
                  <a:latin typeface="Arial"/>
                </a:endParaRPr>
              </a:p>
            </p:txBody>
          </p:sp>
          <p:pic>
            <p:nvPicPr>
              <p:cNvPr id="8" name="Picture 7" descr="logs alert.eps"/>
              <p:cNvPicPr>
                <a:picLocks noChangeAspect="1"/>
              </p:cNvPicPr>
              <p:nvPr/>
            </p:nvPicPr>
            <p:blipFill>
              <a:blip r:embed="rId4">
                <a:duotone>
                  <a:schemeClr val="bg2">
                    <a:shade val="45000"/>
                    <a:satMod val="135000"/>
                  </a:schemeClr>
                  <a:prstClr val="white"/>
                </a:duotone>
                <a:lum bright="100000"/>
                <a:extLst>
                  <a:ext uri="{28A0092B-C50C-407E-A947-70E740481C1C}">
                    <a14:useLocalDpi xmlns:a14="http://schemas.microsoft.com/office/drawing/2010/main" val="0"/>
                  </a:ext>
                </a:extLst>
              </a:blip>
              <a:stretch>
                <a:fillRect/>
              </a:stretch>
            </p:blipFill>
            <p:spPr>
              <a:xfrm>
                <a:off x="7226939" y="2308528"/>
                <a:ext cx="482072" cy="421812"/>
              </a:xfrm>
              <a:prstGeom prst="rect">
                <a:avLst/>
              </a:prstGeom>
            </p:spPr>
          </p:pic>
        </p:grpSp>
        <p:sp>
          <p:nvSpPr>
            <p:cNvPr id="9" name="Rectangle 8"/>
            <p:cNvSpPr/>
            <p:nvPr/>
          </p:nvSpPr>
          <p:spPr>
            <a:xfrm>
              <a:off x="6945215" y="3108853"/>
              <a:ext cx="954032" cy="276999"/>
            </a:xfrm>
            <a:prstGeom prst="rect">
              <a:avLst/>
            </a:prstGeom>
          </p:spPr>
          <p:txBody>
            <a:bodyPr wrap="none">
              <a:spAutoFit/>
            </a:bodyPr>
            <a:lstStyle/>
            <a:p>
              <a:pPr defTabSz="914126"/>
              <a:r>
                <a:rPr lang="en-GB" sz="1200" b="1" spc="-50" dirty="0">
                  <a:solidFill>
                    <a:srgbClr val="FFFFFF"/>
                  </a:solidFill>
                  <a:latin typeface="Arial"/>
                </a:rPr>
                <a:t>Notification</a:t>
              </a:r>
              <a:endParaRPr lang="en-US" sz="1200" b="1" dirty="0">
                <a:solidFill>
                  <a:srgbClr val="FFFFFF"/>
                </a:solidFill>
                <a:latin typeface="Arial"/>
              </a:endParaRPr>
            </a:p>
          </p:txBody>
        </p:sp>
        <p:sp>
          <p:nvSpPr>
            <p:cNvPr id="10" name="Rectangle 9"/>
            <p:cNvSpPr/>
            <p:nvPr/>
          </p:nvSpPr>
          <p:spPr>
            <a:xfrm>
              <a:off x="8101507" y="3108853"/>
              <a:ext cx="723275" cy="276999"/>
            </a:xfrm>
            <a:prstGeom prst="rect">
              <a:avLst/>
            </a:prstGeom>
          </p:spPr>
          <p:txBody>
            <a:bodyPr wrap="none">
              <a:spAutoFit/>
            </a:bodyPr>
            <a:lstStyle/>
            <a:p>
              <a:pPr defTabSz="914126"/>
              <a:r>
                <a:rPr lang="en-GB" sz="1200" b="1" spc="-50" dirty="0">
                  <a:solidFill>
                    <a:srgbClr val="FFFFFF"/>
                  </a:solidFill>
                  <a:latin typeface="Arial"/>
                </a:rPr>
                <a:t>Reports</a:t>
              </a:r>
              <a:endParaRPr lang="en-US" sz="1200" b="1" dirty="0">
                <a:solidFill>
                  <a:srgbClr val="FFFFFF"/>
                </a:solidFill>
                <a:latin typeface="Arial"/>
              </a:endParaRPr>
            </a:p>
          </p:txBody>
        </p:sp>
        <p:sp>
          <p:nvSpPr>
            <p:cNvPr id="11" name="Rectangle 10"/>
            <p:cNvSpPr/>
            <p:nvPr/>
          </p:nvSpPr>
          <p:spPr>
            <a:xfrm>
              <a:off x="9027993" y="3108853"/>
              <a:ext cx="932893" cy="276999"/>
            </a:xfrm>
            <a:prstGeom prst="rect">
              <a:avLst/>
            </a:prstGeom>
          </p:spPr>
          <p:txBody>
            <a:bodyPr wrap="none">
              <a:spAutoFit/>
            </a:bodyPr>
            <a:lstStyle/>
            <a:p>
              <a:pPr defTabSz="914126"/>
              <a:r>
                <a:rPr lang="en-GB" sz="1200" b="1" spc="-50" dirty="0">
                  <a:solidFill>
                    <a:srgbClr val="FFFFFF"/>
                  </a:solidFill>
                  <a:latin typeface="Arial"/>
                </a:rPr>
                <a:t>Quarantine</a:t>
              </a:r>
              <a:endParaRPr lang="en-US" sz="1200" b="1" dirty="0">
                <a:solidFill>
                  <a:srgbClr val="FFFFFF"/>
                </a:solidFill>
                <a:latin typeface="Arial"/>
              </a:endParaRPr>
            </a:p>
          </p:txBody>
        </p:sp>
        <p:grpSp>
          <p:nvGrpSpPr>
            <p:cNvPr id="12" name="Group 11"/>
            <p:cNvGrpSpPr/>
            <p:nvPr/>
          </p:nvGrpSpPr>
          <p:grpSpPr>
            <a:xfrm>
              <a:off x="9100169" y="2238753"/>
              <a:ext cx="727200" cy="727200"/>
              <a:chOff x="9585235" y="2112935"/>
              <a:chExt cx="727200" cy="727200"/>
            </a:xfrm>
          </p:grpSpPr>
          <p:sp>
            <p:nvSpPr>
              <p:cNvPr id="13" name="Oval 12"/>
              <p:cNvSpPr/>
              <p:nvPr/>
            </p:nvSpPr>
            <p:spPr bwMode="invGray">
              <a:xfrm>
                <a:off x="9585235" y="2112935"/>
                <a:ext cx="727200" cy="727200"/>
              </a:xfrm>
              <a:prstGeom prst="ellipse">
                <a:avLst/>
              </a:prstGeom>
              <a:solidFill>
                <a:srgbClr val="222930"/>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pic>
            <p:nvPicPr>
              <p:cNvPr id="14" name="Picture 13" descr="Vulnerable Attack Surface.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2421" y="2286848"/>
                <a:ext cx="488562" cy="410392"/>
              </a:xfrm>
              <a:prstGeom prst="rect">
                <a:avLst/>
              </a:prstGeom>
            </p:spPr>
          </p:pic>
        </p:grpSp>
        <p:grpSp>
          <p:nvGrpSpPr>
            <p:cNvPr id="15" name="Group 14"/>
            <p:cNvGrpSpPr/>
            <p:nvPr/>
          </p:nvGrpSpPr>
          <p:grpSpPr>
            <a:xfrm>
              <a:off x="10110162" y="2238753"/>
              <a:ext cx="727200" cy="727200"/>
              <a:chOff x="9106269" y="3012821"/>
              <a:chExt cx="727200" cy="727200"/>
            </a:xfrm>
          </p:grpSpPr>
          <p:sp>
            <p:nvSpPr>
              <p:cNvPr id="16" name="Oval 15"/>
              <p:cNvSpPr/>
              <p:nvPr/>
            </p:nvSpPr>
            <p:spPr bwMode="invGray">
              <a:xfrm>
                <a:off x="9106269" y="3012821"/>
                <a:ext cx="727200" cy="727200"/>
              </a:xfrm>
              <a:prstGeom prst="ellipse">
                <a:avLst/>
              </a:prstGeom>
              <a:solidFill>
                <a:srgbClr val="222930"/>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pic>
            <p:nvPicPr>
              <p:cNvPr id="17" name="Picture 16" descr="configuration.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58517" y="3174578"/>
                <a:ext cx="429803" cy="429803"/>
              </a:xfrm>
              <a:prstGeom prst="rect">
                <a:avLst/>
              </a:prstGeom>
            </p:spPr>
          </p:pic>
        </p:grpSp>
        <p:sp>
          <p:nvSpPr>
            <p:cNvPr id="18" name="Rectangle 17"/>
            <p:cNvSpPr/>
            <p:nvPr/>
          </p:nvSpPr>
          <p:spPr>
            <a:xfrm>
              <a:off x="9942384" y="3016520"/>
              <a:ext cx="1122748" cy="461665"/>
            </a:xfrm>
            <a:prstGeom prst="rect">
              <a:avLst/>
            </a:prstGeom>
          </p:spPr>
          <p:txBody>
            <a:bodyPr wrap="none">
              <a:spAutoFit/>
            </a:bodyPr>
            <a:lstStyle/>
            <a:p>
              <a:pPr algn="ctr" defTabSz="914126"/>
              <a:r>
                <a:rPr lang="en-GB" sz="1200" b="1" spc="-50" dirty="0">
                  <a:solidFill>
                    <a:srgbClr val="FFFFFF"/>
                  </a:solidFill>
                  <a:latin typeface="Arial"/>
                </a:rPr>
                <a:t>Adjust </a:t>
              </a:r>
            </a:p>
            <a:p>
              <a:pPr algn="ctr" defTabSz="914126"/>
              <a:r>
                <a:rPr lang="en-GB" sz="1200" b="1" spc="-50" dirty="0">
                  <a:solidFill>
                    <a:srgbClr val="FFFFFF"/>
                  </a:solidFill>
                  <a:latin typeface="Arial"/>
                </a:rPr>
                <a:t>Configuration</a:t>
              </a:r>
              <a:endParaRPr lang="en-US" sz="1200" b="1" dirty="0">
                <a:solidFill>
                  <a:srgbClr val="FFFFFF"/>
                </a:solidFill>
                <a:latin typeface="Arial"/>
              </a:endParaRPr>
            </a:p>
          </p:txBody>
        </p:sp>
        <p:grpSp>
          <p:nvGrpSpPr>
            <p:cNvPr id="21" name="Group 20"/>
            <p:cNvGrpSpPr/>
            <p:nvPr/>
          </p:nvGrpSpPr>
          <p:grpSpPr>
            <a:xfrm>
              <a:off x="8090177" y="2238753"/>
              <a:ext cx="727200" cy="727200"/>
              <a:chOff x="8216068" y="2158895"/>
              <a:chExt cx="727200" cy="727200"/>
            </a:xfrm>
          </p:grpSpPr>
          <p:sp>
            <p:nvSpPr>
              <p:cNvPr id="22" name="Oval 21"/>
              <p:cNvSpPr/>
              <p:nvPr/>
            </p:nvSpPr>
            <p:spPr bwMode="invGray">
              <a:xfrm>
                <a:off x="8216068" y="2158895"/>
                <a:ext cx="727200" cy="727200"/>
              </a:xfrm>
              <a:prstGeom prst="ellipse">
                <a:avLst/>
              </a:prstGeom>
              <a:solidFill>
                <a:srgbClr val="222930"/>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pic>
            <p:nvPicPr>
              <p:cNvPr id="23" name="Picture 22" descr="FortiAnalyzer-Sym-L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43674" y="2284824"/>
                <a:ext cx="471988" cy="475343"/>
              </a:xfrm>
              <a:prstGeom prst="rect">
                <a:avLst/>
              </a:prstGeom>
            </p:spPr>
          </p:pic>
        </p:grpSp>
        <p:sp>
          <p:nvSpPr>
            <p:cNvPr id="24" name="Rectangle 23"/>
            <p:cNvSpPr/>
            <p:nvPr/>
          </p:nvSpPr>
          <p:spPr>
            <a:xfrm>
              <a:off x="6756319" y="3660192"/>
              <a:ext cx="4467924" cy="369332"/>
            </a:xfrm>
            <a:prstGeom prst="rect">
              <a:avLst/>
            </a:prstGeom>
            <a:solidFill>
              <a:srgbClr val="222930"/>
            </a:solidFill>
          </p:spPr>
          <p:txBody>
            <a:bodyPr wrap="square">
              <a:spAutoFit/>
            </a:bodyPr>
            <a:lstStyle/>
            <a:p>
              <a:pPr algn="ctr" defTabSz="914126"/>
              <a:r>
                <a:rPr lang="ru-RU" sz="1799" b="1" spc="-50" dirty="0">
                  <a:solidFill>
                    <a:srgbClr val="FFFFFF"/>
                  </a:solidFill>
                  <a:latin typeface="Arial"/>
                </a:rPr>
                <a:t>Действия</a:t>
              </a:r>
              <a:endParaRPr lang="en-US" sz="1799" b="1" dirty="0">
                <a:solidFill>
                  <a:srgbClr val="FFFFFF"/>
                </a:solidFill>
                <a:latin typeface="Arial"/>
              </a:endParaRPr>
            </a:p>
          </p:txBody>
        </p:sp>
      </p:grpSp>
      <p:grpSp>
        <p:nvGrpSpPr>
          <p:cNvPr id="43" name="Group 42"/>
          <p:cNvGrpSpPr/>
          <p:nvPr/>
        </p:nvGrpSpPr>
        <p:grpSpPr>
          <a:xfrm>
            <a:off x="556229" y="2155161"/>
            <a:ext cx="4045964" cy="1881462"/>
            <a:chOff x="556374" y="2154829"/>
            <a:chExt cx="4047018" cy="1881952"/>
          </a:xfrm>
        </p:grpSpPr>
        <p:sp>
          <p:nvSpPr>
            <p:cNvPr id="25" name="Rectangle 24"/>
            <p:cNvSpPr/>
            <p:nvPr/>
          </p:nvSpPr>
          <p:spPr>
            <a:xfrm>
              <a:off x="556374" y="3667449"/>
              <a:ext cx="4047018" cy="369332"/>
            </a:xfrm>
            <a:prstGeom prst="rect">
              <a:avLst/>
            </a:prstGeom>
            <a:solidFill>
              <a:srgbClr val="B62E2E"/>
            </a:solidFill>
          </p:spPr>
          <p:txBody>
            <a:bodyPr wrap="square">
              <a:spAutoFit/>
            </a:bodyPr>
            <a:lstStyle/>
            <a:p>
              <a:pPr algn="ctr" defTabSz="914126"/>
              <a:r>
                <a:rPr lang="ru-RU" sz="1799" b="1" spc="-50" dirty="0">
                  <a:solidFill>
                    <a:srgbClr val="FFFFFF"/>
                  </a:solidFill>
                  <a:latin typeface="Arial"/>
                </a:rPr>
                <a:t>Триггеры</a:t>
              </a:r>
              <a:endParaRPr lang="en-US" sz="1799" b="1" dirty="0">
                <a:solidFill>
                  <a:srgbClr val="FFFFFF"/>
                </a:solidFill>
                <a:latin typeface="Arial"/>
              </a:endParaRPr>
            </a:p>
          </p:txBody>
        </p:sp>
        <p:grpSp>
          <p:nvGrpSpPr>
            <p:cNvPr id="26" name="Group 25"/>
            <p:cNvGrpSpPr/>
            <p:nvPr/>
          </p:nvGrpSpPr>
          <p:grpSpPr>
            <a:xfrm>
              <a:off x="598459" y="2238029"/>
              <a:ext cx="733394" cy="728649"/>
              <a:chOff x="598459" y="2098274"/>
              <a:chExt cx="733394" cy="728649"/>
            </a:xfrm>
          </p:grpSpPr>
          <p:sp>
            <p:nvSpPr>
              <p:cNvPr id="27" name="Oval 26"/>
              <p:cNvSpPr/>
              <p:nvPr/>
            </p:nvSpPr>
            <p:spPr bwMode="invGray">
              <a:xfrm>
                <a:off x="598459" y="2098274"/>
                <a:ext cx="733394" cy="728649"/>
              </a:xfrm>
              <a:prstGeom prst="ellipse">
                <a:avLst/>
              </a:prstGeom>
              <a:solidFill>
                <a:srgbClr val="A12D2D"/>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pic>
            <p:nvPicPr>
              <p:cNvPr id="28" name="Picture 27" descr="hardware.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7630" y="2285072"/>
                <a:ext cx="355052" cy="355052"/>
              </a:xfrm>
              <a:prstGeom prst="rect">
                <a:avLst/>
              </a:prstGeom>
            </p:spPr>
          </p:pic>
        </p:grpSp>
        <p:sp>
          <p:nvSpPr>
            <p:cNvPr id="29" name="Rectangle 28"/>
            <p:cNvSpPr/>
            <p:nvPr/>
          </p:nvSpPr>
          <p:spPr>
            <a:xfrm>
              <a:off x="616343" y="3016520"/>
              <a:ext cx="697627" cy="461665"/>
            </a:xfrm>
            <a:prstGeom prst="rect">
              <a:avLst/>
            </a:prstGeom>
          </p:spPr>
          <p:txBody>
            <a:bodyPr wrap="none">
              <a:spAutoFit/>
            </a:bodyPr>
            <a:lstStyle/>
            <a:p>
              <a:pPr defTabSz="914126"/>
              <a:r>
                <a:rPr lang="en-GB" sz="1200" b="1" spc="-50" dirty="0">
                  <a:solidFill>
                    <a:srgbClr val="FFFFFF"/>
                  </a:solidFill>
                  <a:latin typeface="Arial"/>
                </a:rPr>
                <a:t>System</a:t>
              </a:r>
            </a:p>
            <a:p>
              <a:pPr algn="ctr" defTabSz="914126"/>
              <a:r>
                <a:rPr lang="en-GB" sz="1200" b="1" spc="-50" dirty="0">
                  <a:solidFill>
                    <a:srgbClr val="FFFFFF"/>
                  </a:solidFill>
                  <a:latin typeface="Arial"/>
                </a:rPr>
                <a:t>Events</a:t>
              </a:r>
              <a:endParaRPr lang="en-US" sz="1200" b="1" dirty="0">
                <a:solidFill>
                  <a:srgbClr val="FFFFFF"/>
                </a:solidFill>
                <a:latin typeface="Arial"/>
              </a:endParaRPr>
            </a:p>
          </p:txBody>
        </p:sp>
        <p:sp>
          <p:nvSpPr>
            <p:cNvPr id="30" name="Oval 29"/>
            <p:cNvSpPr/>
            <p:nvPr/>
          </p:nvSpPr>
          <p:spPr bwMode="invGray">
            <a:xfrm>
              <a:off x="1581043" y="2243106"/>
              <a:ext cx="733394" cy="728649"/>
            </a:xfrm>
            <a:prstGeom prst="ellipse">
              <a:avLst/>
            </a:prstGeom>
            <a:solidFill>
              <a:srgbClr val="A12D2D"/>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sp>
          <p:nvSpPr>
            <p:cNvPr id="31" name="Rectangle 30"/>
            <p:cNvSpPr/>
            <p:nvPr/>
          </p:nvSpPr>
          <p:spPr>
            <a:xfrm>
              <a:off x="1659962" y="3016520"/>
              <a:ext cx="616500" cy="461665"/>
            </a:xfrm>
            <a:prstGeom prst="rect">
              <a:avLst/>
            </a:prstGeom>
          </p:spPr>
          <p:txBody>
            <a:bodyPr wrap="none">
              <a:spAutoFit/>
            </a:bodyPr>
            <a:lstStyle/>
            <a:p>
              <a:pPr algn="ctr" defTabSz="914126"/>
              <a:r>
                <a:rPr lang="en-GB" sz="1200" b="1" spc="-50" dirty="0">
                  <a:solidFill>
                    <a:srgbClr val="FFFFFF"/>
                  </a:solidFill>
                  <a:latin typeface="Arial"/>
                </a:rPr>
                <a:t>Threat</a:t>
              </a:r>
            </a:p>
            <a:p>
              <a:pPr algn="ctr" defTabSz="914126"/>
              <a:r>
                <a:rPr lang="en-GB" sz="1200" b="1" spc="-50" dirty="0">
                  <a:solidFill>
                    <a:srgbClr val="FFFFFF"/>
                  </a:solidFill>
                  <a:latin typeface="Arial"/>
                </a:rPr>
                <a:t>Alerts</a:t>
              </a:r>
              <a:endParaRPr lang="en-US" sz="1200" b="1" dirty="0">
                <a:solidFill>
                  <a:srgbClr val="FFFFFF"/>
                </a:solidFill>
                <a:latin typeface="Arial"/>
              </a:endParaRPr>
            </a:p>
          </p:txBody>
        </p:sp>
        <p:pic>
          <p:nvPicPr>
            <p:cNvPr id="32" name="Picture 31" descr="Hacker-ProTech-Lt.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21782" y="2154829"/>
              <a:ext cx="868671" cy="870857"/>
            </a:xfrm>
            <a:prstGeom prst="rect">
              <a:avLst/>
            </a:prstGeom>
          </p:spPr>
        </p:pic>
        <p:grpSp>
          <p:nvGrpSpPr>
            <p:cNvPr id="33" name="Group 32"/>
            <p:cNvGrpSpPr/>
            <p:nvPr/>
          </p:nvGrpSpPr>
          <p:grpSpPr>
            <a:xfrm>
              <a:off x="2629861" y="2238029"/>
              <a:ext cx="733394" cy="728649"/>
              <a:chOff x="2601408" y="2105531"/>
              <a:chExt cx="733394" cy="728649"/>
            </a:xfrm>
          </p:grpSpPr>
          <p:sp>
            <p:nvSpPr>
              <p:cNvPr id="34" name="Oval 33"/>
              <p:cNvSpPr/>
              <p:nvPr/>
            </p:nvSpPr>
            <p:spPr bwMode="invGray">
              <a:xfrm>
                <a:off x="2601408" y="2105531"/>
                <a:ext cx="733394" cy="728649"/>
              </a:xfrm>
              <a:prstGeom prst="ellipse">
                <a:avLst/>
              </a:prstGeom>
              <a:solidFill>
                <a:srgbClr val="A12D2D"/>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grpSp>
            <p:nvGrpSpPr>
              <p:cNvPr id="35" name="Group 34"/>
              <p:cNvGrpSpPr/>
              <p:nvPr/>
            </p:nvGrpSpPr>
            <p:grpSpPr>
              <a:xfrm>
                <a:off x="2736352" y="2256587"/>
                <a:ext cx="463507" cy="426537"/>
                <a:chOff x="2736352" y="2211993"/>
                <a:chExt cx="463507" cy="426537"/>
              </a:xfrm>
            </p:grpSpPr>
            <p:sp>
              <p:nvSpPr>
                <p:cNvPr id="36" name="Oval 32"/>
                <p:cNvSpPr>
                  <a:spLocks noChangeArrowheads="1"/>
                </p:cNvSpPr>
                <p:nvPr/>
              </p:nvSpPr>
              <p:spPr bwMode="auto">
                <a:xfrm>
                  <a:off x="2856244" y="2211993"/>
                  <a:ext cx="223722" cy="2253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600" dirty="0">
                    <a:solidFill>
                      <a:srgbClr val="FFFFFF"/>
                    </a:solidFill>
                    <a:latin typeface="Arial"/>
                  </a:endParaRPr>
                </a:p>
              </p:txBody>
            </p:sp>
            <p:sp>
              <p:nvSpPr>
                <p:cNvPr id="37" name="Freeform 33"/>
                <p:cNvSpPr>
                  <a:spLocks/>
                </p:cNvSpPr>
                <p:nvPr/>
              </p:nvSpPr>
              <p:spPr bwMode="auto">
                <a:xfrm>
                  <a:off x="2736352" y="2447622"/>
                  <a:ext cx="463507" cy="190908"/>
                </a:xfrm>
                <a:custGeom>
                  <a:avLst/>
                  <a:gdLst>
                    <a:gd name="T0" fmla="*/ 171 w 284"/>
                    <a:gd name="T1" fmla="*/ 0 h 117"/>
                    <a:gd name="T2" fmla="*/ 142 w 284"/>
                    <a:gd name="T3" fmla="*/ 51 h 117"/>
                    <a:gd name="T4" fmla="*/ 112 w 284"/>
                    <a:gd name="T5" fmla="*/ 0 h 117"/>
                    <a:gd name="T6" fmla="*/ 0 w 284"/>
                    <a:gd name="T7" fmla="*/ 117 h 117"/>
                    <a:gd name="T8" fmla="*/ 284 w 284"/>
                    <a:gd name="T9" fmla="*/ 117 h 117"/>
                    <a:gd name="T10" fmla="*/ 171 w 284"/>
                    <a:gd name="T11" fmla="*/ 0 h 117"/>
                  </a:gdLst>
                  <a:ahLst/>
                  <a:cxnLst>
                    <a:cxn ang="0">
                      <a:pos x="T0" y="T1"/>
                    </a:cxn>
                    <a:cxn ang="0">
                      <a:pos x="T2" y="T3"/>
                    </a:cxn>
                    <a:cxn ang="0">
                      <a:pos x="T4" y="T5"/>
                    </a:cxn>
                    <a:cxn ang="0">
                      <a:pos x="T6" y="T7"/>
                    </a:cxn>
                    <a:cxn ang="0">
                      <a:pos x="T8" y="T9"/>
                    </a:cxn>
                    <a:cxn ang="0">
                      <a:pos x="T10" y="T11"/>
                    </a:cxn>
                  </a:cxnLst>
                  <a:rect l="0" t="0" r="r" b="b"/>
                  <a:pathLst>
                    <a:path w="284" h="117">
                      <a:moveTo>
                        <a:pt x="171" y="0"/>
                      </a:moveTo>
                      <a:cubicBezTo>
                        <a:pt x="142" y="51"/>
                        <a:pt x="142" y="51"/>
                        <a:pt x="142" y="51"/>
                      </a:cubicBezTo>
                      <a:cubicBezTo>
                        <a:pt x="112" y="0"/>
                        <a:pt x="112" y="0"/>
                        <a:pt x="112" y="0"/>
                      </a:cubicBezTo>
                      <a:cubicBezTo>
                        <a:pt x="48" y="11"/>
                        <a:pt x="0" y="59"/>
                        <a:pt x="0" y="117"/>
                      </a:cubicBezTo>
                      <a:cubicBezTo>
                        <a:pt x="284" y="117"/>
                        <a:pt x="284" y="117"/>
                        <a:pt x="284" y="117"/>
                      </a:cubicBezTo>
                      <a:cubicBezTo>
                        <a:pt x="284" y="59"/>
                        <a:pt x="235" y="11"/>
                        <a:pt x="17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600" dirty="0">
                    <a:solidFill>
                      <a:srgbClr val="FFFFFF"/>
                    </a:solidFill>
                    <a:latin typeface="Arial"/>
                  </a:endParaRPr>
                </a:p>
              </p:txBody>
            </p:sp>
          </p:grpSp>
        </p:grpSp>
        <p:sp>
          <p:nvSpPr>
            <p:cNvPr id="38" name="Rectangle 37"/>
            <p:cNvSpPr/>
            <p:nvPr/>
          </p:nvSpPr>
          <p:spPr>
            <a:xfrm>
              <a:off x="2410200" y="3016520"/>
              <a:ext cx="1172717" cy="461665"/>
            </a:xfrm>
            <a:prstGeom prst="rect">
              <a:avLst/>
            </a:prstGeom>
          </p:spPr>
          <p:txBody>
            <a:bodyPr wrap="none">
              <a:spAutoFit/>
            </a:bodyPr>
            <a:lstStyle/>
            <a:p>
              <a:pPr algn="ctr" defTabSz="914126"/>
              <a:r>
                <a:rPr lang="en-GB" sz="1200" b="1" spc="-50" dirty="0">
                  <a:solidFill>
                    <a:srgbClr val="FFFFFF"/>
                  </a:solidFill>
                  <a:latin typeface="Arial"/>
                </a:rPr>
                <a:t>User &amp; Device</a:t>
              </a:r>
            </a:p>
            <a:p>
              <a:pPr algn="ctr" defTabSz="914126"/>
              <a:r>
                <a:rPr lang="en-GB" sz="1200" b="1" spc="-50" dirty="0">
                  <a:solidFill>
                    <a:srgbClr val="FFFFFF"/>
                  </a:solidFill>
                  <a:latin typeface="Arial"/>
                </a:rPr>
                <a:t>Status</a:t>
              </a:r>
              <a:endParaRPr lang="en-US" sz="1200" b="1" dirty="0">
                <a:solidFill>
                  <a:srgbClr val="FFFFFF"/>
                </a:solidFill>
                <a:latin typeface="Arial"/>
              </a:endParaRPr>
            </a:p>
          </p:txBody>
        </p:sp>
        <p:sp>
          <p:nvSpPr>
            <p:cNvPr id="39" name="Rectangle 38"/>
            <p:cNvSpPr/>
            <p:nvPr/>
          </p:nvSpPr>
          <p:spPr>
            <a:xfrm>
              <a:off x="3661257" y="3016520"/>
              <a:ext cx="740657" cy="461665"/>
            </a:xfrm>
            <a:prstGeom prst="rect">
              <a:avLst/>
            </a:prstGeom>
          </p:spPr>
          <p:txBody>
            <a:bodyPr wrap="none">
              <a:spAutoFit/>
            </a:bodyPr>
            <a:lstStyle/>
            <a:p>
              <a:pPr algn="ctr" defTabSz="914126"/>
              <a:r>
                <a:rPr lang="en-GB" sz="1200" b="1" spc="-50" dirty="0">
                  <a:solidFill>
                    <a:srgbClr val="FFFFFF"/>
                  </a:solidFill>
                  <a:latin typeface="Arial"/>
                </a:rPr>
                <a:t>External</a:t>
              </a:r>
            </a:p>
            <a:p>
              <a:pPr algn="ctr" defTabSz="914126"/>
              <a:r>
                <a:rPr lang="en-GB" sz="1200" b="1" spc="-50" dirty="0">
                  <a:solidFill>
                    <a:srgbClr val="FFFFFF"/>
                  </a:solidFill>
                  <a:latin typeface="Arial"/>
                </a:rPr>
                <a:t>Inputs</a:t>
              </a:r>
              <a:endParaRPr lang="en-US" sz="1200" b="1" dirty="0">
                <a:solidFill>
                  <a:srgbClr val="FFFFFF"/>
                </a:solidFill>
                <a:latin typeface="Arial"/>
              </a:endParaRPr>
            </a:p>
          </p:txBody>
        </p:sp>
        <p:grpSp>
          <p:nvGrpSpPr>
            <p:cNvPr id="40" name="Group 39"/>
            <p:cNvGrpSpPr/>
            <p:nvPr/>
          </p:nvGrpSpPr>
          <p:grpSpPr>
            <a:xfrm>
              <a:off x="3664888" y="2238029"/>
              <a:ext cx="733394" cy="728649"/>
              <a:chOff x="3648844" y="2112788"/>
              <a:chExt cx="733394" cy="728649"/>
            </a:xfrm>
          </p:grpSpPr>
          <p:sp>
            <p:nvSpPr>
              <p:cNvPr id="41" name="Oval 40"/>
              <p:cNvSpPr/>
              <p:nvPr/>
            </p:nvSpPr>
            <p:spPr bwMode="invGray">
              <a:xfrm>
                <a:off x="3648844" y="2112788"/>
                <a:ext cx="733394" cy="728649"/>
              </a:xfrm>
              <a:prstGeom prst="ellipse">
                <a:avLst/>
              </a:prstGeom>
              <a:solidFill>
                <a:srgbClr val="A12D2D"/>
              </a:solidFill>
              <a:ln w="57150" cmpd="sng">
                <a:solidFill>
                  <a:srgbClr val="FFFFFF"/>
                </a:solidFill>
                <a:prstDash val="solid"/>
                <a:round/>
                <a:headEnd/>
                <a:tailEnd/>
              </a:ln>
              <a:extLst/>
            </p:spPr>
            <p:txBody>
              <a:bodyPr wrap="square" rtlCol="0" anchor="ctr"/>
              <a:lstStyle/>
              <a:p>
                <a:pPr algn="ctr" defTabSz="342570">
                  <a:defRPr/>
                </a:pPr>
                <a:endParaRPr lang="en-US" sz="1997" kern="0" dirty="0">
                  <a:solidFill>
                    <a:srgbClr val="000000"/>
                  </a:solidFill>
                  <a:latin typeface="Arial"/>
                </a:endParaRPr>
              </a:p>
            </p:txBody>
          </p:sp>
          <p:pic>
            <p:nvPicPr>
              <p:cNvPr id="42" name="Picture 41" descr="FortiCache-Sym-Lt.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49713" y="2277540"/>
                <a:ext cx="331657" cy="399144"/>
              </a:xfrm>
              <a:prstGeom prst="rect">
                <a:avLst/>
              </a:prstGeom>
            </p:spPr>
          </p:pic>
        </p:grpSp>
      </p:grpSp>
      <p:sp>
        <p:nvSpPr>
          <p:cNvPr id="47" name="TextBox 46">
            <a:extLst>
              <a:ext uri="{FF2B5EF4-FFF2-40B4-BE49-F238E27FC236}">
                <a16:creationId xmlns:a16="http://schemas.microsoft.com/office/drawing/2014/main" xmlns="" id="{42A63F1D-8133-4F58-94A3-311CFB5C5F6E}"/>
              </a:ext>
            </a:extLst>
          </p:cNvPr>
          <p:cNvSpPr txBox="1"/>
          <p:nvPr/>
        </p:nvSpPr>
        <p:spPr>
          <a:xfrm>
            <a:off x="9712587" y="342021"/>
            <a:ext cx="1351300" cy="618470"/>
          </a:xfrm>
          <a:prstGeom prst="rect">
            <a:avLst/>
          </a:prstGeom>
          <a:noFill/>
        </p:spPr>
        <p:txBody>
          <a:bodyPr wrap="none" rtlCol="0" anchor="t">
            <a:spAutoFit/>
          </a:bodyPr>
          <a:lstStyle/>
          <a:p>
            <a:pPr algn="r" defTabSz="914126">
              <a:lnSpc>
                <a:spcPct val="95000"/>
              </a:lnSpc>
            </a:pPr>
            <a:r>
              <a:rPr lang="en-US" sz="1799" dirty="0">
                <a:solidFill>
                  <a:srgbClr val="FFFFFF"/>
                </a:solidFill>
                <a:latin typeface="Arial"/>
              </a:rPr>
              <a:t>Automation</a:t>
            </a:r>
          </a:p>
          <a:p>
            <a:pPr algn="r" defTabSz="914126">
              <a:lnSpc>
                <a:spcPct val="95000"/>
              </a:lnSpc>
            </a:pPr>
            <a:endParaRPr lang="en-US" sz="1799" dirty="0">
              <a:solidFill>
                <a:srgbClr val="FFFFFF"/>
              </a:solidFill>
              <a:latin typeface="Arial"/>
            </a:endParaRPr>
          </a:p>
        </p:txBody>
      </p:sp>
      <p:sp useBgFill="1">
        <p:nvSpPr>
          <p:cNvPr id="48" name="Oval 47">
            <a:extLst>
              <a:ext uri="{FF2B5EF4-FFF2-40B4-BE49-F238E27FC236}">
                <a16:creationId xmlns:a16="http://schemas.microsoft.com/office/drawing/2014/main" xmlns="" id="{9149D7BC-8C12-5E46-9F69-33470EBAFC16}"/>
              </a:ext>
            </a:extLst>
          </p:cNvPr>
          <p:cNvSpPr/>
          <p:nvPr/>
        </p:nvSpPr>
        <p:spPr>
          <a:xfrm>
            <a:off x="11029216" y="69563"/>
            <a:ext cx="1053994" cy="10539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srgbClr val="FFFFFF"/>
              </a:solidFill>
              <a:latin typeface="Arial"/>
            </a:endParaRPr>
          </a:p>
        </p:txBody>
      </p:sp>
      <p:sp>
        <p:nvSpPr>
          <p:cNvPr id="51" name="Oval 50">
            <a:extLst>
              <a:ext uri="{FF2B5EF4-FFF2-40B4-BE49-F238E27FC236}">
                <a16:creationId xmlns:a16="http://schemas.microsoft.com/office/drawing/2014/main" xmlns="" id="{2385F28A-5A19-5748-817C-6387F9445CB4}"/>
              </a:ext>
            </a:extLst>
          </p:cNvPr>
          <p:cNvSpPr/>
          <p:nvPr/>
        </p:nvSpPr>
        <p:spPr>
          <a:xfrm>
            <a:off x="11029216" y="69563"/>
            <a:ext cx="1053994" cy="1053991"/>
          </a:xfrm>
          <a:prstGeom prst="ellipse">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srgbClr val="FFFFFF"/>
              </a:solidFill>
              <a:latin typeface="Arial"/>
            </a:endParaRPr>
          </a:p>
        </p:txBody>
      </p:sp>
      <p:sp>
        <p:nvSpPr>
          <p:cNvPr id="52" name="Oval 51">
            <a:extLst>
              <a:ext uri="{FF2B5EF4-FFF2-40B4-BE49-F238E27FC236}">
                <a16:creationId xmlns:a16="http://schemas.microsoft.com/office/drawing/2014/main" xmlns="" id="{E997ECAC-4F43-4642-9F65-67B206508444}"/>
              </a:ext>
            </a:extLst>
          </p:cNvPr>
          <p:cNvSpPr/>
          <p:nvPr/>
        </p:nvSpPr>
        <p:spPr>
          <a:xfrm>
            <a:off x="11102357" y="142704"/>
            <a:ext cx="907717" cy="907714"/>
          </a:xfrm>
          <a:prstGeom prst="ellipse">
            <a:avLst/>
          </a:prstGeom>
          <a:noFill/>
          <a:ln w="12700">
            <a:solidFill>
              <a:schemeClr val="accent6"/>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endParaRPr lang="en-US" sz="1799">
              <a:solidFill>
                <a:srgbClr val="FFFFFF"/>
              </a:solidFill>
              <a:latin typeface="Arial"/>
            </a:endParaRPr>
          </a:p>
        </p:txBody>
      </p:sp>
      <p:pic>
        <p:nvPicPr>
          <p:cNvPr id="53" name="Picture 52"/>
          <p:cNvPicPr>
            <a:picLocks noChangeAspect="1"/>
          </p:cNvPicPr>
          <p:nvPr/>
        </p:nvPicPr>
        <p:blipFill>
          <a:blip r:embed="rId11"/>
          <a:stretch>
            <a:fillRect/>
          </a:stretch>
        </p:blipFill>
        <p:spPr>
          <a:xfrm>
            <a:off x="11313992" y="350694"/>
            <a:ext cx="572966" cy="572966"/>
          </a:xfrm>
          <a:prstGeom prst="rect">
            <a:avLst/>
          </a:prstGeom>
        </p:spPr>
      </p:pic>
    </p:spTree>
    <p:extLst>
      <p:ext uri="{BB962C8B-B14F-4D97-AF65-F5344CB8AC3E}">
        <p14:creationId xmlns:p14="http://schemas.microsoft.com/office/powerpoint/2010/main" val="198024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2" fill="hold" nodeType="afterEffect">
                                  <p:stCondLst>
                                    <p:cond delay="50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childTnLst>
                          </p:cTn>
                        </p:par>
                        <p:par>
                          <p:cTn id="12" fill="hold">
                            <p:stCondLst>
                              <p:cond delay="1500"/>
                            </p:stCondLst>
                            <p:childTnLst>
                              <p:par>
                                <p:cTn id="13" presetID="22" presetClass="entr" presetSubtype="4" fill="hold"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wipe(down)">
                                      <p:cBhvr>
                                        <p:cTn id="15" dur="500"/>
                                        <p:tgtEl>
                                          <p:spTgt spid="44"/>
                                        </p:tgtEl>
                                      </p:cBhvr>
                                    </p:animEffect>
                                  </p:childTnLst>
                                </p:cTn>
                              </p:par>
                            </p:childTnLst>
                          </p:cTn>
                        </p:par>
                        <p:par>
                          <p:cTn id="16" fill="hold">
                            <p:stCondLst>
                              <p:cond delay="2500"/>
                            </p:stCondLst>
                            <p:childTnLst>
                              <p:par>
                                <p:cTn id="17" presetID="3"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209833" y="1369681"/>
            <a:ext cx="6042614" cy="1323439"/>
          </a:xfrm>
          <a:prstGeom prst="rect">
            <a:avLst/>
          </a:prstGeom>
          <a:noFill/>
        </p:spPr>
        <p:txBody>
          <a:bodyPr wrap="square" rtlCol="0">
            <a:spAutoFit/>
          </a:bodyPr>
          <a:lstStyle/>
          <a:p>
            <a:r>
              <a:rPr lang="ru-RU" sz="4000" b="1" dirty="0" smtClean="0">
                <a:solidFill>
                  <a:srgbClr val="DC291E"/>
                </a:solidFill>
              </a:rPr>
              <a:t>ВСЕОБЪЕМЛЮЩАЯ</a:t>
            </a:r>
            <a:r>
              <a:rPr lang="en-US" sz="2000" dirty="0">
                <a:solidFill>
                  <a:schemeClr val="accent6"/>
                </a:solidFill>
              </a:rPr>
              <a:t/>
            </a:r>
            <a:br>
              <a:rPr lang="en-US" sz="2000" dirty="0">
                <a:solidFill>
                  <a:schemeClr val="accent6"/>
                </a:solidFill>
              </a:rPr>
            </a:br>
            <a:r>
              <a:rPr lang="ru-RU" sz="2000" dirty="0" smtClean="0">
                <a:solidFill>
                  <a:schemeClr val="tx1">
                    <a:lumMod val="75000"/>
                    <a:lumOff val="25000"/>
                  </a:schemeClr>
                </a:solidFill>
              </a:rPr>
              <a:t>Обзор </a:t>
            </a:r>
            <a:r>
              <a:rPr lang="en-US" sz="2000" dirty="0" smtClean="0">
                <a:solidFill>
                  <a:schemeClr val="tx1">
                    <a:lumMod val="75000"/>
                    <a:lumOff val="25000"/>
                  </a:schemeClr>
                </a:solidFill>
              </a:rPr>
              <a:t>&amp; </a:t>
            </a:r>
            <a:r>
              <a:rPr lang="ru-RU" sz="2000" dirty="0" smtClean="0">
                <a:solidFill>
                  <a:schemeClr val="tx1">
                    <a:lumMod val="75000"/>
                    <a:lumOff val="25000"/>
                  </a:schemeClr>
                </a:solidFill>
              </a:rPr>
              <a:t>Защита</a:t>
            </a:r>
            <a:r>
              <a:rPr lang="en-US" sz="2000" dirty="0">
                <a:solidFill>
                  <a:schemeClr val="tx1">
                    <a:lumMod val="75000"/>
                    <a:lumOff val="25000"/>
                  </a:schemeClr>
                </a:solidFill>
              </a:rPr>
              <a:t/>
            </a:r>
            <a:br>
              <a:rPr lang="en-US" sz="2000" dirty="0">
                <a:solidFill>
                  <a:schemeClr val="tx1">
                    <a:lumMod val="75000"/>
                    <a:lumOff val="25000"/>
                  </a:schemeClr>
                </a:solidFill>
              </a:rPr>
            </a:br>
            <a:r>
              <a:rPr lang="ru-RU" sz="2000" dirty="0" smtClean="0">
                <a:solidFill>
                  <a:schemeClr val="tx1">
                    <a:lumMod val="75000"/>
                    <a:lumOff val="25000"/>
                  </a:schemeClr>
                </a:solidFill>
              </a:rPr>
              <a:t>всей поверхности атак</a:t>
            </a:r>
            <a:endParaRPr lang="en-US" sz="2000" dirty="0">
              <a:solidFill>
                <a:schemeClr val="tx1">
                  <a:lumMod val="75000"/>
                  <a:lumOff val="25000"/>
                </a:schemeClr>
              </a:solidFill>
            </a:endParaRPr>
          </a:p>
        </p:txBody>
      </p:sp>
      <p:sp>
        <p:nvSpPr>
          <p:cNvPr id="107" name="Rectangle 106"/>
          <p:cNvSpPr/>
          <p:nvPr/>
        </p:nvSpPr>
        <p:spPr bwMode="invGray">
          <a:xfrm>
            <a:off x="9676746" y="5465288"/>
            <a:ext cx="2337572"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08" name="Rectangle 107"/>
          <p:cNvSpPr/>
          <p:nvPr/>
        </p:nvSpPr>
        <p:spPr bwMode="invGray">
          <a:xfrm>
            <a:off x="7222608" y="5461885"/>
            <a:ext cx="2372641"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09" name="Rectangle 108"/>
          <p:cNvSpPr/>
          <p:nvPr/>
        </p:nvSpPr>
        <p:spPr bwMode="invGray">
          <a:xfrm>
            <a:off x="4737446" y="5461885"/>
            <a:ext cx="2413000" cy="836107"/>
          </a:xfrm>
          <a:prstGeom prst="rect">
            <a:avLst/>
          </a:prstGeom>
          <a:solidFill>
            <a:schemeClr val="accent3">
              <a:lumMod val="50000"/>
              <a:alpha val="60000"/>
            </a:schemeClr>
          </a:solidFill>
          <a:ln w="9525">
            <a:noFill/>
            <a:round/>
            <a:headEnd/>
            <a:tailEnd/>
          </a:ln>
          <a:extLst/>
        </p:spPr>
        <p:txBody>
          <a:bodyPr wrap="square" lIns="137219" tIns="68611" rIns="137219" bIns="68611" rtlCol="0" anchor="ctr"/>
          <a:lstStyle/>
          <a:p>
            <a:pPr algn="ctr" defTabSz="514542"/>
            <a:endParaRPr lang="en-US" sz="3000" kern="0" dirty="0">
              <a:solidFill>
                <a:prstClr val="white"/>
              </a:solidFill>
              <a:latin typeface="Calibri"/>
            </a:endParaRPr>
          </a:p>
        </p:txBody>
      </p:sp>
      <p:sp>
        <p:nvSpPr>
          <p:cNvPr id="115" name="Rectangle 114"/>
          <p:cNvSpPr/>
          <p:nvPr/>
        </p:nvSpPr>
        <p:spPr bwMode="invGray">
          <a:xfrm>
            <a:off x="7280960" y="5528149"/>
            <a:ext cx="2225389" cy="694944"/>
          </a:xfrm>
          <a:prstGeom prst="rect">
            <a:avLst/>
          </a:prstGeom>
          <a:solidFill>
            <a:srgbClr val="DC291E"/>
          </a:solidFill>
          <a:ln w="28575" cmpd="sng">
            <a:noFill/>
            <a:round/>
            <a:headEnd/>
            <a:tailEnd/>
          </a:ln>
          <a:extLst/>
        </p:spPr>
        <p:txBody>
          <a:bodyPr wrap="square" rtlCol="0" anchor="ctr"/>
          <a:lstStyle/>
          <a:p>
            <a:pPr algn="ctr" defTabSz="342879"/>
            <a:endParaRPr lang="en-US" sz="2000" dirty="0"/>
          </a:p>
        </p:txBody>
      </p:sp>
      <p:pic>
        <p:nvPicPr>
          <p:cNvPr id="119" name="Picture 1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8406" y="5645628"/>
            <a:ext cx="358514" cy="474682"/>
          </a:xfrm>
          <a:prstGeom prst="rect">
            <a:avLst/>
          </a:prstGeom>
        </p:spPr>
      </p:pic>
      <p:sp>
        <p:nvSpPr>
          <p:cNvPr id="124" name="TextBox 123"/>
          <p:cNvSpPr txBox="1"/>
          <p:nvPr/>
        </p:nvSpPr>
        <p:spPr>
          <a:xfrm>
            <a:off x="7760280" y="5676914"/>
            <a:ext cx="1843437" cy="425758"/>
          </a:xfrm>
          <a:prstGeom prst="rect">
            <a:avLst/>
          </a:prstGeom>
          <a:noFill/>
        </p:spPr>
        <p:txBody>
          <a:bodyPr wrap="square" rtlCol="0">
            <a:spAutoFit/>
          </a:bodyPr>
          <a:lstStyle/>
          <a:p>
            <a:pPr>
              <a:lnSpc>
                <a:spcPts val="1300"/>
              </a:lnSpc>
            </a:pPr>
            <a:r>
              <a:rPr lang="en-CA" sz="1400" b="1" dirty="0">
                <a:solidFill>
                  <a:schemeClr val="bg1"/>
                </a:solidFill>
              </a:rPr>
              <a:t>Single Source of Threat Intelligence</a:t>
            </a:r>
          </a:p>
        </p:txBody>
      </p:sp>
      <p:sp>
        <p:nvSpPr>
          <p:cNvPr id="133" name="Rectangle 132"/>
          <p:cNvSpPr/>
          <p:nvPr/>
        </p:nvSpPr>
        <p:spPr bwMode="invGray">
          <a:xfrm>
            <a:off x="9730347" y="5535497"/>
            <a:ext cx="2228421" cy="694944"/>
          </a:xfrm>
          <a:prstGeom prst="rect">
            <a:avLst/>
          </a:prstGeom>
          <a:solidFill>
            <a:schemeClr val="accent6"/>
          </a:solidFill>
          <a:ln w="28575" cmpd="sng">
            <a:noFill/>
            <a:round/>
            <a:headEnd/>
            <a:tailEnd/>
          </a:ln>
          <a:extLst/>
        </p:spPr>
        <p:txBody>
          <a:bodyPr wrap="square" rtlCol="0" anchor="ctr"/>
          <a:lstStyle/>
          <a:p>
            <a:pPr algn="ctr" defTabSz="342879"/>
            <a:endParaRPr lang="en-US" sz="2000" dirty="0"/>
          </a:p>
        </p:txBody>
      </p:sp>
      <p:sp>
        <p:nvSpPr>
          <p:cNvPr id="138" name="TextBox 137"/>
          <p:cNvSpPr txBox="1"/>
          <p:nvPr/>
        </p:nvSpPr>
        <p:spPr>
          <a:xfrm>
            <a:off x="10250612" y="5691086"/>
            <a:ext cx="1843437" cy="425758"/>
          </a:xfrm>
          <a:prstGeom prst="rect">
            <a:avLst/>
          </a:prstGeom>
          <a:noFill/>
        </p:spPr>
        <p:txBody>
          <a:bodyPr wrap="square" rtlCol="0">
            <a:spAutoFit/>
          </a:bodyPr>
          <a:lstStyle/>
          <a:p>
            <a:pPr>
              <a:lnSpc>
                <a:spcPts val="1300"/>
              </a:lnSpc>
            </a:pPr>
            <a:r>
              <a:rPr lang="en-CA" sz="1400" b="1" dirty="0">
                <a:solidFill>
                  <a:schemeClr val="bg1"/>
                </a:solidFill>
              </a:rPr>
              <a:t>Single Network Operating System</a:t>
            </a:r>
          </a:p>
        </p:txBody>
      </p:sp>
      <p:pic>
        <p:nvPicPr>
          <p:cNvPr id="139" name="Picture 3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73796" y="5677438"/>
            <a:ext cx="426825" cy="42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 name="Rectangle 139"/>
          <p:cNvSpPr/>
          <p:nvPr/>
        </p:nvSpPr>
        <p:spPr bwMode="invGray">
          <a:xfrm>
            <a:off x="4801089" y="5528149"/>
            <a:ext cx="2298556" cy="694944"/>
          </a:xfrm>
          <a:prstGeom prst="rect">
            <a:avLst/>
          </a:prstGeom>
          <a:solidFill>
            <a:schemeClr val="accent3"/>
          </a:solidFill>
          <a:ln w="28575" cmpd="sng">
            <a:noFill/>
            <a:round/>
            <a:headEnd/>
            <a:tailEnd/>
          </a:ln>
          <a:extLst/>
        </p:spPr>
        <p:txBody>
          <a:bodyPr wrap="square" rtlCol="0" anchor="ctr"/>
          <a:lstStyle/>
          <a:p>
            <a:pPr algn="ctr" defTabSz="342879"/>
            <a:endParaRPr lang="en-US" sz="2000" dirty="0"/>
          </a:p>
        </p:txBody>
      </p:sp>
      <p:sp>
        <p:nvSpPr>
          <p:cNvPr id="141" name="TextBox 140"/>
          <p:cNvSpPr txBox="1"/>
          <p:nvPr/>
        </p:nvSpPr>
        <p:spPr>
          <a:xfrm>
            <a:off x="5227170" y="5676914"/>
            <a:ext cx="1927953" cy="425758"/>
          </a:xfrm>
          <a:prstGeom prst="rect">
            <a:avLst/>
          </a:prstGeom>
          <a:noFill/>
        </p:spPr>
        <p:txBody>
          <a:bodyPr wrap="square" rtlCol="0">
            <a:spAutoFit/>
          </a:bodyPr>
          <a:lstStyle/>
          <a:p>
            <a:pPr>
              <a:lnSpc>
                <a:spcPts val="1300"/>
              </a:lnSpc>
            </a:pPr>
            <a:r>
              <a:rPr lang="en-US" sz="1400" b="1" dirty="0">
                <a:solidFill>
                  <a:schemeClr val="bg1"/>
                </a:solidFill>
              </a:rPr>
              <a:t>Single Pane of Glass (Management)</a:t>
            </a:r>
          </a:p>
        </p:txBody>
      </p:sp>
      <p:pic>
        <p:nvPicPr>
          <p:cNvPr id="142" name="Picture 14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9277" y="5657612"/>
            <a:ext cx="322990" cy="425759"/>
          </a:xfrm>
          <a:prstGeom prst="rect">
            <a:avLst/>
          </a:prstGeom>
        </p:spPr>
      </p:pic>
      <p:sp>
        <p:nvSpPr>
          <p:cNvPr id="5" name="Title 4"/>
          <p:cNvSpPr>
            <a:spLocks noGrp="1"/>
          </p:cNvSpPr>
          <p:nvPr>
            <p:ph type="title"/>
          </p:nvPr>
        </p:nvSpPr>
        <p:spPr>
          <a:xfrm>
            <a:off x="381000" y="582626"/>
            <a:ext cx="11434763" cy="379482"/>
          </a:xfrm>
        </p:spPr>
        <p:txBody>
          <a:bodyPr>
            <a:normAutofit fontScale="90000"/>
          </a:bodyPr>
          <a:lstStyle/>
          <a:p>
            <a:r>
              <a:rPr lang="en-US" dirty="0" smtClean="0"/>
              <a:t>FORTINET </a:t>
            </a:r>
            <a:r>
              <a:rPr lang="en-US" dirty="0"/>
              <a:t>SECURITY FABRIC</a:t>
            </a:r>
            <a:endParaRPr lang="en-US" dirty="0">
              <a:latin typeface="Arial Black" panose="020B0A04020102020204" pitchFamily="34" charset="0"/>
            </a:endParaRPr>
          </a:p>
        </p:txBody>
      </p:sp>
      <p:sp>
        <p:nvSpPr>
          <p:cNvPr id="103" name="TextBox 102"/>
          <p:cNvSpPr txBox="1"/>
          <p:nvPr/>
        </p:nvSpPr>
        <p:spPr>
          <a:xfrm>
            <a:off x="209833" y="2697640"/>
            <a:ext cx="5994701" cy="1015663"/>
          </a:xfrm>
          <a:prstGeom prst="rect">
            <a:avLst/>
          </a:prstGeom>
          <a:noFill/>
        </p:spPr>
        <p:txBody>
          <a:bodyPr wrap="square" rtlCol="0">
            <a:spAutoFit/>
          </a:bodyPr>
          <a:lstStyle/>
          <a:p>
            <a:r>
              <a:rPr lang="ru-RU" sz="4000" b="1" dirty="0" smtClean="0">
                <a:solidFill>
                  <a:schemeClr val="accent2">
                    <a:lumMod val="60000"/>
                    <a:lumOff val="40000"/>
                  </a:schemeClr>
                </a:solidFill>
              </a:rPr>
              <a:t>ИНТЕГРИРОВАННАЯ</a:t>
            </a:r>
            <a:r>
              <a:rPr lang="en-US" sz="2000" b="1" dirty="0">
                <a:solidFill>
                  <a:schemeClr val="accent2"/>
                </a:solidFill>
              </a:rPr>
              <a:t/>
            </a:r>
            <a:br>
              <a:rPr lang="en-US" sz="2000" b="1" dirty="0">
                <a:solidFill>
                  <a:schemeClr val="accent2"/>
                </a:solidFill>
              </a:rPr>
            </a:br>
            <a:r>
              <a:rPr lang="ru-RU" sz="2000" dirty="0" smtClean="0">
                <a:solidFill>
                  <a:schemeClr val="tx1">
                    <a:lumMod val="75000"/>
                    <a:lumOff val="25000"/>
                  </a:schemeClr>
                </a:solidFill>
              </a:rPr>
              <a:t>Предотвращение таргетированных атак</a:t>
            </a:r>
            <a:endParaRPr lang="en-US" sz="2000" dirty="0">
              <a:solidFill>
                <a:schemeClr val="tx1">
                  <a:lumMod val="75000"/>
                  <a:lumOff val="25000"/>
                </a:schemeClr>
              </a:solidFill>
            </a:endParaRPr>
          </a:p>
        </p:txBody>
      </p:sp>
      <p:sp>
        <p:nvSpPr>
          <p:cNvPr id="104" name="TextBox 103"/>
          <p:cNvSpPr txBox="1"/>
          <p:nvPr/>
        </p:nvSpPr>
        <p:spPr>
          <a:xfrm>
            <a:off x="184705" y="3846172"/>
            <a:ext cx="7453558" cy="1015663"/>
          </a:xfrm>
          <a:prstGeom prst="rect">
            <a:avLst/>
          </a:prstGeom>
          <a:noFill/>
        </p:spPr>
        <p:txBody>
          <a:bodyPr wrap="square" rtlCol="0">
            <a:spAutoFit/>
          </a:bodyPr>
          <a:lstStyle/>
          <a:p>
            <a:r>
              <a:rPr lang="ru-RU" sz="4000" b="1" dirty="0" smtClean="0">
                <a:solidFill>
                  <a:schemeClr val="accent4">
                    <a:lumMod val="50000"/>
                  </a:schemeClr>
                </a:solidFill>
              </a:rPr>
              <a:t>АВТОМАТИЗИРОВАННАЯ</a:t>
            </a:r>
            <a:r>
              <a:rPr lang="en-US" sz="2000" b="1" dirty="0">
                <a:solidFill>
                  <a:schemeClr val="accent4">
                    <a:lumMod val="50000"/>
                  </a:schemeClr>
                </a:solidFill>
              </a:rPr>
              <a:t/>
            </a:r>
            <a:br>
              <a:rPr lang="en-US" sz="2000" b="1" dirty="0">
                <a:solidFill>
                  <a:schemeClr val="accent4">
                    <a:lumMod val="50000"/>
                  </a:schemeClr>
                </a:solidFill>
              </a:rPr>
            </a:br>
            <a:r>
              <a:rPr lang="ru-RU" sz="2000" dirty="0" smtClean="0">
                <a:solidFill>
                  <a:schemeClr val="tx1">
                    <a:lumMod val="75000"/>
                    <a:lumOff val="25000"/>
                  </a:schemeClr>
                </a:solidFill>
              </a:rPr>
              <a:t>Ответные меры </a:t>
            </a:r>
            <a:r>
              <a:rPr lang="en-US" sz="2000" dirty="0" smtClean="0">
                <a:solidFill>
                  <a:schemeClr val="tx1">
                    <a:lumMod val="75000"/>
                    <a:lumOff val="25000"/>
                  </a:schemeClr>
                </a:solidFill>
              </a:rPr>
              <a:t>&amp; </a:t>
            </a:r>
            <a:r>
              <a:rPr lang="ru-RU" sz="2000" dirty="0" smtClean="0">
                <a:solidFill>
                  <a:schemeClr val="tx1">
                    <a:lumMod val="75000"/>
                    <a:lumOff val="25000"/>
                  </a:schemeClr>
                </a:solidFill>
              </a:rPr>
              <a:t>постоянный мониторинг окружения</a:t>
            </a:r>
            <a:endParaRPr lang="en-US" sz="2000" dirty="0">
              <a:solidFill>
                <a:schemeClr val="tx1">
                  <a:lumMod val="75000"/>
                  <a:lumOff val="25000"/>
                </a:schemeClr>
              </a:solidFill>
            </a:endParaRPr>
          </a:p>
        </p:txBody>
      </p:sp>
      <p:pic>
        <p:nvPicPr>
          <p:cNvPr id="25" name="Picture 24">
            <a:extLst>
              <a:ext uri="{FF2B5EF4-FFF2-40B4-BE49-F238E27FC236}">
                <a16:creationId xmlns="" xmlns:a16="http://schemas.microsoft.com/office/drawing/2014/main" id="{2F131591-D927-4C8F-B67B-D3DAD82FB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486" y="877784"/>
            <a:ext cx="4336521" cy="4359201"/>
          </a:xfrm>
          <a:prstGeom prst="rect">
            <a:avLst/>
          </a:prstGeom>
        </p:spPr>
      </p:pic>
      <p:sp>
        <p:nvSpPr>
          <p:cNvPr id="26" name="Oval 25">
            <a:extLst>
              <a:ext uri="{FF2B5EF4-FFF2-40B4-BE49-F238E27FC236}">
                <a16:creationId xmlns="" xmlns:a16="http://schemas.microsoft.com/office/drawing/2014/main" id="{4C8F46CB-BFC6-4257-8035-5AF87F5B01E6}"/>
              </a:ext>
            </a:extLst>
          </p:cNvPr>
          <p:cNvSpPr/>
          <p:nvPr/>
        </p:nvSpPr>
        <p:spPr>
          <a:xfrm>
            <a:off x="7786022" y="1541695"/>
            <a:ext cx="3065360" cy="3065360"/>
          </a:xfrm>
          <a:prstGeom prst="ellipse">
            <a:avLst/>
          </a:prstGeom>
          <a:gradFill>
            <a:gsLst>
              <a:gs pos="0">
                <a:schemeClr val="bg1">
                  <a:alpha val="40000"/>
                </a:schemeClr>
              </a:gs>
              <a:gs pos="33000">
                <a:schemeClr val="bg1">
                  <a:alpha val="0"/>
                </a:schemeClr>
              </a:gs>
            </a:gsLst>
            <a:lin ang="5400000" scaled="1"/>
          </a:gradFill>
          <a:ln w="15875">
            <a:gradFill flip="none" rotWithShape="1">
              <a:gsLst>
                <a:gs pos="0">
                  <a:schemeClr val="accent4"/>
                </a:gs>
                <a:gs pos="78000">
                  <a:schemeClr val="accent4">
                    <a:alpha val="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 xmlns:a16="http://schemas.microsoft.com/office/drawing/2014/main" id="{8566C82F-B6FF-4DCE-95EB-33197EC63DEB}"/>
              </a:ext>
            </a:extLst>
          </p:cNvPr>
          <p:cNvSpPr/>
          <p:nvPr/>
        </p:nvSpPr>
        <p:spPr>
          <a:xfrm>
            <a:off x="7880475" y="1636147"/>
            <a:ext cx="2876455" cy="2876455"/>
          </a:xfrm>
          <a:prstGeom prst="ellipse">
            <a:avLst/>
          </a:prstGeom>
          <a:noFill/>
          <a:ln w="15875">
            <a:gradFill flip="none" rotWithShape="1">
              <a:gsLst>
                <a:gs pos="0">
                  <a:schemeClr val="accent2"/>
                </a:gs>
                <a:gs pos="78000">
                  <a:schemeClr val="bg1">
                    <a:alpha val="0"/>
                  </a:schemeClr>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BAB947B0-D8D3-48CF-B040-DE68E74DB70B}"/>
              </a:ext>
            </a:extLst>
          </p:cNvPr>
          <p:cNvSpPr/>
          <p:nvPr/>
        </p:nvSpPr>
        <p:spPr>
          <a:xfrm>
            <a:off x="7983865" y="1739538"/>
            <a:ext cx="2669674" cy="2669674"/>
          </a:xfrm>
          <a:prstGeom prst="ellipse">
            <a:avLst/>
          </a:prstGeom>
          <a:noFill/>
          <a:ln w="15875">
            <a:gradFill flip="none" rotWithShape="1">
              <a:gsLst>
                <a:gs pos="0">
                  <a:schemeClr val="accent1">
                    <a:lumMod val="5000"/>
                    <a:lumOff val="95000"/>
                  </a:schemeClr>
                </a:gs>
                <a:gs pos="34000">
                  <a:schemeClr val="bg1">
                    <a:alpha val="0"/>
                  </a:schemeClr>
                </a:gs>
              </a:gsLst>
              <a:lin ang="18900000" scaled="1"/>
              <a:tileRect/>
            </a:gradFill>
          </a:ln>
          <a:effectLst>
            <a:outerShdw blurRad="762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99F0900D-F11D-46FA-9E5F-0E09A684D8D6}"/>
              </a:ext>
            </a:extLst>
          </p:cNvPr>
          <p:cNvSpPr/>
          <p:nvPr/>
        </p:nvSpPr>
        <p:spPr>
          <a:xfrm>
            <a:off x="9049084" y="2804759"/>
            <a:ext cx="539236" cy="5392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D4589E7-0E6C-4132-81AC-D96799A1A2E3}"/>
              </a:ext>
            </a:extLst>
          </p:cNvPr>
          <p:cNvSpPr/>
          <p:nvPr/>
        </p:nvSpPr>
        <p:spPr>
          <a:xfrm>
            <a:off x="9086504" y="2842178"/>
            <a:ext cx="464399" cy="464398"/>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Freeform 5">
            <a:extLst>
              <a:ext uri="{FF2B5EF4-FFF2-40B4-BE49-F238E27FC236}">
                <a16:creationId xmlns="" xmlns:a16="http://schemas.microsoft.com/office/drawing/2014/main" id="{7F34A862-3443-4890-9247-E53698DDFEC7}"/>
              </a:ext>
            </a:extLst>
          </p:cNvPr>
          <p:cNvSpPr>
            <a:spLocks noEditPoints="1"/>
          </p:cNvSpPr>
          <p:nvPr/>
        </p:nvSpPr>
        <p:spPr bwMode="auto">
          <a:xfrm>
            <a:off x="9198488" y="2965869"/>
            <a:ext cx="240428" cy="217015"/>
          </a:xfrm>
          <a:custGeom>
            <a:avLst/>
            <a:gdLst>
              <a:gd name="T0" fmla="*/ 0 w 1377"/>
              <a:gd name="T1" fmla="*/ 0 h 1242"/>
              <a:gd name="T2" fmla="*/ 636 w 1377"/>
              <a:gd name="T3" fmla="*/ 0 h 1242"/>
              <a:gd name="T4" fmla="*/ 636 w 1377"/>
              <a:gd name="T5" fmla="*/ 357 h 1242"/>
              <a:gd name="T6" fmla="*/ 0 w 1377"/>
              <a:gd name="T7" fmla="*/ 357 h 1242"/>
              <a:gd name="T8" fmla="*/ 0 w 1377"/>
              <a:gd name="T9" fmla="*/ 0 h 1242"/>
              <a:gd name="T10" fmla="*/ 351 w 1377"/>
              <a:gd name="T11" fmla="*/ 444 h 1242"/>
              <a:gd name="T12" fmla="*/ 351 w 1377"/>
              <a:gd name="T13" fmla="*/ 801 h 1242"/>
              <a:gd name="T14" fmla="*/ 544 w 1377"/>
              <a:gd name="T15" fmla="*/ 801 h 1242"/>
              <a:gd name="T16" fmla="*/ 833 w 1377"/>
              <a:gd name="T17" fmla="*/ 801 h 1242"/>
              <a:gd name="T18" fmla="*/ 1026 w 1377"/>
              <a:gd name="T19" fmla="*/ 801 h 1242"/>
              <a:gd name="T20" fmla="*/ 1026 w 1377"/>
              <a:gd name="T21" fmla="*/ 444 h 1242"/>
              <a:gd name="T22" fmla="*/ 351 w 1377"/>
              <a:gd name="T23" fmla="*/ 444 h 1242"/>
              <a:gd name="T24" fmla="*/ 0 w 1377"/>
              <a:gd name="T25" fmla="*/ 444 h 1242"/>
              <a:gd name="T26" fmla="*/ 0 w 1377"/>
              <a:gd name="T27" fmla="*/ 801 h 1242"/>
              <a:gd name="T28" fmla="*/ 246 w 1377"/>
              <a:gd name="T29" fmla="*/ 801 h 1242"/>
              <a:gd name="T30" fmla="*/ 246 w 1377"/>
              <a:gd name="T31" fmla="*/ 444 h 1242"/>
              <a:gd name="T32" fmla="*/ 0 w 1377"/>
              <a:gd name="T33" fmla="*/ 444 h 1242"/>
              <a:gd name="T34" fmla="*/ 0 w 1377"/>
              <a:gd name="T35" fmla="*/ 885 h 1242"/>
              <a:gd name="T36" fmla="*/ 0 w 1377"/>
              <a:gd name="T37" fmla="*/ 1242 h 1242"/>
              <a:gd name="T38" fmla="*/ 636 w 1377"/>
              <a:gd name="T39" fmla="*/ 1242 h 1242"/>
              <a:gd name="T40" fmla="*/ 636 w 1377"/>
              <a:gd name="T41" fmla="*/ 885 h 1242"/>
              <a:gd name="T42" fmla="*/ 0 w 1377"/>
              <a:gd name="T43" fmla="*/ 885 h 1242"/>
              <a:gd name="T44" fmla="*/ 1377 w 1377"/>
              <a:gd name="T45" fmla="*/ 0 h 1242"/>
              <a:gd name="T46" fmla="*/ 741 w 1377"/>
              <a:gd name="T47" fmla="*/ 0 h 1242"/>
              <a:gd name="T48" fmla="*/ 741 w 1377"/>
              <a:gd name="T49" fmla="*/ 357 h 1242"/>
              <a:gd name="T50" fmla="*/ 1377 w 1377"/>
              <a:gd name="T51" fmla="*/ 357 h 1242"/>
              <a:gd name="T52" fmla="*/ 1377 w 1377"/>
              <a:gd name="T53" fmla="*/ 0 h 1242"/>
              <a:gd name="T54" fmla="*/ 1377 w 1377"/>
              <a:gd name="T55" fmla="*/ 444 h 1242"/>
              <a:gd name="T56" fmla="*/ 1131 w 1377"/>
              <a:gd name="T57" fmla="*/ 444 h 1242"/>
              <a:gd name="T58" fmla="*/ 1131 w 1377"/>
              <a:gd name="T59" fmla="*/ 801 h 1242"/>
              <a:gd name="T60" fmla="*/ 1377 w 1377"/>
              <a:gd name="T61" fmla="*/ 801 h 1242"/>
              <a:gd name="T62" fmla="*/ 1377 w 1377"/>
              <a:gd name="T63" fmla="*/ 444 h 1242"/>
              <a:gd name="T64" fmla="*/ 1377 w 1377"/>
              <a:gd name="T65" fmla="*/ 885 h 1242"/>
              <a:gd name="T66" fmla="*/ 741 w 1377"/>
              <a:gd name="T67" fmla="*/ 885 h 1242"/>
              <a:gd name="T68" fmla="*/ 741 w 1377"/>
              <a:gd name="T69" fmla="*/ 1242 h 1242"/>
              <a:gd name="T70" fmla="*/ 1377 w 1377"/>
              <a:gd name="T71" fmla="*/ 1242 h 1242"/>
              <a:gd name="T72" fmla="*/ 1377 w 1377"/>
              <a:gd name="T73" fmla="*/ 885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77" h="1242">
                <a:moveTo>
                  <a:pt x="0" y="0"/>
                </a:moveTo>
                <a:cubicBezTo>
                  <a:pt x="636" y="0"/>
                  <a:pt x="636" y="0"/>
                  <a:pt x="636" y="0"/>
                </a:cubicBezTo>
                <a:cubicBezTo>
                  <a:pt x="636" y="357"/>
                  <a:pt x="636" y="357"/>
                  <a:pt x="636" y="357"/>
                </a:cubicBezTo>
                <a:cubicBezTo>
                  <a:pt x="0" y="357"/>
                  <a:pt x="0" y="357"/>
                  <a:pt x="0" y="357"/>
                </a:cubicBezTo>
                <a:cubicBezTo>
                  <a:pt x="0" y="0"/>
                  <a:pt x="0" y="0"/>
                  <a:pt x="0" y="0"/>
                </a:cubicBezTo>
                <a:close/>
                <a:moveTo>
                  <a:pt x="351" y="444"/>
                </a:moveTo>
                <a:cubicBezTo>
                  <a:pt x="351" y="801"/>
                  <a:pt x="351" y="801"/>
                  <a:pt x="351" y="801"/>
                </a:cubicBezTo>
                <a:cubicBezTo>
                  <a:pt x="351" y="801"/>
                  <a:pt x="351" y="801"/>
                  <a:pt x="544" y="801"/>
                </a:cubicBezTo>
                <a:cubicBezTo>
                  <a:pt x="613" y="801"/>
                  <a:pt x="706" y="801"/>
                  <a:pt x="833" y="801"/>
                </a:cubicBezTo>
                <a:cubicBezTo>
                  <a:pt x="1026" y="801"/>
                  <a:pt x="1026" y="801"/>
                  <a:pt x="1026" y="801"/>
                </a:cubicBezTo>
                <a:cubicBezTo>
                  <a:pt x="1026" y="444"/>
                  <a:pt x="1026" y="444"/>
                  <a:pt x="1026" y="444"/>
                </a:cubicBezTo>
                <a:cubicBezTo>
                  <a:pt x="1026" y="444"/>
                  <a:pt x="1026" y="444"/>
                  <a:pt x="351" y="444"/>
                </a:cubicBezTo>
                <a:close/>
                <a:moveTo>
                  <a:pt x="0" y="444"/>
                </a:moveTo>
                <a:cubicBezTo>
                  <a:pt x="0" y="801"/>
                  <a:pt x="0" y="801"/>
                  <a:pt x="0" y="801"/>
                </a:cubicBezTo>
                <a:cubicBezTo>
                  <a:pt x="246" y="801"/>
                  <a:pt x="246" y="801"/>
                  <a:pt x="246" y="801"/>
                </a:cubicBezTo>
                <a:cubicBezTo>
                  <a:pt x="246" y="444"/>
                  <a:pt x="246" y="444"/>
                  <a:pt x="246" y="444"/>
                </a:cubicBezTo>
                <a:cubicBezTo>
                  <a:pt x="0" y="444"/>
                  <a:pt x="0" y="444"/>
                  <a:pt x="0" y="444"/>
                </a:cubicBezTo>
                <a:close/>
                <a:moveTo>
                  <a:pt x="0" y="885"/>
                </a:moveTo>
                <a:cubicBezTo>
                  <a:pt x="0" y="1242"/>
                  <a:pt x="0" y="1242"/>
                  <a:pt x="0" y="1242"/>
                </a:cubicBezTo>
                <a:cubicBezTo>
                  <a:pt x="636" y="1242"/>
                  <a:pt x="636" y="1242"/>
                  <a:pt x="636" y="1242"/>
                </a:cubicBezTo>
                <a:cubicBezTo>
                  <a:pt x="636" y="885"/>
                  <a:pt x="636" y="885"/>
                  <a:pt x="636" y="885"/>
                </a:cubicBezTo>
                <a:cubicBezTo>
                  <a:pt x="0" y="885"/>
                  <a:pt x="0" y="885"/>
                  <a:pt x="0" y="885"/>
                </a:cubicBezTo>
                <a:close/>
                <a:moveTo>
                  <a:pt x="1377" y="0"/>
                </a:moveTo>
                <a:cubicBezTo>
                  <a:pt x="741" y="0"/>
                  <a:pt x="741" y="0"/>
                  <a:pt x="741" y="0"/>
                </a:cubicBezTo>
                <a:cubicBezTo>
                  <a:pt x="741" y="357"/>
                  <a:pt x="741" y="357"/>
                  <a:pt x="741" y="357"/>
                </a:cubicBezTo>
                <a:cubicBezTo>
                  <a:pt x="1377" y="357"/>
                  <a:pt x="1377" y="357"/>
                  <a:pt x="1377" y="357"/>
                </a:cubicBezTo>
                <a:cubicBezTo>
                  <a:pt x="1377" y="0"/>
                  <a:pt x="1377" y="0"/>
                  <a:pt x="1377" y="0"/>
                </a:cubicBezTo>
                <a:close/>
                <a:moveTo>
                  <a:pt x="1377" y="444"/>
                </a:moveTo>
                <a:cubicBezTo>
                  <a:pt x="1131" y="444"/>
                  <a:pt x="1131" y="444"/>
                  <a:pt x="1131" y="444"/>
                </a:cubicBezTo>
                <a:cubicBezTo>
                  <a:pt x="1131" y="801"/>
                  <a:pt x="1131" y="801"/>
                  <a:pt x="1131" y="801"/>
                </a:cubicBezTo>
                <a:cubicBezTo>
                  <a:pt x="1377" y="801"/>
                  <a:pt x="1377" y="801"/>
                  <a:pt x="1377" y="801"/>
                </a:cubicBezTo>
                <a:cubicBezTo>
                  <a:pt x="1377" y="444"/>
                  <a:pt x="1377" y="444"/>
                  <a:pt x="1377" y="444"/>
                </a:cubicBezTo>
                <a:close/>
                <a:moveTo>
                  <a:pt x="1377" y="885"/>
                </a:moveTo>
                <a:cubicBezTo>
                  <a:pt x="741" y="885"/>
                  <a:pt x="741" y="885"/>
                  <a:pt x="741" y="885"/>
                </a:cubicBezTo>
                <a:cubicBezTo>
                  <a:pt x="741" y="1242"/>
                  <a:pt x="741" y="1242"/>
                  <a:pt x="741" y="1242"/>
                </a:cubicBezTo>
                <a:cubicBezTo>
                  <a:pt x="1377" y="1242"/>
                  <a:pt x="1377" y="1242"/>
                  <a:pt x="1377" y="1242"/>
                </a:cubicBezTo>
                <a:cubicBezTo>
                  <a:pt x="1377" y="885"/>
                  <a:pt x="1377" y="885"/>
                  <a:pt x="1377" y="88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useBgFill="1">
        <p:nvSpPr>
          <p:cNvPr id="32" name="Oval 31">
            <a:extLst>
              <a:ext uri="{FF2B5EF4-FFF2-40B4-BE49-F238E27FC236}">
                <a16:creationId xmlns="" xmlns:a16="http://schemas.microsoft.com/office/drawing/2014/main" id="{1EDB5A82-E40A-4143-97E0-00C4D68C73E2}"/>
              </a:ext>
            </a:extLst>
          </p:cNvPr>
          <p:cNvSpPr/>
          <p:nvPr/>
        </p:nvSpPr>
        <p:spPr>
          <a:xfrm>
            <a:off x="10057232" y="1927052"/>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 xmlns:a16="http://schemas.microsoft.com/office/drawing/2014/main" id="{D1827892-4262-435B-BF36-95FDBED8C16F}"/>
              </a:ext>
            </a:extLst>
          </p:cNvPr>
          <p:cNvSpPr/>
          <p:nvPr/>
        </p:nvSpPr>
        <p:spPr>
          <a:xfrm>
            <a:off x="10057232" y="1927052"/>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 xmlns:a16="http://schemas.microsoft.com/office/drawing/2014/main" id="{78E38840-86A7-4949-A647-0A544F393222}"/>
              </a:ext>
            </a:extLst>
          </p:cNvPr>
          <p:cNvSpPr/>
          <p:nvPr/>
        </p:nvSpPr>
        <p:spPr>
          <a:xfrm>
            <a:off x="10084689" y="1954510"/>
            <a:ext cx="340771" cy="340770"/>
          </a:xfrm>
          <a:prstGeom prst="ellipse">
            <a:avLst/>
          </a:prstGeom>
          <a:solidFill>
            <a:srgbClr val="BFBFB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35" name="Oval 34">
            <a:extLst>
              <a:ext uri="{FF2B5EF4-FFF2-40B4-BE49-F238E27FC236}">
                <a16:creationId xmlns="" xmlns:a16="http://schemas.microsoft.com/office/drawing/2014/main" id="{F00DC3E5-719C-4B1A-B189-AC87D30FCBD5}"/>
              </a:ext>
            </a:extLst>
          </p:cNvPr>
          <p:cNvSpPr/>
          <p:nvPr/>
        </p:nvSpPr>
        <p:spPr>
          <a:xfrm>
            <a:off x="10455696"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 xmlns:a16="http://schemas.microsoft.com/office/drawing/2014/main" id="{6964F75D-3FE4-4B89-BB65-42E3ADA299C0}"/>
              </a:ext>
            </a:extLst>
          </p:cNvPr>
          <p:cNvSpPr/>
          <p:nvPr/>
        </p:nvSpPr>
        <p:spPr>
          <a:xfrm>
            <a:off x="10455696"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 xmlns:a16="http://schemas.microsoft.com/office/drawing/2014/main" id="{8E24B2D0-8A72-479A-B8ED-2F755A26476E}"/>
              </a:ext>
            </a:extLst>
          </p:cNvPr>
          <p:cNvSpPr/>
          <p:nvPr/>
        </p:nvSpPr>
        <p:spPr>
          <a:xfrm>
            <a:off x="10483153" y="2893397"/>
            <a:ext cx="340771" cy="340770"/>
          </a:xfrm>
          <a:prstGeom prst="ellipse">
            <a:avLst/>
          </a:prstGeom>
          <a:solidFill>
            <a:srgbClr val="BFBFB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38" name="Oval 37">
            <a:extLst>
              <a:ext uri="{FF2B5EF4-FFF2-40B4-BE49-F238E27FC236}">
                <a16:creationId xmlns="" xmlns:a16="http://schemas.microsoft.com/office/drawing/2014/main" id="{9448CB99-6768-43EF-8475-4F947E16A423}"/>
              </a:ext>
            </a:extLst>
          </p:cNvPr>
          <p:cNvSpPr/>
          <p:nvPr/>
        </p:nvSpPr>
        <p:spPr>
          <a:xfrm>
            <a:off x="7786022"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 xmlns:a16="http://schemas.microsoft.com/office/drawing/2014/main" id="{48A00D79-C77F-4CA6-B865-FCACE9CD86BA}"/>
              </a:ext>
            </a:extLst>
          </p:cNvPr>
          <p:cNvSpPr/>
          <p:nvPr/>
        </p:nvSpPr>
        <p:spPr>
          <a:xfrm>
            <a:off x="7786022" y="2865939"/>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 xmlns:a16="http://schemas.microsoft.com/office/drawing/2014/main" id="{CD0718DA-E4E2-4C7C-A5B7-7C449317DEDA}"/>
              </a:ext>
            </a:extLst>
          </p:cNvPr>
          <p:cNvSpPr/>
          <p:nvPr/>
        </p:nvSpPr>
        <p:spPr>
          <a:xfrm>
            <a:off x="7813477" y="2893397"/>
            <a:ext cx="340771" cy="340770"/>
          </a:xfrm>
          <a:prstGeom prst="ellipse">
            <a:avLst/>
          </a:prstGeom>
          <a:solidFill>
            <a:srgbClr val="A12D2D"/>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1" name="Group 78">
            <a:extLst>
              <a:ext uri="{FF2B5EF4-FFF2-40B4-BE49-F238E27FC236}">
                <a16:creationId xmlns="" xmlns:a16="http://schemas.microsoft.com/office/drawing/2014/main" id="{BA10EE64-A0EC-4F1D-BB7A-632BA09F4727}"/>
              </a:ext>
            </a:extLst>
          </p:cNvPr>
          <p:cNvGrpSpPr/>
          <p:nvPr/>
        </p:nvGrpSpPr>
        <p:grpSpPr>
          <a:xfrm>
            <a:off x="10057232" y="3804825"/>
            <a:ext cx="395686" cy="395685"/>
            <a:chOff x="6981347" y="2614931"/>
            <a:chExt cx="474348" cy="474346"/>
          </a:xfrm>
          <a:solidFill>
            <a:srgbClr val="BFBFBF"/>
          </a:solidFill>
        </p:grpSpPr>
        <p:sp useBgFill="1">
          <p:nvSpPr>
            <p:cNvPr id="42" name="Oval 41">
              <a:extLst>
                <a:ext uri="{FF2B5EF4-FFF2-40B4-BE49-F238E27FC236}">
                  <a16:creationId xmlns="" xmlns:a16="http://schemas.microsoft.com/office/drawing/2014/main" id="{0FA7D59E-B67B-4BBE-86A4-5507BF787B0B}"/>
                </a:ext>
              </a:extLst>
            </p:cNvPr>
            <p:cNvSpPr/>
            <p:nvPr/>
          </p:nvSpPr>
          <p:spPr>
            <a:xfrm>
              <a:off x="6981347" y="2614931"/>
              <a:ext cx="474348" cy="4743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 xmlns:a16="http://schemas.microsoft.com/office/drawing/2014/main" id="{AF6DD3B0-AC29-4F12-80AB-59761ACEA1F8}"/>
                </a:ext>
              </a:extLst>
            </p:cNvPr>
            <p:cNvSpPr/>
            <p:nvPr/>
          </p:nvSpPr>
          <p:spPr>
            <a:xfrm>
              <a:off x="6981347" y="2614931"/>
              <a:ext cx="474348" cy="4743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 xmlns:a16="http://schemas.microsoft.com/office/drawing/2014/main" id="{21E13455-DA78-4C1C-AAFB-FE653E66B0C5}"/>
                </a:ext>
              </a:extLst>
            </p:cNvPr>
            <p:cNvSpPr/>
            <p:nvPr/>
          </p:nvSpPr>
          <p:spPr>
            <a:xfrm>
              <a:off x="7014263" y="2647847"/>
              <a:ext cx="408516" cy="408514"/>
            </a:xfrm>
            <a:prstGeom prst="ellipse">
              <a:avLst/>
            </a:pr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45" name="Group 79">
            <a:extLst>
              <a:ext uri="{FF2B5EF4-FFF2-40B4-BE49-F238E27FC236}">
                <a16:creationId xmlns="" xmlns:a16="http://schemas.microsoft.com/office/drawing/2014/main" id="{CDA124FE-84EA-4FF5-8786-589D18F9A1EC}"/>
              </a:ext>
            </a:extLst>
          </p:cNvPr>
          <p:cNvGrpSpPr/>
          <p:nvPr/>
        </p:nvGrpSpPr>
        <p:grpSpPr>
          <a:xfrm>
            <a:off x="8181708" y="1927052"/>
            <a:ext cx="395686" cy="395685"/>
            <a:chOff x="6981347" y="2614931"/>
            <a:chExt cx="474348" cy="474346"/>
          </a:xfrm>
        </p:grpSpPr>
        <p:sp useBgFill="1">
          <p:nvSpPr>
            <p:cNvPr id="46" name="Oval 45">
              <a:extLst>
                <a:ext uri="{FF2B5EF4-FFF2-40B4-BE49-F238E27FC236}">
                  <a16:creationId xmlns="" xmlns:a16="http://schemas.microsoft.com/office/drawing/2014/main" id="{5ECD9C9D-0AEB-4A7D-8B72-EAD5AF977A30}"/>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 xmlns:a16="http://schemas.microsoft.com/office/drawing/2014/main" id="{2882A720-DD9A-464E-88F0-8658B4A9FF93}"/>
                </a:ext>
              </a:extLst>
            </p:cNvPr>
            <p:cNvSpPr/>
            <p:nvPr/>
          </p:nvSpPr>
          <p:spPr>
            <a:xfrm>
              <a:off x="6981347" y="2614931"/>
              <a:ext cx="474348" cy="4743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 xmlns:a16="http://schemas.microsoft.com/office/drawing/2014/main" id="{E87A9F92-695E-42FA-96A3-497841991742}"/>
                </a:ext>
              </a:extLst>
            </p:cNvPr>
            <p:cNvSpPr/>
            <p:nvPr/>
          </p:nvSpPr>
          <p:spPr>
            <a:xfrm>
              <a:off x="7014263" y="2647847"/>
              <a:ext cx="408516" cy="408514"/>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9" name="Oval 48">
            <a:extLst>
              <a:ext uri="{FF2B5EF4-FFF2-40B4-BE49-F238E27FC236}">
                <a16:creationId xmlns="" xmlns:a16="http://schemas.microsoft.com/office/drawing/2014/main" id="{4B3B7EF6-5C1A-41F9-9DC1-7134B9259624}"/>
              </a:ext>
            </a:extLst>
          </p:cNvPr>
          <p:cNvSpPr/>
          <p:nvPr/>
        </p:nvSpPr>
        <p:spPr>
          <a:xfrm>
            <a:off x="8181708" y="3804825"/>
            <a:ext cx="395686" cy="39568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 xmlns:a16="http://schemas.microsoft.com/office/drawing/2014/main" id="{9EEE472F-3CBC-4BBE-AF8B-7699FCABD908}"/>
              </a:ext>
            </a:extLst>
          </p:cNvPr>
          <p:cNvSpPr/>
          <p:nvPr/>
        </p:nvSpPr>
        <p:spPr>
          <a:xfrm>
            <a:off x="8181708" y="3804825"/>
            <a:ext cx="395686" cy="395685"/>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 xmlns:a16="http://schemas.microsoft.com/office/drawing/2014/main" id="{A94A60DF-886F-4AB7-91D2-8DF1B32AD824}"/>
              </a:ext>
            </a:extLst>
          </p:cNvPr>
          <p:cNvSpPr/>
          <p:nvPr/>
        </p:nvSpPr>
        <p:spPr>
          <a:xfrm>
            <a:off x="8209165" y="3832283"/>
            <a:ext cx="340771" cy="34077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2" name="TextBox 51">
            <a:extLst>
              <a:ext uri="{FF2B5EF4-FFF2-40B4-BE49-F238E27FC236}">
                <a16:creationId xmlns="" xmlns:a16="http://schemas.microsoft.com/office/drawing/2014/main" id="{724F57DE-B016-407D-8616-E4944A1C0D21}"/>
              </a:ext>
            </a:extLst>
          </p:cNvPr>
          <p:cNvSpPr txBox="1"/>
          <p:nvPr/>
        </p:nvSpPr>
        <p:spPr>
          <a:xfrm>
            <a:off x="8939463" y="3464981"/>
            <a:ext cx="727861" cy="176109"/>
          </a:xfrm>
          <a:prstGeom prst="rect">
            <a:avLst/>
          </a:prstGeom>
          <a:solidFill>
            <a:schemeClr val="accent3">
              <a:lumMod val="50000"/>
              <a:alpha val="70000"/>
            </a:schemeClr>
          </a:solidFill>
        </p:spPr>
        <p:txBody>
          <a:bodyPr wrap="square" lIns="29626" tIns="14813" rIns="29626" bIns="14813" rtlCol="0" anchor="ctr">
            <a:spAutoFit/>
          </a:bodyPr>
          <a:lstStyle/>
          <a:p>
            <a:pPr algn="ctr">
              <a:lnSpc>
                <a:spcPct val="95000"/>
              </a:lnSpc>
            </a:pPr>
            <a:r>
              <a:rPr lang="en-US" sz="1000" b="1" cap="all" dirty="0">
                <a:solidFill>
                  <a:schemeClr val="bg1"/>
                </a:solidFill>
              </a:rPr>
              <a:t>network</a:t>
            </a:r>
          </a:p>
        </p:txBody>
      </p:sp>
      <p:cxnSp>
        <p:nvCxnSpPr>
          <p:cNvPr id="53" name="Straight Connector 52">
            <a:extLst>
              <a:ext uri="{FF2B5EF4-FFF2-40B4-BE49-F238E27FC236}">
                <a16:creationId xmlns="" xmlns:a16="http://schemas.microsoft.com/office/drawing/2014/main" id="{D864FD22-CFFD-4A82-94CD-3FBFBD8CD069}"/>
              </a:ext>
            </a:extLst>
          </p:cNvPr>
          <p:cNvCxnSpPr>
            <a:cxnSpLocks/>
          </p:cNvCxnSpPr>
          <p:nvPr/>
        </p:nvCxnSpPr>
        <p:spPr>
          <a:xfrm>
            <a:off x="9318701" y="3300602"/>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54" name="Freeform 9">
            <a:extLst>
              <a:ext uri="{FF2B5EF4-FFF2-40B4-BE49-F238E27FC236}">
                <a16:creationId xmlns="" xmlns:a16="http://schemas.microsoft.com/office/drawing/2014/main" id="{9A739ED7-4110-4705-88F1-0D1680CAC42B}"/>
              </a:ext>
            </a:extLst>
          </p:cNvPr>
          <p:cNvSpPr>
            <a:spLocks noEditPoints="1"/>
          </p:cNvSpPr>
          <p:nvPr/>
        </p:nvSpPr>
        <p:spPr bwMode="auto">
          <a:xfrm>
            <a:off x="10137227" y="2049941"/>
            <a:ext cx="235696" cy="149907"/>
          </a:xfrm>
          <a:custGeom>
            <a:avLst/>
            <a:gdLst>
              <a:gd name="T0" fmla="*/ 779 w 1554"/>
              <a:gd name="T1" fmla="*/ 987 h 987"/>
              <a:gd name="T2" fmla="*/ 96 w 1554"/>
              <a:gd name="T3" fmla="*/ 832 h 987"/>
              <a:gd name="T4" fmla="*/ 0 w 1554"/>
              <a:gd name="T5" fmla="*/ 629 h 987"/>
              <a:gd name="T6" fmla="*/ 249 w 1554"/>
              <a:gd name="T7" fmla="*/ 354 h 987"/>
              <a:gd name="T8" fmla="*/ 497 w 1554"/>
              <a:gd name="T9" fmla="*/ 157 h 987"/>
              <a:gd name="T10" fmla="*/ 585 w 1554"/>
              <a:gd name="T11" fmla="*/ 172 h 987"/>
              <a:gd name="T12" fmla="*/ 936 w 1554"/>
              <a:gd name="T13" fmla="*/ 0 h 987"/>
              <a:gd name="T14" fmla="*/ 1346 w 1554"/>
              <a:gd name="T15" fmla="*/ 351 h 987"/>
              <a:gd name="T16" fmla="*/ 1554 w 1554"/>
              <a:gd name="T17" fmla="*/ 626 h 987"/>
              <a:gd name="T18" fmla="*/ 1351 w 1554"/>
              <a:gd name="T19" fmla="*/ 899 h 987"/>
              <a:gd name="T20" fmla="*/ 779 w 1554"/>
              <a:gd name="T21" fmla="*/ 987 h 987"/>
              <a:gd name="T22" fmla="*/ 497 w 1554"/>
              <a:gd name="T23" fmla="*/ 261 h 987"/>
              <a:gd name="T24" fmla="*/ 350 w 1554"/>
              <a:gd name="T25" fmla="*/ 388 h 987"/>
              <a:gd name="T26" fmla="*/ 350 w 1554"/>
              <a:gd name="T27" fmla="*/ 396 h 987"/>
              <a:gd name="T28" fmla="*/ 355 w 1554"/>
              <a:gd name="T29" fmla="*/ 450 h 987"/>
              <a:gd name="T30" fmla="*/ 301 w 1554"/>
              <a:gd name="T31" fmla="*/ 452 h 987"/>
              <a:gd name="T32" fmla="*/ 104 w 1554"/>
              <a:gd name="T33" fmla="*/ 629 h 987"/>
              <a:gd name="T34" fmla="*/ 165 w 1554"/>
              <a:gd name="T35" fmla="*/ 753 h 987"/>
              <a:gd name="T36" fmla="*/ 168 w 1554"/>
              <a:gd name="T37" fmla="*/ 756 h 987"/>
              <a:gd name="T38" fmla="*/ 779 w 1554"/>
              <a:gd name="T39" fmla="*/ 883 h 987"/>
              <a:gd name="T40" fmla="*/ 1312 w 1554"/>
              <a:gd name="T41" fmla="*/ 802 h 987"/>
              <a:gd name="T42" fmla="*/ 1316 w 1554"/>
              <a:gd name="T43" fmla="*/ 801 h 987"/>
              <a:gd name="T44" fmla="*/ 1449 w 1554"/>
              <a:gd name="T45" fmla="*/ 626 h 987"/>
              <a:gd name="T46" fmla="*/ 1283 w 1554"/>
              <a:gd name="T47" fmla="*/ 443 h 987"/>
              <a:gd name="T48" fmla="*/ 1233 w 1554"/>
              <a:gd name="T49" fmla="*/ 434 h 987"/>
              <a:gd name="T50" fmla="*/ 1240 w 1554"/>
              <a:gd name="T51" fmla="*/ 384 h 987"/>
              <a:gd name="T52" fmla="*/ 1242 w 1554"/>
              <a:gd name="T53" fmla="*/ 357 h 987"/>
              <a:gd name="T54" fmla="*/ 936 w 1554"/>
              <a:gd name="T55" fmla="*/ 105 h 987"/>
              <a:gd name="T56" fmla="*/ 653 w 1554"/>
              <a:gd name="T57" fmla="*/ 262 h 987"/>
              <a:gd name="T58" fmla="*/ 628 w 1554"/>
              <a:gd name="T59" fmla="*/ 312 h 987"/>
              <a:gd name="T60" fmla="*/ 580 w 1554"/>
              <a:gd name="T61" fmla="*/ 284 h 987"/>
              <a:gd name="T62" fmla="*/ 497 w 1554"/>
              <a:gd name="T63" fmla="*/ 261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54" h="987">
                <a:moveTo>
                  <a:pt x="779" y="987"/>
                </a:moveTo>
                <a:cubicBezTo>
                  <a:pt x="461" y="987"/>
                  <a:pt x="194" y="926"/>
                  <a:pt x="96" y="832"/>
                </a:cubicBezTo>
                <a:cubicBezTo>
                  <a:pt x="34" y="778"/>
                  <a:pt x="0" y="706"/>
                  <a:pt x="0" y="629"/>
                </a:cubicBezTo>
                <a:cubicBezTo>
                  <a:pt x="0" y="494"/>
                  <a:pt x="106" y="381"/>
                  <a:pt x="249" y="354"/>
                </a:cubicBezTo>
                <a:cubicBezTo>
                  <a:pt x="267" y="243"/>
                  <a:pt x="371" y="157"/>
                  <a:pt x="497" y="157"/>
                </a:cubicBezTo>
                <a:cubicBezTo>
                  <a:pt x="527" y="157"/>
                  <a:pt x="557" y="162"/>
                  <a:pt x="585" y="172"/>
                </a:cubicBezTo>
                <a:cubicBezTo>
                  <a:pt x="659" y="66"/>
                  <a:pt x="791" y="0"/>
                  <a:pt x="936" y="0"/>
                </a:cubicBezTo>
                <a:cubicBezTo>
                  <a:pt x="1160" y="0"/>
                  <a:pt x="1343" y="157"/>
                  <a:pt x="1346" y="351"/>
                </a:cubicBezTo>
                <a:cubicBezTo>
                  <a:pt x="1469" y="391"/>
                  <a:pt x="1554" y="501"/>
                  <a:pt x="1554" y="626"/>
                </a:cubicBezTo>
                <a:cubicBezTo>
                  <a:pt x="1554" y="747"/>
                  <a:pt x="1472" y="857"/>
                  <a:pt x="1351" y="899"/>
                </a:cubicBezTo>
                <a:cubicBezTo>
                  <a:pt x="1218" y="954"/>
                  <a:pt x="1004" y="987"/>
                  <a:pt x="779" y="987"/>
                </a:cubicBezTo>
                <a:close/>
                <a:moveTo>
                  <a:pt x="497" y="261"/>
                </a:moveTo>
                <a:cubicBezTo>
                  <a:pt x="416" y="261"/>
                  <a:pt x="350" y="318"/>
                  <a:pt x="350" y="388"/>
                </a:cubicBezTo>
                <a:cubicBezTo>
                  <a:pt x="350" y="391"/>
                  <a:pt x="350" y="394"/>
                  <a:pt x="350" y="396"/>
                </a:cubicBezTo>
                <a:cubicBezTo>
                  <a:pt x="355" y="450"/>
                  <a:pt x="355" y="450"/>
                  <a:pt x="355" y="450"/>
                </a:cubicBezTo>
                <a:cubicBezTo>
                  <a:pt x="301" y="452"/>
                  <a:pt x="301" y="452"/>
                  <a:pt x="301" y="452"/>
                </a:cubicBezTo>
                <a:cubicBezTo>
                  <a:pt x="191" y="458"/>
                  <a:pt x="104" y="535"/>
                  <a:pt x="104" y="629"/>
                </a:cubicBezTo>
                <a:cubicBezTo>
                  <a:pt x="104" y="676"/>
                  <a:pt x="126" y="720"/>
                  <a:pt x="165" y="753"/>
                </a:cubicBezTo>
                <a:cubicBezTo>
                  <a:pt x="168" y="756"/>
                  <a:pt x="168" y="756"/>
                  <a:pt x="168" y="756"/>
                </a:cubicBezTo>
                <a:cubicBezTo>
                  <a:pt x="232" y="819"/>
                  <a:pt x="462" y="883"/>
                  <a:pt x="779" y="883"/>
                </a:cubicBezTo>
                <a:cubicBezTo>
                  <a:pt x="992" y="883"/>
                  <a:pt x="1192" y="852"/>
                  <a:pt x="1312" y="802"/>
                </a:cubicBezTo>
                <a:cubicBezTo>
                  <a:pt x="1316" y="801"/>
                  <a:pt x="1316" y="801"/>
                  <a:pt x="1316" y="801"/>
                </a:cubicBezTo>
                <a:cubicBezTo>
                  <a:pt x="1396" y="774"/>
                  <a:pt x="1449" y="703"/>
                  <a:pt x="1449" y="626"/>
                </a:cubicBezTo>
                <a:cubicBezTo>
                  <a:pt x="1449" y="537"/>
                  <a:pt x="1379" y="460"/>
                  <a:pt x="1283" y="443"/>
                </a:cubicBezTo>
                <a:cubicBezTo>
                  <a:pt x="1233" y="434"/>
                  <a:pt x="1233" y="434"/>
                  <a:pt x="1233" y="434"/>
                </a:cubicBezTo>
                <a:cubicBezTo>
                  <a:pt x="1240" y="384"/>
                  <a:pt x="1240" y="384"/>
                  <a:pt x="1240" y="384"/>
                </a:cubicBezTo>
                <a:cubicBezTo>
                  <a:pt x="1242" y="376"/>
                  <a:pt x="1242" y="366"/>
                  <a:pt x="1242" y="357"/>
                </a:cubicBezTo>
                <a:cubicBezTo>
                  <a:pt x="1242" y="218"/>
                  <a:pt x="1105" y="105"/>
                  <a:pt x="936" y="105"/>
                </a:cubicBezTo>
                <a:cubicBezTo>
                  <a:pt x="812" y="105"/>
                  <a:pt x="700" y="166"/>
                  <a:pt x="653" y="262"/>
                </a:cubicBezTo>
                <a:cubicBezTo>
                  <a:pt x="628" y="312"/>
                  <a:pt x="628" y="312"/>
                  <a:pt x="628" y="312"/>
                </a:cubicBezTo>
                <a:cubicBezTo>
                  <a:pt x="580" y="284"/>
                  <a:pt x="580" y="284"/>
                  <a:pt x="580" y="284"/>
                </a:cubicBezTo>
                <a:cubicBezTo>
                  <a:pt x="555" y="269"/>
                  <a:pt x="527" y="261"/>
                  <a:pt x="497" y="2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pic>
        <p:nvPicPr>
          <p:cNvPr id="55" name="Picture 54">
            <a:extLst>
              <a:ext uri="{FF2B5EF4-FFF2-40B4-BE49-F238E27FC236}">
                <a16:creationId xmlns="" xmlns:a16="http://schemas.microsoft.com/office/drawing/2014/main" id="{E16D0A4A-9295-4F46-ADFF-7B7DA95D06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61246" y="2982508"/>
            <a:ext cx="184587" cy="162547"/>
          </a:xfrm>
          <a:prstGeom prst="rect">
            <a:avLst/>
          </a:prstGeom>
        </p:spPr>
      </p:pic>
      <p:pic>
        <p:nvPicPr>
          <p:cNvPr id="56" name="Picture 55">
            <a:extLst>
              <a:ext uri="{FF2B5EF4-FFF2-40B4-BE49-F238E27FC236}">
                <a16:creationId xmlns="" xmlns:a16="http://schemas.microsoft.com/office/drawing/2014/main" id="{E4A37392-6CA7-4E90-BC1E-5136C5DB01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54834" y="3936213"/>
            <a:ext cx="200481" cy="132909"/>
          </a:xfrm>
          <a:prstGeom prst="rect">
            <a:avLst/>
          </a:prstGeom>
        </p:spPr>
      </p:pic>
      <p:pic>
        <p:nvPicPr>
          <p:cNvPr id="57" name="Picture 56">
            <a:extLst>
              <a:ext uri="{FF2B5EF4-FFF2-40B4-BE49-F238E27FC236}">
                <a16:creationId xmlns="" xmlns:a16="http://schemas.microsoft.com/office/drawing/2014/main" id="{E684EE21-A676-40DC-88E4-B761569D163B}"/>
              </a:ext>
            </a:extLst>
          </p:cNvPr>
          <p:cNvPicPr>
            <a:picLocks noChangeAspect="1"/>
          </p:cNvPicPr>
          <p:nvPr/>
        </p:nvPicPr>
        <p:blipFill rotWithShape="1">
          <a:blip r:embed="rId9">
            <a:extLst>
              <a:ext uri="{28A0092B-C50C-407E-A947-70E740481C1C}">
                <a14:useLocalDpi xmlns:a14="http://schemas.microsoft.com/office/drawing/2010/main" val="0"/>
              </a:ext>
            </a:extLst>
          </a:blip>
          <a:srcRect t="21812" b="22807"/>
          <a:stretch/>
        </p:blipFill>
        <p:spPr>
          <a:xfrm>
            <a:off x="7864782" y="2986574"/>
            <a:ext cx="238165" cy="154415"/>
          </a:xfrm>
          <a:prstGeom prst="rect">
            <a:avLst/>
          </a:prstGeom>
        </p:spPr>
      </p:pic>
      <p:pic>
        <p:nvPicPr>
          <p:cNvPr id="58" name="Picture 57">
            <a:extLst>
              <a:ext uri="{FF2B5EF4-FFF2-40B4-BE49-F238E27FC236}">
                <a16:creationId xmlns="" xmlns:a16="http://schemas.microsoft.com/office/drawing/2014/main" id="{4AE2FC6C-2109-4ADB-B923-EAA7478E566A}"/>
              </a:ext>
            </a:extLst>
          </p:cNvPr>
          <p:cNvPicPr>
            <a:picLocks noChangeAspect="1"/>
          </p:cNvPicPr>
          <p:nvPr/>
        </p:nvPicPr>
        <p:blipFill rotWithShape="1">
          <a:blip r:embed="rId10">
            <a:extLst>
              <a:ext uri="{28A0092B-C50C-407E-A947-70E740481C1C}">
                <a14:useLocalDpi xmlns:a14="http://schemas.microsoft.com/office/drawing/2010/main" val="0"/>
              </a:ext>
            </a:extLst>
          </a:blip>
          <a:srcRect t="-9524" b="27981"/>
          <a:stretch/>
        </p:blipFill>
        <p:spPr>
          <a:xfrm>
            <a:off x="8254807" y="2027377"/>
            <a:ext cx="249488" cy="195035"/>
          </a:xfrm>
          <a:prstGeom prst="rect">
            <a:avLst/>
          </a:prstGeom>
        </p:spPr>
      </p:pic>
      <p:sp>
        <p:nvSpPr>
          <p:cNvPr id="59" name="TextBox 58">
            <a:extLst>
              <a:ext uri="{FF2B5EF4-FFF2-40B4-BE49-F238E27FC236}">
                <a16:creationId xmlns="" xmlns:a16="http://schemas.microsoft.com/office/drawing/2014/main" id="{9E829F2D-E369-480F-8B49-A6E12C72AA4B}"/>
              </a:ext>
            </a:extLst>
          </p:cNvPr>
          <p:cNvSpPr txBox="1"/>
          <p:nvPr/>
        </p:nvSpPr>
        <p:spPr>
          <a:xfrm>
            <a:off x="10574115" y="1603376"/>
            <a:ext cx="834338"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Multi-cloud</a:t>
            </a:r>
          </a:p>
        </p:txBody>
      </p:sp>
      <p:cxnSp>
        <p:nvCxnSpPr>
          <p:cNvPr id="60" name="Straight Connector 59">
            <a:extLst>
              <a:ext uri="{FF2B5EF4-FFF2-40B4-BE49-F238E27FC236}">
                <a16:creationId xmlns="" xmlns:a16="http://schemas.microsoft.com/office/drawing/2014/main" id="{94B51C7D-5042-471F-9EFE-274EA366AF08}"/>
              </a:ext>
            </a:extLst>
          </p:cNvPr>
          <p:cNvCxnSpPr>
            <a:cxnSpLocks/>
          </p:cNvCxnSpPr>
          <p:nvPr/>
        </p:nvCxnSpPr>
        <p:spPr>
          <a:xfrm flipV="1">
            <a:off x="10389224" y="1869207"/>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 xmlns:a16="http://schemas.microsoft.com/office/drawing/2014/main" id="{827252A2-CDFA-4542-8C2B-5964BBF8EE68}"/>
              </a:ext>
            </a:extLst>
          </p:cNvPr>
          <p:cNvSpPr txBox="1"/>
          <p:nvPr/>
        </p:nvSpPr>
        <p:spPr>
          <a:xfrm flipH="1">
            <a:off x="7251377" y="1603376"/>
            <a:ext cx="811914"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Partner </a:t>
            </a:r>
            <a:r>
              <a:rPr lang="en-US" sz="1000" dirty="0" err="1"/>
              <a:t>api</a:t>
            </a:r>
            <a:endParaRPr lang="en-US" sz="1000" dirty="0"/>
          </a:p>
        </p:txBody>
      </p:sp>
      <p:cxnSp>
        <p:nvCxnSpPr>
          <p:cNvPr id="62" name="Straight Connector 61">
            <a:extLst>
              <a:ext uri="{FF2B5EF4-FFF2-40B4-BE49-F238E27FC236}">
                <a16:creationId xmlns="" xmlns:a16="http://schemas.microsoft.com/office/drawing/2014/main" id="{41E1A88C-EF44-4841-9A91-DA42EB28874A}"/>
              </a:ext>
            </a:extLst>
          </p:cNvPr>
          <p:cNvCxnSpPr>
            <a:cxnSpLocks/>
          </p:cNvCxnSpPr>
          <p:nvPr/>
        </p:nvCxnSpPr>
        <p:spPr>
          <a:xfrm flipH="1" flipV="1">
            <a:off x="8077797" y="1869207"/>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 xmlns:a16="http://schemas.microsoft.com/office/drawing/2014/main" id="{524B5F91-0CC0-4BA2-B62F-26985DCB7F00}"/>
              </a:ext>
            </a:extLst>
          </p:cNvPr>
          <p:cNvSpPr txBox="1"/>
          <p:nvPr/>
        </p:nvSpPr>
        <p:spPr>
          <a:xfrm>
            <a:off x="10574115" y="4273264"/>
            <a:ext cx="470874" cy="176109"/>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Email</a:t>
            </a:r>
          </a:p>
        </p:txBody>
      </p:sp>
      <p:cxnSp>
        <p:nvCxnSpPr>
          <p:cNvPr id="64" name="Straight Connector 63">
            <a:extLst>
              <a:ext uri="{FF2B5EF4-FFF2-40B4-BE49-F238E27FC236}">
                <a16:creationId xmlns="" xmlns:a16="http://schemas.microsoft.com/office/drawing/2014/main" id="{298DCC86-FBAF-4D24-9D47-920E7A54A8F4}"/>
              </a:ext>
            </a:extLst>
          </p:cNvPr>
          <p:cNvCxnSpPr>
            <a:cxnSpLocks/>
          </p:cNvCxnSpPr>
          <p:nvPr/>
        </p:nvCxnSpPr>
        <p:spPr>
          <a:xfrm>
            <a:off x="10389224" y="4113491"/>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 xmlns:a16="http://schemas.microsoft.com/office/drawing/2014/main" id="{DEA7CD5F-4A4C-4ED0-880C-C26597E776FE}"/>
              </a:ext>
            </a:extLst>
          </p:cNvPr>
          <p:cNvSpPr txBox="1"/>
          <p:nvPr/>
        </p:nvSpPr>
        <p:spPr>
          <a:xfrm flipH="1">
            <a:off x="7047785" y="4200167"/>
            <a:ext cx="1015507"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Unified access</a:t>
            </a:r>
          </a:p>
        </p:txBody>
      </p:sp>
      <p:cxnSp>
        <p:nvCxnSpPr>
          <p:cNvPr id="66" name="Straight Connector 65">
            <a:extLst>
              <a:ext uri="{FF2B5EF4-FFF2-40B4-BE49-F238E27FC236}">
                <a16:creationId xmlns="" xmlns:a16="http://schemas.microsoft.com/office/drawing/2014/main" id="{6197F048-72CA-4AC6-B748-B149F8F6C8DD}"/>
              </a:ext>
            </a:extLst>
          </p:cNvPr>
          <p:cNvCxnSpPr>
            <a:cxnSpLocks/>
          </p:cNvCxnSpPr>
          <p:nvPr/>
        </p:nvCxnSpPr>
        <p:spPr>
          <a:xfrm flipH="1">
            <a:off x="8077797" y="4113491"/>
            <a:ext cx="170385" cy="143149"/>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 xmlns:a16="http://schemas.microsoft.com/office/drawing/2014/main" id="{5589CF1E-8257-440B-B599-1E8EFCA79E24}"/>
              </a:ext>
            </a:extLst>
          </p:cNvPr>
          <p:cNvCxnSpPr>
            <a:cxnSpLocks/>
          </p:cNvCxnSpPr>
          <p:nvPr/>
        </p:nvCxnSpPr>
        <p:spPr>
          <a:xfrm flipH="1">
            <a:off x="7620688" y="3063782"/>
            <a:ext cx="192792" cy="0"/>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 xmlns:a16="http://schemas.microsoft.com/office/drawing/2014/main" id="{CF3ADEE9-F278-4ABD-B37D-CD9903BBBAD4}"/>
              </a:ext>
            </a:extLst>
          </p:cNvPr>
          <p:cNvSpPr txBox="1"/>
          <p:nvPr/>
        </p:nvSpPr>
        <p:spPr>
          <a:xfrm flipH="1">
            <a:off x="6714898" y="2902629"/>
            <a:ext cx="870778"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err="1"/>
              <a:t>Iot</a:t>
            </a:r>
            <a:r>
              <a:rPr lang="en-US" sz="1000" dirty="0"/>
              <a:t>-endpoint</a:t>
            </a:r>
          </a:p>
        </p:txBody>
      </p:sp>
      <p:cxnSp>
        <p:nvCxnSpPr>
          <p:cNvPr id="69" name="Straight Connector 68">
            <a:extLst>
              <a:ext uri="{FF2B5EF4-FFF2-40B4-BE49-F238E27FC236}">
                <a16:creationId xmlns="" xmlns:a16="http://schemas.microsoft.com/office/drawing/2014/main" id="{36CC8199-A11E-47B2-AA32-9BF6FA8AED9E}"/>
              </a:ext>
            </a:extLst>
          </p:cNvPr>
          <p:cNvCxnSpPr>
            <a:cxnSpLocks/>
          </p:cNvCxnSpPr>
          <p:nvPr/>
        </p:nvCxnSpPr>
        <p:spPr>
          <a:xfrm>
            <a:off x="10823925" y="3063782"/>
            <a:ext cx="192792" cy="0"/>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 xmlns:a16="http://schemas.microsoft.com/office/drawing/2014/main" id="{1FEFAB7F-351B-4B2A-BA30-B6B183FBB8C9}"/>
              </a:ext>
            </a:extLst>
          </p:cNvPr>
          <p:cNvSpPr txBox="1"/>
          <p:nvPr/>
        </p:nvSpPr>
        <p:spPr>
          <a:xfrm>
            <a:off x="11051728" y="2902629"/>
            <a:ext cx="667030"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Web apps</a:t>
            </a:r>
          </a:p>
        </p:txBody>
      </p:sp>
      <p:grpSp>
        <p:nvGrpSpPr>
          <p:cNvPr id="71" name="Group 107">
            <a:extLst>
              <a:ext uri="{FF2B5EF4-FFF2-40B4-BE49-F238E27FC236}">
                <a16:creationId xmlns="" xmlns:a16="http://schemas.microsoft.com/office/drawing/2014/main" id="{3B79B895-93BB-4399-8777-D07615199B59}"/>
              </a:ext>
            </a:extLst>
          </p:cNvPr>
          <p:cNvGrpSpPr/>
          <p:nvPr/>
        </p:nvGrpSpPr>
        <p:grpSpPr>
          <a:xfrm>
            <a:off x="9086505" y="4270485"/>
            <a:ext cx="464403" cy="464400"/>
            <a:chOff x="5817636" y="1955196"/>
            <a:chExt cx="556725" cy="556722"/>
          </a:xfrm>
        </p:grpSpPr>
        <p:sp useBgFill="1">
          <p:nvSpPr>
            <p:cNvPr id="72" name="Oval 71">
              <a:extLst>
                <a:ext uri="{FF2B5EF4-FFF2-40B4-BE49-F238E27FC236}">
                  <a16:creationId xmlns="" xmlns:a16="http://schemas.microsoft.com/office/drawing/2014/main" id="{477644B6-6673-4F38-BF6E-BB9A66C82420}"/>
                </a:ext>
              </a:extLst>
            </p:cNvPr>
            <p:cNvSpPr/>
            <p:nvPr/>
          </p:nvSpPr>
          <p:spPr>
            <a:xfrm>
              <a:off x="5817639" y="1955196"/>
              <a:ext cx="556722" cy="556720"/>
            </a:xfrm>
            <a:prstGeom prst="ellipse">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3" name="Oval 72">
              <a:extLst>
                <a:ext uri="{FF2B5EF4-FFF2-40B4-BE49-F238E27FC236}">
                  <a16:creationId xmlns="" xmlns:a16="http://schemas.microsoft.com/office/drawing/2014/main" id="{5F19AA73-48D3-42C2-9FD5-06522318D4CF}"/>
                </a:ext>
              </a:extLst>
            </p:cNvPr>
            <p:cNvSpPr/>
            <p:nvPr/>
          </p:nvSpPr>
          <p:spPr>
            <a:xfrm>
              <a:off x="5817636" y="1955198"/>
              <a:ext cx="556722" cy="556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 xmlns:a16="http://schemas.microsoft.com/office/drawing/2014/main" id="{E35C6A26-7B75-409E-88C2-B2DDFA7780A7}"/>
                </a:ext>
              </a:extLst>
            </p:cNvPr>
            <p:cNvSpPr/>
            <p:nvPr/>
          </p:nvSpPr>
          <p:spPr>
            <a:xfrm>
              <a:off x="5817639" y="1955196"/>
              <a:ext cx="556722" cy="55672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75" name="Group 108">
            <a:extLst>
              <a:ext uri="{FF2B5EF4-FFF2-40B4-BE49-F238E27FC236}">
                <a16:creationId xmlns="" xmlns:a16="http://schemas.microsoft.com/office/drawing/2014/main" id="{4737EA53-D893-4F77-8F56-F4DC1ABE6E28}"/>
              </a:ext>
            </a:extLst>
          </p:cNvPr>
          <p:cNvGrpSpPr/>
          <p:nvPr/>
        </p:nvGrpSpPr>
        <p:grpSpPr>
          <a:xfrm>
            <a:off x="9086498" y="1321423"/>
            <a:ext cx="464402" cy="464402"/>
            <a:chOff x="5817637" y="1955192"/>
            <a:chExt cx="556725" cy="556724"/>
          </a:xfrm>
        </p:grpSpPr>
        <p:sp useBgFill="1">
          <p:nvSpPr>
            <p:cNvPr id="76" name="Oval 75">
              <a:extLst>
                <a:ext uri="{FF2B5EF4-FFF2-40B4-BE49-F238E27FC236}">
                  <a16:creationId xmlns="" xmlns:a16="http://schemas.microsoft.com/office/drawing/2014/main" id="{63D2DB45-A296-4DD7-9C1C-114E48DF7EE5}"/>
                </a:ext>
              </a:extLst>
            </p:cNvPr>
            <p:cNvSpPr/>
            <p:nvPr/>
          </p:nvSpPr>
          <p:spPr>
            <a:xfrm>
              <a:off x="5817639" y="1955196"/>
              <a:ext cx="556722" cy="556720"/>
            </a:xfrm>
            <a:prstGeom prst="ellipse">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8" name="Oval 77">
              <a:extLst>
                <a:ext uri="{FF2B5EF4-FFF2-40B4-BE49-F238E27FC236}">
                  <a16:creationId xmlns="" xmlns:a16="http://schemas.microsoft.com/office/drawing/2014/main" id="{C69DDA6F-B995-42F5-BBB1-1DBC47BAD3C8}"/>
                </a:ext>
              </a:extLst>
            </p:cNvPr>
            <p:cNvSpPr/>
            <p:nvPr/>
          </p:nvSpPr>
          <p:spPr>
            <a:xfrm>
              <a:off x="5817637" y="1955192"/>
              <a:ext cx="556722" cy="5567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 xmlns:a16="http://schemas.microsoft.com/office/drawing/2014/main" id="{95CE1F12-D381-458B-B8B8-F6DF1215413E}"/>
                </a:ext>
              </a:extLst>
            </p:cNvPr>
            <p:cNvSpPr/>
            <p:nvPr/>
          </p:nvSpPr>
          <p:spPr>
            <a:xfrm>
              <a:off x="5817640" y="1955196"/>
              <a:ext cx="556722" cy="556720"/>
            </a:xfrm>
            <a:prstGeom prst="ellipse">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80" name="Picture 79">
            <a:extLst>
              <a:ext uri="{FF2B5EF4-FFF2-40B4-BE49-F238E27FC236}">
                <a16:creationId xmlns="" xmlns:a16="http://schemas.microsoft.com/office/drawing/2014/main" id="{35ACBA14-F8B1-4E18-842D-12D9F26DCE97}"/>
              </a:ext>
            </a:extLst>
          </p:cNvPr>
          <p:cNvPicPr>
            <a:picLocks noChangeAspect="1"/>
          </p:cNvPicPr>
          <p:nvPr/>
        </p:nvPicPr>
        <p:blipFill rotWithShape="1">
          <a:blip r:embed="rId11">
            <a:extLst>
              <a:ext uri="{28A0092B-C50C-407E-A947-70E740481C1C}">
                <a14:useLocalDpi xmlns:a14="http://schemas.microsoft.com/office/drawing/2010/main" val="0"/>
              </a:ext>
            </a:extLst>
          </a:blip>
          <a:srcRect t="18230" b="19245"/>
          <a:stretch/>
        </p:blipFill>
        <p:spPr>
          <a:xfrm>
            <a:off x="9232064" y="1425219"/>
            <a:ext cx="173277" cy="256808"/>
          </a:xfrm>
          <a:prstGeom prst="rect">
            <a:avLst/>
          </a:prstGeom>
        </p:spPr>
      </p:pic>
      <p:pic>
        <p:nvPicPr>
          <p:cNvPr id="81" name="Picture 80">
            <a:extLst>
              <a:ext uri="{FF2B5EF4-FFF2-40B4-BE49-F238E27FC236}">
                <a16:creationId xmlns="" xmlns:a16="http://schemas.microsoft.com/office/drawing/2014/main" id="{86C6ADF1-9699-4F0B-9829-38F673C5BBAC}"/>
              </a:ext>
            </a:extLst>
          </p:cNvPr>
          <p:cNvPicPr>
            <a:picLocks noChangeAspect="1"/>
          </p:cNvPicPr>
          <p:nvPr/>
        </p:nvPicPr>
        <p:blipFill rotWithShape="1">
          <a:blip r:embed="rId12">
            <a:extLst>
              <a:ext uri="{28A0092B-C50C-407E-A947-70E740481C1C}">
                <a14:useLocalDpi xmlns:a14="http://schemas.microsoft.com/office/drawing/2010/main" val="0"/>
              </a:ext>
            </a:extLst>
          </a:blip>
          <a:srcRect b="24900"/>
          <a:stretch/>
        </p:blipFill>
        <p:spPr>
          <a:xfrm>
            <a:off x="9169140" y="4367560"/>
            <a:ext cx="299126" cy="252488"/>
          </a:xfrm>
          <a:prstGeom prst="rect">
            <a:avLst/>
          </a:prstGeom>
        </p:spPr>
      </p:pic>
      <p:sp>
        <p:nvSpPr>
          <p:cNvPr id="82" name="TextBox 81">
            <a:extLst>
              <a:ext uri="{FF2B5EF4-FFF2-40B4-BE49-F238E27FC236}">
                <a16:creationId xmlns="" xmlns:a16="http://schemas.microsoft.com/office/drawing/2014/main" id="{62AD272D-44F9-4F55-995E-7B5F382A914E}"/>
              </a:ext>
            </a:extLst>
          </p:cNvPr>
          <p:cNvSpPr txBox="1"/>
          <p:nvPr/>
        </p:nvSpPr>
        <p:spPr>
          <a:xfrm>
            <a:off x="8339241" y="4826166"/>
            <a:ext cx="1958922"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Advanced threat protection</a:t>
            </a:r>
          </a:p>
        </p:txBody>
      </p:sp>
      <p:cxnSp>
        <p:nvCxnSpPr>
          <p:cNvPr id="83" name="Straight Connector 82">
            <a:extLst>
              <a:ext uri="{FF2B5EF4-FFF2-40B4-BE49-F238E27FC236}">
                <a16:creationId xmlns="" xmlns:a16="http://schemas.microsoft.com/office/drawing/2014/main" id="{7BEFAB92-867E-4053-9A79-0DDF59577EEE}"/>
              </a:ext>
            </a:extLst>
          </p:cNvPr>
          <p:cNvCxnSpPr>
            <a:cxnSpLocks/>
          </p:cNvCxnSpPr>
          <p:nvPr/>
        </p:nvCxnSpPr>
        <p:spPr>
          <a:xfrm>
            <a:off x="9318701" y="4734884"/>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 xmlns:a16="http://schemas.microsoft.com/office/drawing/2014/main" id="{C5D0993B-D606-43EB-8200-FA96D0B8F375}"/>
              </a:ext>
            </a:extLst>
          </p:cNvPr>
          <p:cNvSpPr txBox="1"/>
          <p:nvPr/>
        </p:nvSpPr>
        <p:spPr>
          <a:xfrm>
            <a:off x="8533364" y="909077"/>
            <a:ext cx="1570676" cy="322303"/>
          </a:xfrm>
          <a:prstGeom prst="rect">
            <a:avLst/>
          </a:prstGeom>
          <a:solidFill>
            <a:schemeClr val="accent3">
              <a:lumMod val="75000"/>
              <a:alpha val="70000"/>
            </a:schemeClr>
          </a:solidFill>
        </p:spPr>
        <p:txBody>
          <a:bodyPr wrap="square" lIns="29626" tIns="14813" rIns="29626" bIns="14813" rtlCol="0" anchor="ctr">
            <a:spAutoFit/>
          </a:bodyPr>
          <a:lstStyle>
            <a:defPPr>
              <a:defRPr lang="en-US"/>
            </a:defPPr>
            <a:lvl1pPr algn="ctr">
              <a:lnSpc>
                <a:spcPct val="95000"/>
              </a:lnSpc>
              <a:defRPr sz="1200" b="1" cap="all">
                <a:solidFill>
                  <a:schemeClr val="bg1"/>
                </a:solidFill>
              </a:defRPr>
            </a:lvl1pPr>
          </a:lstStyle>
          <a:p>
            <a:r>
              <a:rPr lang="en-US" sz="1000" dirty="0"/>
              <a:t>Management-analytics</a:t>
            </a:r>
          </a:p>
        </p:txBody>
      </p:sp>
      <p:cxnSp>
        <p:nvCxnSpPr>
          <p:cNvPr id="85" name="Straight Connector 84">
            <a:extLst>
              <a:ext uri="{FF2B5EF4-FFF2-40B4-BE49-F238E27FC236}">
                <a16:creationId xmlns="" xmlns:a16="http://schemas.microsoft.com/office/drawing/2014/main" id="{F323673B-610A-4EF5-B52A-8A4A346DF3A3}"/>
              </a:ext>
            </a:extLst>
          </p:cNvPr>
          <p:cNvCxnSpPr>
            <a:cxnSpLocks/>
          </p:cNvCxnSpPr>
          <p:nvPr/>
        </p:nvCxnSpPr>
        <p:spPr>
          <a:xfrm flipV="1">
            <a:off x="9318701" y="1187808"/>
            <a:ext cx="0" cy="134856"/>
          </a:xfrm>
          <a:prstGeom prst="line">
            <a:avLst/>
          </a:prstGeom>
          <a:ln w="12700" cap="rnd">
            <a:solidFill>
              <a:schemeClr val="accent3"/>
            </a:solidFill>
            <a:round/>
            <a:headEnd type="oval"/>
          </a:ln>
        </p:spPr>
        <p:style>
          <a:lnRef idx="1">
            <a:schemeClr val="accent1"/>
          </a:lnRef>
          <a:fillRef idx="0">
            <a:schemeClr val="accent1"/>
          </a:fillRef>
          <a:effectRef idx="0">
            <a:schemeClr val="accent1"/>
          </a:effectRef>
          <a:fontRef idx="minor">
            <a:schemeClr val="tx1"/>
          </a:fontRef>
        </p:style>
      </p:cxnSp>
      <p:pic>
        <p:nvPicPr>
          <p:cNvPr id="86" name="Picture 85"/>
          <p:cNvPicPr>
            <a:picLocks noChangeAspect="1"/>
          </p:cNvPicPr>
          <p:nvPr/>
        </p:nvPicPr>
        <p:blipFill rotWithShape="1">
          <a:blip r:embed="rId13">
            <a:extLst>
              <a:ext uri="{28A0092B-C50C-407E-A947-70E740481C1C}">
                <a14:useLocalDpi xmlns:a14="http://schemas.microsoft.com/office/drawing/2010/main" val="0"/>
              </a:ext>
            </a:extLst>
          </a:blip>
          <a:srcRect t="16241" b="18592"/>
          <a:stretch/>
        </p:blipFill>
        <p:spPr>
          <a:xfrm>
            <a:off x="8301957" y="3868389"/>
            <a:ext cx="156885" cy="147952"/>
          </a:xfrm>
          <a:prstGeom prst="rect">
            <a:avLst/>
          </a:prstGeom>
        </p:spPr>
      </p:pic>
      <p:pic>
        <p:nvPicPr>
          <p:cNvPr id="87" name="Picture 8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83595" y="3999643"/>
            <a:ext cx="174216" cy="120864"/>
          </a:xfrm>
          <a:prstGeom prst="rect">
            <a:avLst/>
          </a:prstGeom>
        </p:spPr>
      </p:pic>
      <p:sp>
        <p:nvSpPr>
          <p:cNvPr id="88" name="Rectangle 87"/>
          <p:cNvSpPr/>
          <p:nvPr/>
        </p:nvSpPr>
        <p:spPr bwMode="invGray">
          <a:xfrm>
            <a:off x="1" y="0"/>
            <a:ext cx="12190411" cy="90172"/>
          </a:xfrm>
          <a:prstGeom prst="rect">
            <a:avLst/>
          </a:prstGeom>
          <a:solidFill>
            <a:srgbClr val="C00000"/>
          </a:solidFill>
          <a:ln w="9525">
            <a:no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9" name="Picture 8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2529" y="6349123"/>
            <a:ext cx="12158666" cy="508453"/>
          </a:xfrm>
          <a:prstGeom prst="rect">
            <a:avLst/>
          </a:prstGeom>
        </p:spPr>
      </p:pic>
      <p:pic>
        <p:nvPicPr>
          <p:cNvPr id="90" name="Picture 89" descr="icon-form-factor-cloud.em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0388" y="5690528"/>
            <a:ext cx="601133" cy="373323"/>
          </a:xfrm>
          <a:prstGeom prst="rect">
            <a:avLst/>
          </a:prstGeom>
        </p:spPr>
      </p:pic>
      <p:pic>
        <p:nvPicPr>
          <p:cNvPr id="91" name="Picture 90" descr="icon-form-factor-virtual-appliance.em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3952" y="5656294"/>
            <a:ext cx="635002" cy="441790"/>
          </a:xfrm>
          <a:prstGeom prst="rect">
            <a:avLst/>
          </a:prstGeom>
        </p:spPr>
      </p:pic>
      <p:pic>
        <p:nvPicPr>
          <p:cNvPr id="92" name="Picture 91" descr="icon-form-factor-virtual-machine.em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10499" y="5630640"/>
            <a:ext cx="442654" cy="493098"/>
          </a:xfrm>
          <a:prstGeom prst="rect">
            <a:avLst/>
          </a:prstGeom>
        </p:spPr>
      </p:pic>
      <p:pic>
        <p:nvPicPr>
          <p:cNvPr id="93" name="Picture 92" descr="icon-form-factor-hosted.emf"/>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08030" y="5644354"/>
            <a:ext cx="600251" cy="465671"/>
          </a:xfrm>
          <a:prstGeom prst="rect">
            <a:avLst/>
          </a:prstGeom>
        </p:spPr>
      </p:pic>
      <p:sp>
        <p:nvSpPr>
          <p:cNvPr id="94" name="Rectangle 1"/>
          <p:cNvSpPr>
            <a:spLocks noChangeArrowheads="1"/>
          </p:cNvSpPr>
          <p:nvPr/>
        </p:nvSpPr>
        <p:spPr bwMode="auto">
          <a:xfrm>
            <a:off x="73792" y="6096098"/>
            <a:ext cx="935323"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9" tIns="60949" rIns="121899" bIns="60949">
            <a:spAutoFit/>
          </a:bodyPr>
          <a:lstStyle/>
          <a:p>
            <a:pPr algn="ctr"/>
            <a:r>
              <a:rPr lang="en-US" sz="800" dirty="0">
                <a:solidFill>
                  <a:srgbClr val="404040"/>
                </a:solidFill>
                <a:cs typeface="Helvetica 55 Roman" charset="0"/>
              </a:rPr>
              <a:t>Appliance</a:t>
            </a:r>
          </a:p>
        </p:txBody>
      </p:sp>
      <p:sp>
        <p:nvSpPr>
          <p:cNvPr id="95" name="Rectangle 1"/>
          <p:cNvSpPr>
            <a:spLocks noChangeArrowheads="1"/>
          </p:cNvSpPr>
          <p:nvPr/>
        </p:nvSpPr>
        <p:spPr bwMode="auto">
          <a:xfrm>
            <a:off x="993159" y="6064950"/>
            <a:ext cx="677334" cy="369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Virtual Machine</a:t>
            </a:r>
          </a:p>
        </p:txBody>
      </p:sp>
      <p:sp>
        <p:nvSpPr>
          <p:cNvPr id="96" name="Rectangle 1"/>
          <p:cNvSpPr>
            <a:spLocks noChangeArrowheads="1"/>
          </p:cNvSpPr>
          <p:nvPr/>
        </p:nvSpPr>
        <p:spPr bwMode="auto">
          <a:xfrm>
            <a:off x="1797005" y="6096098"/>
            <a:ext cx="622300"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Hosted</a:t>
            </a:r>
          </a:p>
        </p:txBody>
      </p:sp>
      <p:sp>
        <p:nvSpPr>
          <p:cNvPr id="97" name="Rectangle 1"/>
          <p:cNvSpPr>
            <a:spLocks noChangeArrowheads="1"/>
          </p:cNvSpPr>
          <p:nvPr/>
        </p:nvSpPr>
        <p:spPr bwMode="auto">
          <a:xfrm>
            <a:off x="2677321" y="6096098"/>
            <a:ext cx="567267"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Cloud</a:t>
            </a:r>
          </a:p>
        </p:txBody>
      </p:sp>
      <p:sp>
        <p:nvSpPr>
          <p:cNvPr id="98" name="Rectangle 1"/>
          <p:cNvSpPr>
            <a:spLocks noChangeArrowheads="1"/>
          </p:cNvSpPr>
          <p:nvPr/>
        </p:nvSpPr>
        <p:spPr bwMode="auto">
          <a:xfrm>
            <a:off x="3465434" y="6096098"/>
            <a:ext cx="698026" cy="2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9" tIns="60949" rIns="121899" bIns="60949">
            <a:spAutoFit/>
          </a:bodyPr>
          <a:lstStyle/>
          <a:p>
            <a:pPr algn="ctr"/>
            <a:r>
              <a:rPr lang="en-US" sz="800" dirty="0">
                <a:solidFill>
                  <a:srgbClr val="404040"/>
                </a:solidFill>
                <a:cs typeface="Helvetica 55 Roman" charset="0"/>
              </a:rPr>
              <a:t>Software</a:t>
            </a:r>
          </a:p>
        </p:txBody>
      </p:sp>
      <p:pic>
        <p:nvPicPr>
          <p:cNvPr id="99" name="Picture 98" descr="icon-form-factor-software.em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514116" y="5644354"/>
            <a:ext cx="541868" cy="454694"/>
          </a:xfrm>
          <a:prstGeom prst="rect">
            <a:avLst/>
          </a:prstGeom>
        </p:spPr>
      </p:pic>
    </p:spTree>
    <p:extLst>
      <p:ext uri="{BB962C8B-B14F-4D97-AF65-F5344CB8AC3E}">
        <p14:creationId xmlns:p14="http://schemas.microsoft.com/office/powerpoint/2010/main" val="638538715"/>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5"/>
            <a:ext cx="12188825" cy="729997"/>
          </a:xfrm>
        </p:spPr>
        <p:txBody>
          <a:bodyPr>
            <a:normAutofit fontScale="90000"/>
          </a:bodyPr>
          <a:lstStyle/>
          <a:p>
            <a:r>
              <a:rPr lang="ru-RU" dirty="0" smtClean="0"/>
              <a:t>Основные технологии, но есть одно </a:t>
            </a:r>
            <a:r>
              <a:rPr lang="en-US" dirty="0" smtClean="0"/>
              <a:t>“</a:t>
            </a:r>
            <a:r>
              <a:rPr lang="ru-RU" dirty="0" smtClean="0"/>
              <a:t>но</a:t>
            </a:r>
            <a:r>
              <a:rPr lang="en-US" dirty="0" smtClean="0"/>
              <a:t>” </a:t>
            </a:r>
            <a:r>
              <a:rPr lang="mr-IN" dirty="0" smtClean="0"/>
              <a:t>–</a:t>
            </a:r>
            <a:r>
              <a:rPr lang="en-US" dirty="0" smtClean="0"/>
              <a:t> </a:t>
            </a:r>
            <a:r>
              <a:rPr lang="ru-RU" dirty="0" smtClean="0"/>
              <a:t>ГОСТ шифрование?</a:t>
            </a:r>
            <a:endParaRPr lang="en-US" dirty="0"/>
          </a:p>
        </p:txBody>
      </p:sp>
      <p:grpSp>
        <p:nvGrpSpPr>
          <p:cNvPr id="141" name="Group 140"/>
          <p:cNvGrpSpPr/>
          <p:nvPr/>
        </p:nvGrpSpPr>
        <p:grpSpPr>
          <a:xfrm>
            <a:off x="709666" y="833629"/>
            <a:ext cx="11066557" cy="5430016"/>
            <a:chOff x="709666" y="833629"/>
            <a:chExt cx="11066557" cy="5430016"/>
          </a:xfrm>
        </p:grpSpPr>
        <p:grpSp>
          <p:nvGrpSpPr>
            <p:cNvPr id="140" name="Group 139"/>
            <p:cNvGrpSpPr/>
            <p:nvPr/>
          </p:nvGrpSpPr>
          <p:grpSpPr>
            <a:xfrm>
              <a:off x="8157759" y="833629"/>
              <a:ext cx="3618464" cy="5430016"/>
              <a:chOff x="8157759" y="833629"/>
              <a:chExt cx="3618464" cy="5430016"/>
            </a:xfrm>
          </p:grpSpPr>
          <p:grpSp>
            <p:nvGrpSpPr>
              <p:cNvPr id="130" name="Group 129"/>
              <p:cNvGrpSpPr/>
              <p:nvPr/>
            </p:nvGrpSpPr>
            <p:grpSpPr>
              <a:xfrm>
                <a:off x="8209196" y="1764252"/>
                <a:ext cx="2991981" cy="4392334"/>
                <a:chOff x="8209196" y="1764252"/>
                <a:chExt cx="2991981" cy="4392334"/>
              </a:xfrm>
            </p:grpSpPr>
            <p:pic>
              <p:nvPicPr>
                <p:cNvPr id="3" name="Picture 135"/>
                <p:cNvPicPr>
                  <a:picLocks noChangeAspect="1"/>
                </p:cNvPicPr>
                <p:nvPr/>
              </p:nvPicPr>
              <p:blipFill>
                <a:blip r:embed="rId3" cstate="print">
                  <a:duotone>
                    <a:schemeClr val="accent6">
                      <a:shade val="45000"/>
                      <a:satMod val="135000"/>
                    </a:schemeClr>
                    <a:prstClr val="white"/>
                  </a:duotone>
                </a:blip>
                <a:srcRect/>
                <a:stretch>
                  <a:fillRect/>
                </a:stretch>
              </p:blipFill>
              <p:spPr bwMode="auto">
                <a:xfrm>
                  <a:off x="9503709" y="3069568"/>
                  <a:ext cx="629499" cy="609600"/>
                </a:xfrm>
                <a:prstGeom prst="rect">
                  <a:avLst/>
                </a:prstGeom>
                <a:noFill/>
                <a:ln w="9525">
                  <a:noFill/>
                  <a:miter lim="800000"/>
                  <a:headEnd/>
                  <a:tailEnd/>
                </a:ln>
              </p:spPr>
            </p:pic>
            <p:sp>
              <p:nvSpPr>
                <p:cNvPr id="4" name="TextBox 3"/>
                <p:cNvSpPr txBox="1"/>
                <p:nvPr/>
              </p:nvSpPr>
              <p:spPr>
                <a:xfrm>
                  <a:off x="8489982" y="2348017"/>
                  <a:ext cx="1052360" cy="630920"/>
                </a:xfrm>
                <a:prstGeom prst="rect">
                  <a:avLst/>
                </a:prstGeom>
                <a:noFill/>
              </p:spPr>
              <p:txBody>
                <a:bodyPr wrap="square" lIns="121899" tIns="60949" rIns="121899" bIns="60949" rtlCol="0">
                  <a:spAutoFit/>
                </a:bodyPr>
                <a:lstStyle/>
                <a:p>
                  <a:pPr algn="r" defTabSz="1218721"/>
                  <a:r>
                    <a:rPr lang="en-US" sz="1050" dirty="0">
                      <a:solidFill>
                        <a:srgbClr val="404040"/>
                      </a:solidFill>
                    </a:rPr>
                    <a:t>Accelerates</a:t>
                  </a:r>
                </a:p>
                <a:p>
                  <a:pPr algn="r" defTabSz="1218721"/>
                  <a:r>
                    <a:rPr lang="en-US" sz="1050" dirty="0">
                      <a:solidFill>
                        <a:srgbClr val="404040"/>
                      </a:solidFill>
                    </a:rPr>
                    <a:t>Network</a:t>
                  </a:r>
                </a:p>
                <a:p>
                  <a:pPr algn="r" defTabSz="1218721"/>
                  <a:r>
                    <a:rPr lang="en-US" sz="1050" dirty="0">
                      <a:solidFill>
                        <a:srgbClr val="404040"/>
                      </a:solidFill>
                    </a:rPr>
                    <a:t>Traffic</a:t>
                  </a:r>
                </a:p>
              </p:txBody>
            </p:sp>
            <p:sp>
              <p:nvSpPr>
                <p:cNvPr id="5" name="TextBox 4"/>
                <p:cNvSpPr txBox="1"/>
                <p:nvPr/>
              </p:nvSpPr>
              <p:spPr>
                <a:xfrm>
                  <a:off x="10102303" y="2348017"/>
                  <a:ext cx="1029506" cy="630920"/>
                </a:xfrm>
                <a:prstGeom prst="rect">
                  <a:avLst/>
                </a:prstGeom>
                <a:noFill/>
              </p:spPr>
              <p:txBody>
                <a:bodyPr wrap="square" lIns="121899" tIns="60949" rIns="121899" bIns="60949" rtlCol="0">
                  <a:spAutoFit/>
                </a:bodyPr>
                <a:lstStyle/>
                <a:p>
                  <a:pPr defTabSz="1218721"/>
                  <a:r>
                    <a:rPr lang="en-US" sz="1050">
                      <a:solidFill>
                        <a:srgbClr val="404040"/>
                      </a:solidFill>
                    </a:rPr>
                    <a:t>Accelerates</a:t>
                  </a:r>
                </a:p>
                <a:p>
                  <a:pPr defTabSz="1218721"/>
                  <a:r>
                    <a:rPr lang="en-US" sz="1050">
                      <a:solidFill>
                        <a:srgbClr val="404040"/>
                      </a:solidFill>
                    </a:rPr>
                    <a:t>Content Inspection</a:t>
                  </a:r>
                </a:p>
              </p:txBody>
            </p:sp>
            <p:sp>
              <p:nvSpPr>
                <p:cNvPr id="6" name="TextBox 5"/>
                <p:cNvSpPr txBox="1"/>
                <p:nvPr/>
              </p:nvSpPr>
              <p:spPr>
                <a:xfrm>
                  <a:off x="9416783" y="2542255"/>
                  <a:ext cx="803350" cy="461643"/>
                </a:xfrm>
                <a:prstGeom prst="rect">
                  <a:avLst/>
                </a:prstGeom>
                <a:noFill/>
              </p:spPr>
              <p:txBody>
                <a:bodyPr wrap="square" lIns="121899" tIns="60949" rIns="121899" bIns="60949" rtlCol="0">
                  <a:spAutoFit/>
                </a:bodyPr>
                <a:lstStyle/>
                <a:p>
                  <a:pPr algn="ctr" defTabSz="1218721"/>
                  <a:r>
                    <a:rPr lang="en-US" sz="1050" dirty="0">
                      <a:solidFill>
                        <a:srgbClr val="404040"/>
                      </a:solidFill>
                    </a:rPr>
                    <a:t>Flexible</a:t>
                  </a:r>
                </a:p>
                <a:p>
                  <a:pPr algn="ctr" defTabSz="1218721"/>
                  <a:r>
                    <a:rPr lang="en-US" sz="1050" dirty="0">
                      <a:solidFill>
                        <a:srgbClr val="404040"/>
                      </a:solidFill>
                    </a:rPr>
                    <a:t>Policy</a:t>
                  </a:r>
                </a:p>
              </p:txBody>
            </p:sp>
            <p:sp>
              <p:nvSpPr>
                <p:cNvPr id="7" name="TextBox 6"/>
                <p:cNvSpPr txBox="1"/>
                <p:nvPr/>
              </p:nvSpPr>
              <p:spPr>
                <a:xfrm>
                  <a:off x="8855791" y="3703839"/>
                  <a:ext cx="1925334" cy="461643"/>
                </a:xfrm>
                <a:prstGeom prst="rect">
                  <a:avLst/>
                </a:prstGeom>
                <a:noFill/>
              </p:spPr>
              <p:txBody>
                <a:bodyPr wrap="square" lIns="121899" tIns="60949" rIns="121899" bIns="60949" rtlCol="0">
                  <a:spAutoFit/>
                </a:bodyPr>
                <a:lstStyle/>
                <a:p>
                  <a:pPr algn="ctr" defTabSz="1218721"/>
                  <a:r>
                    <a:rPr lang="en-US" sz="1050" dirty="0">
                      <a:solidFill>
                        <a:srgbClr val="404040"/>
                      </a:solidFill>
                    </a:rPr>
                    <a:t>Optimized for entry-level form factors</a:t>
                  </a:r>
                </a:p>
              </p:txBody>
            </p:sp>
            <p:grpSp>
              <p:nvGrpSpPr>
                <p:cNvPr id="8" name="Group 7">
                  <a:extLst>
                    <a:ext uri="{FF2B5EF4-FFF2-40B4-BE49-F238E27FC236}">
                      <a16:creationId xmlns="" xmlns:a16="http://schemas.microsoft.com/office/drawing/2014/main" id="{44C2AA13-8A47-C340-9FAD-CE13706CC727}"/>
                    </a:ext>
                  </a:extLst>
                </p:cNvPr>
                <p:cNvGrpSpPr/>
                <p:nvPr/>
              </p:nvGrpSpPr>
              <p:grpSpPr>
                <a:xfrm>
                  <a:off x="9020151" y="1764252"/>
                  <a:ext cx="1596615" cy="793294"/>
                  <a:chOff x="4080718" y="2938839"/>
                  <a:chExt cx="1597031" cy="793294"/>
                </a:xfrm>
              </p:grpSpPr>
              <p:grpSp>
                <p:nvGrpSpPr>
                  <p:cNvPr id="9" name="Group 8"/>
                  <p:cNvGrpSpPr>
                    <a:grpSpLocks noChangeAspect="1"/>
                  </p:cNvGrpSpPr>
                  <p:nvPr/>
                </p:nvGrpSpPr>
                <p:grpSpPr bwMode="auto">
                  <a:xfrm>
                    <a:off x="4565848" y="3122533"/>
                    <a:ext cx="626770" cy="609600"/>
                    <a:chOff x="5046835" y="3871398"/>
                    <a:chExt cx="345082" cy="334394"/>
                  </a:xfrm>
                </p:grpSpPr>
                <p:pic>
                  <p:nvPicPr>
                    <p:cNvPr id="12" name="Picture 131"/>
                    <p:cNvPicPr>
                      <a:picLocks noChangeAspect="1"/>
                    </p:cNvPicPr>
                    <p:nvPr/>
                  </p:nvPicPr>
                  <p:blipFill>
                    <a:blip r:embed="rId4" cstate="print">
                      <a:duotone>
                        <a:schemeClr val="accent4">
                          <a:shade val="45000"/>
                          <a:satMod val="135000"/>
                        </a:schemeClr>
                        <a:prstClr val="white"/>
                      </a:duotone>
                    </a:blip>
                    <a:srcRect/>
                    <a:stretch>
                      <a:fillRect/>
                    </a:stretch>
                  </p:blipFill>
                  <p:spPr bwMode="auto">
                    <a:xfrm>
                      <a:off x="5046835" y="3871398"/>
                      <a:ext cx="345082" cy="334394"/>
                    </a:xfrm>
                    <a:prstGeom prst="rect">
                      <a:avLst/>
                    </a:prstGeom>
                    <a:noFill/>
                    <a:ln w="9525">
                      <a:noFill/>
                      <a:miter lim="800000"/>
                      <a:headEnd/>
                      <a:tailEnd/>
                    </a:ln>
                  </p:spPr>
                </p:pic>
                <p:sp>
                  <p:nvSpPr>
                    <p:cNvPr id="13" name="TextBox 12"/>
                    <p:cNvSpPr txBox="1"/>
                    <p:nvPr/>
                  </p:nvSpPr>
                  <p:spPr>
                    <a:xfrm>
                      <a:off x="5078640" y="3983920"/>
                      <a:ext cx="275111" cy="101298"/>
                    </a:xfrm>
                    <a:prstGeom prst="rect">
                      <a:avLst/>
                    </a:prstGeom>
                    <a:noFill/>
                  </p:spPr>
                  <p:txBody>
                    <a:bodyPr lIns="0" tIns="0" rIns="0" bIns="0">
                      <a:spAutoFit/>
                    </a:bodyPr>
                    <a:lstStyle/>
                    <a:p>
                      <a:pPr algn="ctr">
                        <a:defRPr/>
                      </a:pPr>
                      <a:r>
                        <a:rPr lang="en-US" sz="1200" dirty="0">
                          <a:solidFill>
                            <a:srgbClr val="404040"/>
                          </a:solidFill>
                          <a:cs typeface="Helvetica 55 Roman"/>
                        </a:rPr>
                        <a:t>CPU</a:t>
                      </a:r>
                      <a:endParaRPr lang="en-US" sz="900" dirty="0">
                        <a:solidFill>
                          <a:srgbClr val="404040"/>
                        </a:solidFill>
                        <a:cs typeface="Helvetica 55 Roman"/>
                      </a:endParaRPr>
                    </a:p>
                  </p:txBody>
                </p:sp>
              </p:grpSp>
              <p:pic>
                <p:nvPicPr>
                  <p:cNvPr id="10" name="Picture 205"/>
                  <p:cNvPicPr>
                    <a:picLocks noChangeAspect="1"/>
                  </p:cNvPicPr>
                  <p:nvPr/>
                </p:nvPicPr>
                <p:blipFill>
                  <a:blip r:embed="rId5" cstate="print">
                    <a:duotone>
                      <a:schemeClr val="accent6">
                        <a:shade val="45000"/>
                        <a:satMod val="135000"/>
                      </a:schemeClr>
                      <a:prstClr val="white"/>
                    </a:duotone>
                  </a:blip>
                  <a:srcRect/>
                  <a:stretch>
                    <a:fillRect/>
                  </a:stretch>
                </p:blipFill>
                <p:spPr bwMode="auto">
                  <a:xfrm>
                    <a:off x="4080718" y="2938839"/>
                    <a:ext cx="609441" cy="589933"/>
                  </a:xfrm>
                  <a:prstGeom prst="rect">
                    <a:avLst/>
                  </a:prstGeom>
                  <a:noFill/>
                  <a:ln w="9525">
                    <a:noFill/>
                    <a:miter lim="800000"/>
                    <a:headEnd/>
                    <a:tailEnd/>
                  </a:ln>
                </p:spPr>
              </p:pic>
              <p:pic>
                <p:nvPicPr>
                  <p:cNvPr id="11" name="Picture 149"/>
                  <p:cNvPicPr>
                    <a:picLocks noChangeAspect="1"/>
                  </p:cNvPicPr>
                  <p:nvPr/>
                </p:nvPicPr>
                <p:blipFill>
                  <a:blip r:embed="rId6" cstate="print">
                    <a:duotone>
                      <a:schemeClr val="accent6">
                        <a:shade val="45000"/>
                        <a:satMod val="135000"/>
                      </a:schemeClr>
                      <a:prstClr val="white"/>
                    </a:duotone>
                  </a:blip>
                  <a:srcRect/>
                  <a:stretch>
                    <a:fillRect/>
                  </a:stretch>
                </p:blipFill>
                <p:spPr bwMode="auto">
                  <a:xfrm>
                    <a:off x="5068308" y="2938839"/>
                    <a:ext cx="609441" cy="590020"/>
                  </a:xfrm>
                  <a:prstGeom prst="rect">
                    <a:avLst/>
                  </a:prstGeom>
                  <a:noFill/>
                  <a:ln w="9525">
                    <a:noFill/>
                    <a:miter lim="800000"/>
                    <a:headEnd/>
                    <a:tailEnd/>
                  </a:ln>
                </p:spPr>
              </p:pic>
            </p:grpSp>
            <p:grpSp>
              <p:nvGrpSpPr>
                <p:cNvPr id="128" name="Group 127"/>
                <p:cNvGrpSpPr/>
                <p:nvPr/>
              </p:nvGrpSpPr>
              <p:grpSpPr>
                <a:xfrm>
                  <a:off x="9897581" y="4249563"/>
                  <a:ext cx="1303596" cy="1907023"/>
                  <a:chOff x="9856616" y="4249563"/>
                  <a:chExt cx="1303596" cy="1907023"/>
                </a:xfrm>
              </p:grpSpPr>
              <p:sp>
                <p:nvSpPr>
                  <p:cNvPr id="27" name="TextBox 26"/>
                  <p:cNvSpPr txBox="1"/>
                  <p:nvPr/>
                </p:nvSpPr>
                <p:spPr>
                  <a:xfrm>
                    <a:off x="9871561" y="4998053"/>
                    <a:ext cx="1273706" cy="161583"/>
                  </a:xfrm>
                  <a:prstGeom prst="rect">
                    <a:avLst/>
                  </a:prstGeom>
                  <a:noFill/>
                </p:spPr>
                <p:txBody>
                  <a:bodyPr wrap="square" lIns="0" tIns="0" rIns="0" bIns="0" rtlCol="0" anchor="ctr" anchorCtr="0">
                    <a:spAutoFit/>
                  </a:bodyPr>
                  <a:lstStyle/>
                  <a:p>
                    <a:pPr algn="ctr" defTabSz="1218721"/>
                    <a:r>
                      <a:rPr lang="en-US" sz="1050" b="1" dirty="0">
                        <a:solidFill>
                          <a:srgbClr val="404040"/>
                        </a:solidFill>
                      </a:rPr>
                      <a:t>Less Latency</a:t>
                    </a:r>
                  </a:p>
                </p:txBody>
              </p:sp>
              <p:grpSp>
                <p:nvGrpSpPr>
                  <p:cNvPr id="28" name="Group 27">
                    <a:extLst>
                      <a:ext uri="{FF2B5EF4-FFF2-40B4-BE49-F238E27FC236}">
                        <a16:creationId xmlns="" xmlns:a16="http://schemas.microsoft.com/office/drawing/2014/main" id="{E488ED96-6F7B-E247-8322-81B41322A52E}"/>
                      </a:ext>
                    </a:extLst>
                  </p:cNvPr>
                  <p:cNvGrpSpPr/>
                  <p:nvPr/>
                </p:nvGrpSpPr>
                <p:grpSpPr>
                  <a:xfrm>
                    <a:off x="10145500" y="4249563"/>
                    <a:ext cx="725829" cy="726016"/>
                    <a:chOff x="10110273" y="2154155"/>
                    <a:chExt cx="726018" cy="726016"/>
                  </a:xfrm>
                </p:grpSpPr>
                <p:grpSp>
                  <p:nvGrpSpPr>
                    <p:cNvPr id="29" name="Group 28">
                      <a:extLst>
                        <a:ext uri="{FF2B5EF4-FFF2-40B4-BE49-F238E27FC236}">
                          <a16:creationId xmlns="" xmlns:a16="http://schemas.microsoft.com/office/drawing/2014/main" id="{8C493F12-6098-974D-9EA5-EF8CDE92C934}"/>
                        </a:ext>
                      </a:extLst>
                    </p:cNvPr>
                    <p:cNvGrpSpPr/>
                    <p:nvPr/>
                  </p:nvGrpSpPr>
                  <p:grpSpPr>
                    <a:xfrm>
                      <a:off x="10110273" y="2154155"/>
                      <a:ext cx="726018" cy="726016"/>
                      <a:chOff x="6981347" y="2614931"/>
                      <a:chExt cx="474348" cy="474346"/>
                    </a:xfrm>
                  </p:grpSpPr>
                  <p:sp useBgFill="1">
                    <p:nvSpPr>
                      <p:cNvPr id="40" name="Oval 39">
                        <a:extLst>
                          <a:ext uri="{FF2B5EF4-FFF2-40B4-BE49-F238E27FC236}">
                            <a16:creationId xmlns="" xmlns:a16="http://schemas.microsoft.com/office/drawing/2014/main" id="{1F166017-49AC-DA44-A977-75CCFC11CD17}"/>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 name="Oval 40">
                        <a:extLst>
                          <a:ext uri="{FF2B5EF4-FFF2-40B4-BE49-F238E27FC236}">
                            <a16:creationId xmlns="" xmlns:a16="http://schemas.microsoft.com/office/drawing/2014/main" id="{07FCE734-A713-2B4A-A17B-6ED38291F3F7}"/>
                          </a:ext>
                        </a:extLst>
                      </p:cNvPr>
                      <p:cNvSpPr/>
                      <p:nvPr/>
                    </p:nvSpPr>
                    <p:spPr>
                      <a:xfrm>
                        <a:off x="6981347" y="2614931"/>
                        <a:ext cx="474348" cy="47434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 name="Oval 41">
                        <a:extLst>
                          <a:ext uri="{FF2B5EF4-FFF2-40B4-BE49-F238E27FC236}">
                            <a16:creationId xmlns="" xmlns:a16="http://schemas.microsoft.com/office/drawing/2014/main" id="{D167510C-DDB4-B847-9F42-AE6883F7799F}"/>
                          </a:ext>
                        </a:extLst>
                      </p:cNvPr>
                      <p:cNvSpPr/>
                      <p:nvPr/>
                    </p:nvSpPr>
                    <p:spPr>
                      <a:xfrm>
                        <a:off x="7014264" y="2647848"/>
                        <a:ext cx="408516" cy="408514"/>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grpSp>
                  <p:nvGrpSpPr>
                    <p:cNvPr id="30" name="Group 40"/>
                    <p:cNvGrpSpPr/>
                    <p:nvPr/>
                  </p:nvGrpSpPr>
                  <p:grpSpPr>
                    <a:xfrm>
                      <a:off x="10346611" y="2326791"/>
                      <a:ext cx="253342" cy="380745"/>
                      <a:chOff x="10955338" y="2862263"/>
                      <a:chExt cx="431800" cy="576262"/>
                    </a:xfrm>
                    <a:solidFill>
                      <a:schemeClr val="bg1"/>
                    </a:solidFill>
                  </p:grpSpPr>
                  <p:sp>
                    <p:nvSpPr>
                      <p:cNvPr id="31" name="Freeform 5"/>
                      <p:cNvSpPr>
                        <a:spLocks noEditPoints="1"/>
                      </p:cNvSpPr>
                      <p:nvPr/>
                    </p:nvSpPr>
                    <p:spPr bwMode="auto">
                      <a:xfrm>
                        <a:off x="10955338" y="2862263"/>
                        <a:ext cx="431800" cy="576262"/>
                      </a:xfrm>
                      <a:custGeom>
                        <a:avLst/>
                        <a:gdLst>
                          <a:gd name="T0" fmla="*/ 352 w 352"/>
                          <a:gd name="T1" fmla="*/ 23 h 470"/>
                          <a:gd name="T2" fmla="*/ 23 w 352"/>
                          <a:gd name="T3" fmla="*/ 0 h 470"/>
                          <a:gd name="T4" fmla="*/ 0 w 352"/>
                          <a:gd name="T5" fmla="*/ 23 h 470"/>
                          <a:gd name="T6" fmla="*/ 23 w 352"/>
                          <a:gd name="T7" fmla="*/ 423 h 470"/>
                          <a:gd name="T8" fmla="*/ 23 w 352"/>
                          <a:gd name="T9" fmla="*/ 470 h 470"/>
                          <a:gd name="T10" fmla="*/ 352 w 352"/>
                          <a:gd name="T11" fmla="*/ 447 h 470"/>
                          <a:gd name="T12" fmla="*/ 329 w 352"/>
                          <a:gd name="T13" fmla="*/ 47 h 470"/>
                          <a:gd name="T14" fmla="*/ 191 w 352"/>
                          <a:gd name="T15" fmla="*/ 260 h 470"/>
                          <a:gd name="T16" fmla="*/ 267 w 352"/>
                          <a:gd name="T17" fmla="*/ 333 h 470"/>
                          <a:gd name="T18" fmla="*/ 280 w 352"/>
                          <a:gd name="T19" fmla="*/ 423 h 470"/>
                          <a:gd name="T20" fmla="*/ 71 w 352"/>
                          <a:gd name="T21" fmla="*/ 398 h 470"/>
                          <a:gd name="T22" fmla="*/ 125 w 352"/>
                          <a:gd name="T23" fmla="*/ 287 h 470"/>
                          <a:gd name="T24" fmla="*/ 173 w 352"/>
                          <a:gd name="T25" fmla="*/ 235 h 470"/>
                          <a:gd name="T26" fmla="*/ 125 w 352"/>
                          <a:gd name="T27" fmla="*/ 183 h 470"/>
                          <a:gd name="T28" fmla="*/ 71 w 352"/>
                          <a:gd name="T29" fmla="*/ 72 h 470"/>
                          <a:gd name="T30" fmla="*/ 280 w 352"/>
                          <a:gd name="T31" fmla="*/ 47 h 470"/>
                          <a:gd name="T32" fmla="*/ 267 w 352"/>
                          <a:gd name="T33" fmla="*/ 137 h 470"/>
                          <a:gd name="T34" fmla="*/ 191 w 352"/>
                          <a:gd name="T35" fmla="*/ 210 h 470"/>
                          <a:gd name="T36" fmla="*/ 191 w 352"/>
                          <a:gd name="T37" fmla="*/ 260 h 470"/>
                          <a:gd name="T38" fmla="*/ 58 w 352"/>
                          <a:gd name="T39" fmla="*/ 47 h 470"/>
                          <a:gd name="T40" fmla="*/ 72 w 352"/>
                          <a:gd name="T41" fmla="*/ 143 h 470"/>
                          <a:gd name="T42" fmla="*/ 151 w 352"/>
                          <a:gd name="T43" fmla="*/ 220 h 470"/>
                          <a:gd name="T44" fmla="*/ 151 w 352"/>
                          <a:gd name="T45" fmla="*/ 250 h 470"/>
                          <a:gd name="T46" fmla="*/ 72 w 352"/>
                          <a:gd name="T47" fmla="*/ 327 h 470"/>
                          <a:gd name="T48" fmla="*/ 58 w 352"/>
                          <a:gd name="T49" fmla="*/ 423 h 470"/>
                          <a:gd name="T50" fmla="*/ 43 w 352"/>
                          <a:gd name="T51" fmla="*/ 47 h 470"/>
                          <a:gd name="T52" fmla="*/ 294 w 352"/>
                          <a:gd name="T53" fmla="*/ 423 h 470"/>
                          <a:gd name="T54" fmla="*/ 279 w 352"/>
                          <a:gd name="T55" fmla="*/ 327 h 470"/>
                          <a:gd name="T56" fmla="*/ 201 w 352"/>
                          <a:gd name="T57" fmla="*/ 250 h 470"/>
                          <a:gd name="T58" fmla="*/ 201 w 352"/>
                          <a:gd name="T59" fmla="*/ 220 h 470"/>
                          <a:gd name="T60" fmla="*/ 279 w 352"/>
                          <a:gd name="T61" fmla="*/ 143 h 470"/>
                          <a:gd name="T62" fmla="*/ 294 w 352"/>
                          <a:gd name="T63" fmla="*/ 47 h 470"/>
                          <a:gd name="T64" fmla="*/ 309 w 352"/>
                          <a:gd name="T65" fmla="*/ 423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470">
                            <a:moveTo>
                              <a:pt x="352" y="23"/>
                            </a:moveTo>
                            <a:cubicBezTo>
                              <a:pt x="352" y="23"/>
                              <a:pt x="352" y="23"/>
                              <a:pt x="352" y="23"/>
                            </a:cubicBezTo>
                            <a:cubicBezTo>
                              <a:pt x="352" y="10"/>
                              <a:pt x="341" y="0"/>
                              <a:pt x="329" y="0"/>
                            </a:cubicBezTo>
                            <a:cubicBezTo>
                              <a:pt x="23" y="0"/>
                              <a:pt x="23" y="0"/>
                              <a:pt x="23" y="0"/>
                            </a:cubicBezTo>
                            <a:cubicBezTo>
                              <a:pt x="10" y="0"/>
                              <a:pt x="0" y="10"/>
                              <a:pt x="0" y="23"/>
                            </a:cubicBezTo>
                            <a:cubicBezTo>
                              <a:pt x="0" y="23"/>
                              <a:pt x="0" y="23"/>
                              <a:pt x="0" y="23"/>
                            </a:cubicBezTo>
                            <a:cubicBezTo>
                              <a:pt x="0" y="36"/>
                              <a:pt x="10" y="46"/>
                              <a:pt x="23" y="47"/>
                            </a:cubicBezTo>
                            <a:cubicBezTo>
                              <a:pt x="23" y="423"/>
                              <a:pt x="23" y="423"/>
                              <a:pt x="23" y="423"/>
                            </a:cubicBezTo>
                            <a:cubicBezTo>
                              <a:pt x="10" y="423"/>
                              <a:pt x="0" y="434"/>
                              <a:pt x="0" y="447"/>
                            </a:cubicBezTo>
                            <a:cubicBezTo>
                              <a:pt x="0" y="459"/>
                              <a:pt x="10" y="470"/>
                              <a:pt x="23" y="470"/>
                            </a:cubicBezTo>
                            <a:cubicBezTo>
                              <a:pt x="329" y="470"/>
                              <a:pt x="329" y="470"/>
                              <a:pt x="329" y="470"/>
                            </a:cubicBezTo>
                            <a:cubicBezTo>
                              <a:pt x="341" y="470"/>
                              <a:pt x="352" y="459"/>
                              <a:pt x="352" y="447"/>
                            </a:cubicBezTo>
                            <a:cubicBezTo>
                              <a:pt x="352" y="434"/>
                              <a:pt x="342" y="423"/>
                              <a:pt x="329" y="423"/>
                            </a:cubicBezTo>
                            <a:cubicBezTo>
                              <a:pt x="329" y="47"/>
                              <a:pt x="329" y="47"/>
                              <a:pt x="329" y="47"/>
                            </a:cubicBezTo>
                            <a:cubicBezTo>
                              <a:pt x="342" y="46"/>
                              <a:pt x="352" y="36"/>
                              <a:pt x="352" y="23"/>
                            </a:cubicBezTo>
                            <a:close/>
                            <a:moveTo>
                              <a:pt x="191" y="260"/>
                            </a:moveTo>
                            <a:cubicBezTo>
                              <a:pt x="199" y="268"/>
                              <a:pt x="210" y="275"/>
                              <a:pt x="227" y="287"/>
                            </a:cubicBezTo>
                            <a:cubicBezTo>
                              <a:pt x="243" y="298"/>
                              <a:pt x="257" y="313"/>
                              <a:pt x="267" y="333"/>
                            </a:cubicBezTo>
                            <a:cubicBezTo>
                              <a:pt x="275" y="351"/>
                              <a:pt x="280" y="372"/>
                              <a:pt x="280" y="398"/>
                            </a:cubicBezTo>
                            <a:cubicBezTo>
                              <a:pt x="280" y="423"/>
                              <a:pt x="280" y="423"/>
                              <a:pt x="280" y="423"/>
                            </a:cubicBezTo>
                            <a:cubicBezTo>
                              <a:pt x="71" y="423"/>
                              <a:pt x="71" y="423"/>
                              <a:pt x="71" y="423"/>
                            </a:cubicBezTo>
                            <a:cubicBezTo>
                              <a:pt x="71" y="398"/>
                              <a:pt x="71" y="398"/>
                              <a:pt x="71" y="398"/>
                            </a:cubicBezTo>
                            <a:cubicBezTo>
                              <a:pt x="71" y="372"/>
                              <a:pt x="76" y="351"/>
                              <a:pt x="85" y="333"/>
                            </a:cubicBezTo>
                            <a:cubicBezTo>
                              <a:pt x="95" y="313"/>
                              <a:pt x="109" y="298"/>
                              <a:pt x="125" y="287"/>
                            </a:cubicBezTo>
                            <a:cubicBezTo>
                              <a:pt x="141" y="275"/>
                              <a:pt x="153" y="268"/>
                              <a:pt x="160" y="260"/>
                            </a:cubicBezTo>
                            <a:cubicBezTo>
                              <a:pt x="169" y="252"/>
                              <a:pt x="173" y="244"/>
                              <a:pt x="173" y="235"/>
                            </a:cubicBezTo>
                            <a:cubicBezTo>
                              <a:pt x="173" y="225"/>
                              <a:pt x="169" y="218"/>
                              <a:pt x="160" y="210"/>
                            </a:cubicBezTo>
                            <a:cubicBezTo>
                              <a:pt x="153" y="202"/>
                              <a:pt x="141" y="194"/>
                              <a:pt x="125" y="183"/>
                            </a:cubicBezTo>
                            <a:cubicBezTo>
                              <a:pt x="109" y="172"/>
                              <a:pt x="95" y="157"/>
                              <a:pt x="85" y="137"/>
                            </a:cubicBezTo>
                            <a:cubicBezTo>
                              <a:pt x="76" y="119"/>
                              <a:pt x="71" y="98"/>
                              <a:pt x="71" y="72"/>
                            </a:cubicBezTo>
                            <a:cubicBezTo>
                              <a:pt x="71" y="47"/>
                              <a:pt x="71" y="47"/>
                              <a:pt x="71" y="47"/>
                            </a:cubicBezTo>
                            <a:cubicBezTo>
                              <a:pt x="280" y="47"/>
                              <a:pt x="280" y="47"/>
                              <a:pt x="280" y="47"/>
                            </a:cubicBezTo>
                            <a:cubicBezTo>
                              <a:pt x="280" y="72"/>
                              <a:pt x="280" y="72"/>
                              <a:pt x="280" y="72"/>
                            </a:cubicBezTo>
                            <a:cubicBezTo>
                              <a:pt x="280" y="98"/>
                              <a:pt x="275" y="119"/>
                              <a:pt x="267" y="137"/>
                            </a:cubicBezTo>
                            <a:cubicBezTo>
                              <a:pt x="257" y="157"/>
                              <a:pt x="243" y="172"/>
                              <a:pt x="227" y="183"/>
                            </a:cubicBezTo>
                            <a:cubicBezTo>
                              <a:pt x="210" y="194"/>
                              <a:pt x="199" y="202"/>
                              <a:pt x="191" y="210"/>
                            </a:cubicBezTo>
                            <a:cubicBezTo>
                              <a:pt x="183" y="218"/>
                              <a:pt x="179" y="225"/>
                              <a:pt x="179" y="235"/>
                            </a:cubicBezTo>
                            <a:cubicBezTo>
                              <a:pt x="179" y="244"/>
                              <a:pt x="183" y="252"/>
                              <a:pt x="191" y="260"/>
                            </a:cubicBezTo>
                            <a:close/>
                            <a:moveTo>
                              <a:pt x="43" y="47"/>
                            </a:moveTo>
                            <a:cubicBezTo>
                              <a:pt x="58" y="47"/>
                              <a:pt x="58" y="47"/>
                              <a:pt x="58" y="47"/>
                            </a:cubicBezTo>
                            <a:cubicBezTo>
                              <a:pt x="58" y="72"/>
                              <a:pt x="58" y="72"/>
                              <a:pt x="58" y="72"/>
                            </a:cubicBezTo>
                            <a:cubicBezTo>
                              <a:pt x="58" y="100"/>
                              <a:pt x="63" y="123"/>
                              <a:pt x="72" y="143"/>
                            </a:cubicBezTo>
                            <a:cubicBezTo>
                              <a:pt x="83" y="165"/>
                              <a:pt x="99" y="182"/>
                              <a:pt x="117" y="194"/>
                            </a:cubicBezTo>
                            <a:cubicBezTo>
                              <a:pt x="133" y="205"/>
                              <a:pt x="144" y="213"/>
                              <a:pt x="151" y="220"/>
                            </a:cubicBezTo>
                            <a:cubicBezTo>
                              <a:pt x="156" y="225"/>
                              <a:pt x="159" y="229"/>
                              <a:pt x="159" y="235"/>
                            </a:cubicBezTo>
                            <a:cubicBezTo>
                              <a:pt x="159" y="240"/>
                              <a:pt x="156" y="245"/>
                              <a:pt x="151" y="250"/>
                            </a:cubicBezTo>
                            <a:cubicBezTo>
                              <a:pt x="144" y="257"/>
                              <a:pt x="133" y="264"/>
                              <a:pt x="117" y="275"/>
                            </a:cubicBezTo>
                            <a:cubicBezTo>
                              <a:pt x="99" y="288"/>
                              <a:pt x="83" y="305"/>
                              <a:pt x="72" y="327"/>
                            </a:cubicBezTo>
                            <a:cubicBezTo>
                              <a:pt x="63" y="346"/>
                              <a:pt x="58" y="370"/>
                              <a:pt x="58" y="398"/>
                            </a:cubicBezTo>
                            <a:cubicBezTo>
                              <a:pt x="58" y="423"/>
                              <a:pt x="58" y="423"/>
                              <a:pt x="58" y="423"/>
                            </a:cubicBezTo>
                            <a:cubicBezTo>
                              <a:pt x="43" y="423"/>
                              <a:pt x="43" y="423"/>
                              <a:pt x="43" y="423"/>
                            </a:cubicBezTo>
                            <a:lnTo>
                              <a:pt x="43" y="47"/>
                            </a:lnTo>
                            <a:close/>
                            <a:moveTo>
                              <a:pt x="309" y="423"/>
                            </a:moveTo>
                            <a:cubicBezTo>
                              <a:pt x="294" y="423"/>
                              <a:pt x="294" y="423"/>
                              <a:pt x="294" y="423"/>
                            </a:cubicBezTo>
                            <a:cubicBezTo>
                              <a:pt x="294" y="398"/>
                              <a:pt x="294" y="398"/>
                              <a:pt x="294" y="398"/>
                            </a:cubicBezTo>
                            <a:cubicBezTo>
                              <a:pt x="294" y="370"/>
                              <a:pt x="289" y="346"/>
                              <a:pt x="279" y="327"/>
                            </a:cubicBezTo>
                            <a:cubicBezTo>
                              <a:pt x="268" y="305"/>
                              <a:pt x="253" y="288"/>
                              <a:pt x="234" y="275"/>
                            </a:cubicBezTo>
                            <a:cubicBezTo>
                              <a:pt x="219" y="264"/>
                              <a:pt x="208" y="257"/>
                              <a:pt x="201" y="250"/>
                            </a:cubicBezTo>
                            <a:cubicBezTo>
                              <a:pt x="195" y="245"/>
                              <a:pt x="193" y="240"/>
                              <a:pt x="193" y="235"/>
                            </a:cubicBezTo>
                            <a:cubicBezTo>
                              <a:pt x="193" y="230"/>
                              <a:pt x="195" y="225"/>
                              <a:pt x="201" y="220"/>
                            </a:cubicBezTo>
                            <a:cubicBezTo>
                              <a:pt x="208" y="213"/>
                              <a:pt x="219" y="205"/>
                              <a:pt x="234" y="194"/>
                            </a:cubicBezTo>
                            <a:cubicBezTo>
                              <a:pt x="253" y="182"/>
                              <a:pt x="268" y="165"/>
                              <a:pt x="279" y="143"/>
                            </a:cubicBezTo>
                            <a:cubicBezTo>
                              <a:pt x="289" y="123"/>
                              <a:pt x="294" y="100"/>
                              <a:pt x="294" y="72"/>
                            </a:cubicBezTo>
                            <a:cubicBezTo>
                              <a:pt x="294" y="47"/>
                              <a:pt x="294" y="47"/>
                              <a:pt x="294" y="47"/>
                            </a:cubicBezTo>
                            <a:cubicBezTo>
                              <a:pt x="309" y="47"/>
                              <a:pt x="309" y="47"/>
                              <a:pt x="309" y="47"/>
                            </a:cubicBezTo>
                            <a:lnTo>
                              <a:pt x="309" y="423"/>
                            </a:ln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2" name="Freeform 6"/>
                      <p:cNvSpPr>
                        <a:spLocks/>
                      </p:cNvSpPr>
                      <p:nvPr/>
                    </p:nvSpPr>
                    <p:spPr bwMode="auto">
                      <a:xfrm>
                        <a:off x="11056938" y="2933700"/>
                        <a:ext cx="227013" cy="184150"/>
                      </a:xfrm>
                      <a:custGeom>
                        <a:avLst/>
                        <a:gdLst>
                          <a:gd name="T0" fmla="*/ 93 w 185"/>
                          <a:gd name="T1" fmla="*/ 151 h 151"/>
                          <a:gd name="T2" fmla="*/ 100 w 185"/>
                          <a:gd name="T3" fmla="*/ 143 h 151"/>
                          <a:gd name="T4" fmla="*/ 115 w 185"/>
                          <a:gd name="T5" fmla="*/ 130 h 151"/>
                          <a:gd name="T6" fmla="*/ 137 w 185"/>
                          <a:gd name="T7" fmla="*/ 115 h 151"/>
                          <a:gd name="T8" fmla="*/ 158 w 185"/>
                          <a:gd name="T9" fmla="*/ 96 h 151"/>
                          <a:gd name="T10" fmla="*/ 173 w 185"/>
                          <a:gd name="T11" fmla="*/ 73 h 151"/>
                          <a:gd name="T12" fmla="*/ 182 w 185"/>
                          <a:gd name="T13" fmla="*/ 46 h 151"/>
                          <a:gd name="T14" fmla="*/ 185 w 185"/>
                          <a:gd name="T15" fmla="*/ 14 h 151"/>
                          <a:gd name="T16" fmla="*/ 185 w 185"/>
                          <a:gd name="T17" fmla="*/ 0 h 151"/>
                          <a:gd name="T18" fmla="*/ 0 w 185"/>
                          <a:gd name="T19" fmla="*/ 0 h 151"/>
                          <a:gd name="T20" fmla="*/ 0 w 185"/>
                          <a:gd name="T21" fmla="*/ 14 h 151"/>
                          <a:gd name="T22" fmla="*/ 4 w 185"/>
                          <a:gd name="T23" fmla="*/ 46 h 151"/>
                          <a:gd name="T24" fmla="*/ 13 w 185"/>
                          <a:gd name="T25" fmla="*/ 73 h 151"/>
                          <a:gd name="T26" fmla="*/ 28 w 185"/>
                          <a:gd name="T27" fmla="*/ 96 h 151"/>
                          <a:gd name="T28" fmla="*/ 49 w 185"/>
                          <a:gd name="T29" fmla="*/ 115 h 151"/>
                          <a:gd name="T30" fmla="*/ 70 w 185"/>
                          <a:gd name="T31" fmla="*/ 130 h 151"/>
                          <a:gd name="T32" fmla="*/ 86 w 185"/>
                          <a:gd name="T33" fmla="*/ 143 h 151"/>
                          <a:gd name="T34" fmla="*/ 93 w 185"/>
                          <a:gd name="T3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 h="151">
                            <a:moveTo>
                              <a:pt x="93" y="151"/>
                            </a:moveTo>
                            <a:cubicBezTo>
                              <a:pt x="95" y="148"/>
                              <a:pt x="97" y="146"/>
                              <a:pt x="100" y="143"/>
                            </a:cubicBezTo>
                            <a:cubicBezTo>
                              <a:pt x="104" y="139"/>
                              <a:pt x="109" y="135"/>
                              <a:pt x="115" y="130"/>
                            </a:cubicBezTo>
                            <a:cubicBezTo>
                              <a:pt x="122" y="125"/>
                              <a:pt x="129" y="120"/>
                              <a:pt x="137" y="115"/>
                            </a:cubicBezTo>
                            <a:cubicBezTo>
                              <a:pt x="144" y="110"/>
                              <a:pt x="152" y="103"/>
                              <a:pt x="158" y="96"/>
                            </a:cubicBezTo>
                            <a:cubicBezTo>
                              <a:pt x="164" y="90"/>
                              <a:pt x="169" y="82"/>
                              <a:pt x="173" y="73"/>
                            </a:cubicBezTo>
                            <a:cubicBezTo>
                              <a:pt x="177" y="65"/>
                              <a:pt x="180" y="56"/>
                              <a:pt x="182" y="46"/>
                            </a:cubicBezTo>
                            <a:cubicBezTo>
                              <a:pt x="184" y="36"/>
                              <a:pt x="185" y="26"/>
                              <a:pt x="185" y="14"/>
                            </a:cubicBezTo>
                            <a:cubicBezTo>
                              <a:pt x="185" y="0"/>
                              <a:pt x="185" y="0"/>
                              <a:pt x="185" y="0"/>
                            </a:cubicBezTo>
                            <a:cubicBezTo>
                              <a:pt x="0" y="0"/>
                              <a:pt x="0" y="0"/>
                              <a:pt x="0" y="0"/>
                            </a:cubicBezTo>
                            <a:cubicBezTo>
                              <a:pt x="0" y="14"/>
                              <a:pt x="0" y="14"/>
                              <a:pt x="0" y="14"/>
                            </a:cubicBezTo>
                            <a:cubicBezTo>
                              <a:pt x="0" y="26"/>
                              <a:pt x="2" y="36"/>
                              <a:pt x="4" y="46"/>
                            </a:cubicBezTo>
                            <a:cubicBezTo>
                              <a:pt x="6" y="56"/>
                              <a:pt x="9" y="65"/>
                              <a:pt x="13" y="73"/>
                            </a:cubicBezTo>
                            <a:cubicBezTo>
                              <a:pt x="17" y="82"/>
                              <a:pt x="22" y="90"/>
                              <a:pt x="28" y="96"/>
                            </a:cubicBezTo>
                            <a:cubicBezTo>
                              <a:pt x="34" y="103"/>
                              <a:pt x="41" y="110"/>
                              <a:pt x="49" y="115"/>
                            </a:cubicBezTo>
                            <a:cubicBezTo>
                              <a:pt x="57" y="120"/>
                              <a:pt x="64" y="125"/>
                              <a:pt x="70" y="130"/>
                            </a:cubicBezTo>
                            <a:cubicBezTo>
                              <a:pt x="76" y="135"/>
                              <a:pt x="82" y="139"/>
                              <a:pt x="86" y="143"/>
                            </a:cubicBezTo>
                            <a:cubicBezTo>
                              <a:pt x="88" y="146"/>
                              <a:pt x="91" y="148"/>
                              <a:pt x="93" y="151"/>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3" name="Freeform 7"/>
                      <p:cNvSpPr>
                        <a:spLocks/>
                      </p:cNvSpPr>
                      <p:nvPr/>
                    </p:nvSpPr>
                    <p:spPr bwMode="auto">
                      <a:xfrm>
                        <a:off x="11134726" y="3336925"/>
                        <a:ext cx="73025" cy="28575"/>
                      </a:xfrm>
                      <a:custGeom>
                        <a:avLst/>
                        <a:gdLst>
                          <a:gd name="T0" fmla="*/ 23 w 46"/>
                          <a:gd name="T1" fmla="*/ 0 h 18"/>
                          <a:gd name="T2" fmla="*/ 0 w 46"/>
                          <a:gd name="T3" fmla="*/ 18 h 18"/>
                          <a:gd name="T4" fmla="*/ 46 w 46"/>
                          <a:gd name="T5" fmla="*/ 18 h 18"/>
                          <a:gd name="T6" fmla="*/ 23 w 46"/>
                          <a:gd name="T7" fmla="*/ 0 h 18"/>
                          <a:gd name="T8" fmla="*/ 23 w 46"/>
                          <a:gd name="T9" fmla="*/ 0 h 18"/>
                        </a:gdLst>
                        <a:ahLst/>
                        <a:cxnLst>
                          <a:cxn ang="0">
                            <a:pos x="T0" y="T1"/>
                          </a:cxn>
                          <a:cxn ang="0">
                            <a:pos x="T2" y="T3"/>
                          </a:cxn>
                          <a:cxn ang="0">
                            <a:pos x="T4" y="T5"/>
                          </a:cxn>
                          <a:cxn ang="0">
                            <a:pos x="T6" y="T7"/>
                          </a:cxn>
                          <a:cxn ang="0">
                            <a:pos x="T8" y="T9"/>
                          </a:cxn>
                        </a:cxnLst>
                        <a:rect l="0" t="0" r="r" b="b"/>
                        <a:pathLst>
                          <a:path w="46" h="18">
                            <a:moveTo>
                              <a:pt x="23" y="0"/>
                            </a:moveTo>
                            <a:lnTo>
                              <a:pt x="0" y="18"/>
                            </a:lnTo>
                            <a:lnTo>
                              <a:pt x="46" y="18"/>
                            </a:lnTo>
                            <a:lnTo>
                              <a:pt x="23" y="0"/>
                            </a:lnTo>
                            <a:lnTo>
                              <a:pt x="23" y="0"/>
                            </a:ln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4" name="Oval 8"/>
                      <p:cNvSpPr>
                        <a:spLocks noChangeArrowheads="1"/>
                      </p:cNvSpPr>
                      <p:nvPr/>
                    </p:nvSpPr>
                    <p:spPr bwMode="auto">
                      <a:xfrm>
                        <a:off x="11164888" y="3192463"/>
                        <a:ext cx="12700" cy="11112"/>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5" name="Oval 9"/>
                      <p:cNvSpPr>
                        <a:spLocks noChangeArrowheads="1"/>
                      </p:cNvSpPr>
                      <p:nvPr/>
                    </p:nvSpPr>
                    <p:spPr bwMode="auto">
                      <a:xfrm>
                        <a:off x="11164888" y="3214688"/>
                        <a:ext cx="12700" cy="12700"/>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6" name="Oval 10"/>
                      <p:cNvSpPr>
                        <a:spLocks noChangeArrowheads="1"/>
                      </p:cNvSpPr>
                      <p:nvPr/>
                    </p:nvSpPr>
                    <p:spPr bwMode="auto">
                      <a:xfrm>
                        <a:off x="11164888" y="3238500"/>
                        <a:ext cx="12700" cy="12700"/>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7" name="Oval 11"/>
                      <p:cNvSpPr>
                        <a:spLocks noChangeArrowheads="1"/>
                      </p:cNvSpPr>
                      <p:nvPr/>
                    </p:nvSpPr>
                    <p:spPr bwMode="auto">
                      <a:xfrm>
                        <a:off x="11164888" y="3263900"/>
                        <a:ext cx="12700" cy="9525"/>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8" name="Oval 12"/>
                      <p:cNvSpPr>
                        <a:spLocks noChangeArrowheads="1"/>
                      </p:cNvSpPr>
                      <p:nvPr/>
                    </p:nvSpPr>
                    <p:spPr bwMode="auto">
                      <a:xfrm>
                        <a:off x="11164888" y="3286125"/>
                        <a:ext cx="12700" cy="11112"/>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39" name="Oval 13"/>
                      <p:cNvSpPr>
                        <a:spLocks noChangeArrowheads="1"/>
                      </p:cNvSpPr>
                      <p:nvPr/>
                    </p:nvSpPr>
                    <p:spPr bwMode="auto">
                      <a:xfrm>
                        <a:off x="11164888" y="3309938"/>
                        <a:ext cx="12700" cy="12700"/>
                      </a:xfrm>
                      <a:prstGeom prst="ellipse">
                        <a:avLst/>
                      </a:pr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grpSp>
              </p:grpSp>
              <p:sp>
                <p:nvSpPr>
                  <p:cNvPr id="44" name="TextBox 43"/>
                  <p:cNvSpPr txBox="1"/>
                  <p:nvPr/>
                </p:nvSpPr>
                <p:spPr>
                  <a:xfrm>
                    <a:off x="9856616" y="5995003"/>
                    <a:ext cx="1303596" cy="161583"/>
                  </a:xfrm>
                  <a:prstGeom prst="rect">
                    <a:avLst/>
                  </a:prstGeom>
                  <a:noFill/>
                </p:spPr>
                <p:txBody>
                  <a:bodyPr wrap="square" lIns="0" tIns="0" rIns="0" bIns="0" rtlCol="0" anchor="ctr" anchorCtr="0">
                    <a:spAutoFit/>
                  </a:bodyPr>
                  <a:lstStyle/>
                  <a:p>
                    <a:pPr algn="ctr" defTabSz="1218721"/>
                    <a:r>
                      <a:rPr lang="en-US" sz="1050" b="1" dirty="0">
                        <a:solidFill>
                          <a:srgbClr val="404040"/>
                        </a:solidFill>
                      </a:rPr>
                      <a:t>Less Space</a:t>
                    </a:r>
                  </a:p>
                </p:txBody>
              </p:sp>
              <p:grpSp>
                <p:nvGrpSpPr>
                  <p:cNvPr id="45" name="Group 44">
                    <a:extLst>
                      <a:ext uri="{FF2B5EF4-FFF2-40B4-BE49-F238E27FC236}">
                        <a16:creationId xmlns="" xmlns:a16="http://schemas.microsoft.com/office/drawing/2014/main" id="{127D59F9-B7AF-C049-865D-033E118BCA8A}"/>
                      </a:ext>
                    </a:extLst>
                  </p:cNvPr>
                  <p:cNvGrpSpPr/>
                  <p:nvPr/>
                </p:nvGrpSpPr>
                <p:grpSpPr>
                  <a:xfrm>
                    <a:off x="10145500" y="5253018"/>
                    <a:ext cx="725829" cy="726016"/>
                    <a:chOff x="10110273" y="3631891"/>
                    <a:chExt cx="726018" cy="726016"/>
                  </a:xfrm>
                </p:grpSpPr>
                <p:grpSp>
                  <p:nvGrpSpPr>
                    <p:cNvPr id="46" name="Group 45">
                      <a:extLst>
                        <a:ext uri="{FF2B5EF4-FFF2-40B4-BE49-F238E27FC236}">
                          <a16:creationId xmlns="" xmlns:a16="http://schemas.microsoft.com/office/drawing/2014/main" id="{D8DF8039-F37E-144E-9F3C-67CBB6CE4724}"/>
                        </a:ext>
                      </a:extLst>
                    </p:cNvPr>
                    <p:cNvGrpSpPr/>
                    <p:nvPr/>
                  </p:nvGrpSpPr>
                  <p:grpSpPr>
                    <a:xfrm>
                      <a:off x="10110273" y="3631891"/>
                      <a:ext cx="726018" cy="726016"/>
                      <a:chOff x="6981347" y="2614931"/>
                      <a:chExt cx="474348" cy="474346"/>
                    </a:xfrm>
                  </p:grpSpPr>
                  <p:sp useBgFill="1">
                    <p:nvSpPr>
                      <p:cNvPr id="52" name="Oval 51">
                        <a:extLst>
                          <a:ext uri="{FF2B5EF4-FFF2-40B4-BE49-F238E27FC236}">
                            <a16:creationId xmlns="" xmlns:a16="http://schemas.microsoft.com/office/drawing/2014/main" id="{87504649-A9B1-1247-AAE7-D3882E18DB7B}"/>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 name="Oval 52">
                        <a:extLst>
                          <a:ext uri="{FF2B5EF4-FFF2-40B4-BE49-F238E27FC236}">
                            <a16:creationId xmlns="" xmlns:a16="http://schemas.microsoft.com/office/drawing/2014/main" id="{FC46FB4D-437A-FD42-A279-90FA2CEBF465}"/>
                          </a:ext>
                        </a:extLst>
                      </p:cNvPr>
                      <p:cNvSpPr/>
                      <p:nvPr/>
                    </p:nvSpPr>
                    <p:spPr>
                      <a:xfrm>
                        <a:off x="6981347" y="2614931"/>
                        <a:ext cx="474348" cy="47434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 name="Oval 53">
                        <a:extLst>
                          <a:ext uri="{FF2B5EF4-FFF2-40B4-BE49-F238E27FC236}">
                            <a16:creationId xmlns="" xmlns:a16="http://schemas.microsoft.com/office/drawing/2014/main" id="{87A91F97-9B02-D14E-AB21-6282F440B9AD}"/>
                          </a:ext>
                        </a:extLst>
                      </p:cNvPr>
                      <p:cNvSpPr/>
                      <p:nvPr/>
                    </p:nvSpPr>
                    <p:spPr>
                      <a:xfrm>
                        <a:off x="7014264" y="2647848"/>
                        <a:ext cx="408516" cy="408514"/>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grpSp>
                  <p:nvGrpSpPr>
                    <p:cNvPr id="47" name="Group 50"/>
                    <p:cNvGrpSpPr/>
                    <p:nvPr/>
                  </p:nvGrpSpPr>
                  <p:grpSpPr>
                    <a:xfrm>
                      <a:off x="10295043" y="3806066"/>
                      <a:ext cx="356478" cy="377666"/>
                      <a:chOff x="10902950" y="4241800"/>
                      <a:chExt cx="563563" cy="569913"/>
                    </a:xfrm>
                    <a:solidFill>
                      <a:schemeClr val="bg1"/>
                    </a:solidFill>
                  </p:grpSpPr>
                  <p:sp>
                    <p:nvSpPr>
                      <p:cNvPr id="48" name="Freeform 17"/>
                      <p:cNvSpPr>
                        <a:spLocks/>
                      </p:cNvSpPr>
                      <p:nvPr/>
                    </p:nvSpPr>
                    <p:spPr bwMode="auto">
                      <a:xfrm>
                        <a:off x="11217275" y="4241800"/>
                        <a:ext cx="249238" cy="249238"/>
                      </a:xfrm>
                      <a:custGeom>
                        <a:avLst/>
                        <a:gdLst>
                          <a:gd name="T0" fmla="*/ 1 w 84"/>
                          <a:gd name="T1" fmla="*/ 84 h 84"/>
                          <a:gd name="T2" fmla="*/ 55 w 84"/>
                          <a:gd name="T3" fmla="*/ 84 h 84"/>
                          <a:gd name="T4" fmla="*/ 56 w 84"/>
                          <a:gd name="T5" fmla="*/ 83 h 84"/>
                          <a:gd name="T6" fmla="*/ 56 w 84"/>
                          <a:gd name="T7" fmla="*/ 82 h 84"/>
                          <a:gd name="T8" fmla="*/ 39 w 84"/>
                          <a:gd name="T9" fmla="*/ 65 h 84"/>
                          <a:gd name="T10" fmla="*/ 84 w 84"/>
                          <a:gd name="T11" fmla="*/ 20 h 84"/>
                          <a:gd name="T12" fmla="*/ 84 w 84"/>
                          <a:gd name="T13" fmla="*/ 19 h 84"/>
                          <a:gd name="T14" fmla="*/ 65 w 84"/>
                          <a:gd name="T15" fmla="*/ 0 h 84"/>
                          <a:gd name="T16" fmla="*/ 64 w 84"/>
                          <a:gd name="T17" fmla="*/ 0 h 84"/>
                          <a:gd name="T18" fmla="*/ 63 w 84"/>
                          <a:gd name="T19" fmla="*/ 0 h 84"/>
                          <a:gd name="T20" fmla="*/ 19 w 84"/>
                          <a:gd name="T21" fmla="*/ 45 h 84"/>
                          <a:gd name="T22" fmla="*/ 2 w 84"/>
                          <a:gd name="T23" fmla="*/ 28 h 84"/>
                          <a:gd name="T24" fmla="*/ 1 w 84"/>
                          <a:gd name="T25" fmla="*/ 28 h 84"/>
                          <a:gd name="T26" fmla="*/ 0 w 84"/>
                          <a:gd name="T27" fmla="*/ 29 h 84"/>
                          <a:gd name="T28" fmla="*/ 0 w 84"/>
                          <a:gd name="T29" fmla="*/ 83 h 84"/>
                          <a:gd name="T30" fmla="*/ 1 w 84"/>
                          <a:gd name="T3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84">
                            <a:moveTo>
                              <a:pt x="1" y="84"/>
                            </a:moveTo>
                            <a:cubicBezTo>
                              <a:pt x="55" y="84"/>
                              <a:pt x="55" y="84"/>
                              <a:pt x="55" y="84"/>
                            </a:cubicBezTo>
                            <a:cubicBezTo>
                              <a:pt x="55" y="84"/>
                              <a:pt x="56" y="84"/>
                              <a:pt x="56" y="83"/>
                            </a:cubicBezTo>
                            <a:cubicBezTo>
                              <a:pt x="56" y="83"/>
                              <a:pt x="56" y="82"/>
                              <a:pt x="56" y="82"/>
                            </a:cubicBezTo>
                            <a:cubicBezTo>
                              <a:pt x="39" y="65"/>
                              <a:pt x="39" y="65"/>
                              <a:pt x="39" y="65"/>
                            </a:cubicBezTo>
                            <a:cubicBezTo>
                              <a:pt x="84" y="20"/>
                              <a:pt x="84" y="20"/>
                              <a:pt x="84" y="20"/>
                            </a:cubicBezTo>
                            <a:cubicBezTo>
                              <a:pt x="84" y="20"/>
                              <a:pt x="84" y="19"/>
                              <a:pt x="84" y="19"/>
                            </a:cubicBezTo>
                            <a:cubicBezTo>
                              <a:pt x="65" y="0"/>
                              <a:pt x="65" y="0"/>
                              <a:pt x="65" y="0"/>
                            </a:cubicBezTo>
                            <a:cubicBezTo>
                              <a:pt x="65" y="0"/>
                              <a:pt x="65" y="0"/>
                              <a:pt x="64" y="0"/>
                            </a:cubicBezTo>
                            <a:cubicBezTo>
                              <a:pt x="64" y="0"/>
                              <a:pt x="64" y="0"/>
                              <a:pt x="63" y="0"/>
                            </a:cubicBezTo>
                            <a:cubicBezTo>
                              <a:pt x="19" y="45"/>
                              <a:pt x="19" y="45"/>
                              <a:pt x="19" y="45"/>
                            </a:cubicBezTo>
                            <a:cubicBezTo>
                              <a:pt x="2" y="28"/>
                              <a:pt x="2" y="28"/>
                              <a:pt x="2" y="28"/>
                            </a:cubicBezTo>
                            <a:cubicBezTo>
                              <a:pt x="2" y="28"/>
                              <a:pt x="1" y="28"/>
                              <a:pt x="1" y="28"/>
                            </a:cubicBezTo>
                            <a:cubicBezTo>
                              <a:pt x="0" y="28"/>
                              <a:pt x="0" y="29"/>
                              <a:pt x="0" y="29"/>
                            </a:cubicBezTo>
                            <a:cubicBezTo>
                              <a:pt x="0" y="83"/>
                              <a:pt x="0" y="83"/>
                              <a:pt x="0" y="83"/>
                            </a:cubicBezTo>
                            <a:cubicBezTo>
                              <a:pt x="0" y="83"/>
                              <a:pt x="0" y="84"/>
                              <a:pt x="1"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49" name="Freeform 18"/>
                      <p:cNvSpPr>
                        <a:spLocks/>
                      </p:cNvSpPr>
                      <p:nvPr/>
                    </p:nvSpPr>
                    <p:spPr bwMode="auto">
                      <a:xfrm>
                        <a:off x="10902950" y="4241800"/>
                        <a:ext cx="249238" cy="249238"/>
                      </a:xfrm>
                      <a:custGeom>
                        <a:avLst/>
                        <a:gdLst>
                          <a:gd name="T0" fmla="*/ 83 w 84"/>
                          <a:gd name="T1" fmla="*/ 28 h 84"/>
                          <a:gd name="T2" fmla="*/ 82 w 84"/>
                          <a:gd name="T3" fmla="*/ 28 h 84"/>
                          <a:gd name="T4" fmla="*/ 65 w 84"/>
                          <a:gd name="T5" fmla="*/ 45 h 84"/>
                          <a:gd name="T6" fmla="*/ 21 w 84"/>
                          <a:gd name="T7" fmla="*/ 0 h 84"/>
                          <a:gd name="T8" fmla="*/ 20 w 84"/>
                          <a:gd name="T9" fmla="*/ 0 h 84"/>
                          <a:gd name="T10" fmla="*/ 19 w 84"/>
                          <a:gd name="T11" fmla="*/ 0 h 84"/>
                          <a:gd name="T12" fmla="*/ 0 w 84"/>
                          <a:gd name="T13" fmla="*/ 19 h 84"/>
                          <a:gd name="T14" fmla="*/ 0 w 84"/>
                          <a:gd name="T15" fmla="*/ 20 h 84"/>
                          <a:gd name="T16" fmla="*/ 0 w 84"/>
                          <a:gd name="T17" fmla="*/ 20 h 84"/>
                          <a:gd name="T18" fmla="*/ 45 w 84"/>
                          <a:gd name="T19" fmla="*/ 65 h 84"/>
                          <a:gd name="T20" fmla="*/ 28 w 84"/>
                          <a:gd name="T21" fmla="*/ 82 h 84"/>
                          <a:gd name="T22" fmla="*/ 28 w 84"/>
                          <a:gd name="T23" fmla="*/ 83 h 84"/>
                          <a:gd name="T24" fmla="*/ 29 w 84"/>
                          <a:gd name="T25" fmla="*/ 84 h 84"/>
                          <a:gd name="T26" fmla="*/ 83 w 84"/>
                          <a:gd name="T27" fmla="*/ 84 h 84"/>
                          <a:gd name="T28" fmla="*/ 84 w 84"/>
                          <a:gd name="T29" fmla="*/ 83 h 84"/>
                          <a:gd name="T30" fmla="*/ 84 w 84"/>
                          <a:gd name="T31" fmla="*/ 29 h 84"/>
                          <a:gd name="T32" fmla="*/ 83 w 84"/>
                          <a:gd name="T33"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4">
                            <a:moveTo>
                              <a:pt x="83" y="28"/>
                            </a:moveTo>
                            <a:cubicBezTo>
                              <a:pt x="83" y="28"/>
                              <a:pt x="82" y="28"/>
                              <a:pt x="82" y="28"/>
                            </a:cubicBezTo>
                            <a:cubicBezTo>
                              <a:pt x="65" y="45"/>
                              <a:pt x="65" y="45"/>
                              <a:pt x="65" y="45"/>
                            </a:cubicBezTo>
                            <a:cubicBezTo>
                              <a:pt x="21" y="0"/>
                              <a:pt x="21" y="0"/>
                              <a:pt x="21" y="0"/>
                            </a:cubicBezTo>
                            <a:cubicBezTo>
                              <a:pt x="20" y="0"/>
                              <a:pt x="20" y="0"/>
                              <a:pt x="20" y="0"/>
                            </a:cubicBezTo>
                            <a:cubicBezTo>
                              <a:pt x="19" y="0"/>
                              <a:pt x="19" y="0"/>
                              <a:pt x="19" y="0"/>
                            </a:cubicBezTo>
                            <a:cubicBezTo>
                              <a:pt x="0" y="19"/>
                              <a:pt x="0" y="19"/>
                              <a:pt x="0" y="19"/>
                            </a:cubicBezTo>
                            <a:cubicBezTo>
                              <a:pt x="0" y="19"/>
                              <a:pt x="0" y="19"/>
                              <a:pt x="0" y="20"/>
                            </a:cubicBezTo>
                            <a:cubicBezTo>
                              <a:pt x="0" y="20"/>
                              <a:pt x="0" y="20"/>
                              <a:pt x="0" y="20"/>
                            </a:cubicBezTo>
                            <a:cubicBezTo>
                              <a:pt x="45" y="65"/>
                              <a:pt x="45" y="65"/>
                              <a:pt x="45" y="65"/>
                            </a:cubicBezTo>
                            <a:cubicBezTo>
                              <a:pt x="28" y="82"/>
                              <a:pt x="28" y="82"/>
                              <a:pt x="28" y="82"/>
                            </a:cubicBezTo>
                            <a:cubicBezTo>
                              <a:pt x="28" y="82"/>
                              <a:pt x="28" y="83"/>
                              <a:pt x="28" y="83"/>
                            </a:cubicBezTo>
                            <a:cubicBezTo>
                              <a:pt x="28" y="84"/>
                              <a:pt x="29" y="84"/>
                              <a:pt x="29" y="84"/>
                            </a:cubicBezTo>
                            <a:cubicBezTo>
                              <a:pt x="83" y="84"/>
                              <a:pt x="83" y="84"/>
                              <a:pt x="83" y="84"/>
                            </a:cubicBezTo>
                            <a:cubicBezTo>
                              <a:pt x="84" y="84"/>
                              <a:pt x="84" y="83"/>
                              <a:pt x="84" y="83"/>
                            </a:cubicBezTo>
                            <a:cubicBezTo>
                              <a:pt x="84" y="29"/>
                              <a:pt x="84" y="29"/>
                              <a:pt x="84" y="29"/>
                            </a:cubicBezTo>
                            <a:cubicBezTo>
                              <a:pt x="84" y="29"/>
                              <a:pt x="84" y="28"/>
                              <a:pt x="83" y="28"/>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50" name="Freeform 19"/>
                      <p:cNvSpPr>
                        <a:spLocks/>
                      </p:cNvSpPr>
                      <p:nvPr/>
                    </p:nvSpPr>
                    <p:spPr bwMode="auto">
                      <a:xfrm>
                        <a:off x="10902950" y="4559300"/>
                        <a:ext cx="249238" cy="252413"/>
                      </a:xfrm>
                      <a:custGeom>
                        <a:avLst/>
                        <a:gdLst>
                          <a:gd name="T0" fmla="*/ 83 w 84"/>
                          <a:gd name="T1" fmla="*/ 0 h 85"/>
                          <a:gd name="T2" fmla="*/ 29 w 84"/>
                          <a:gd name="T3" fmla="*/ 0 h 85"/>
                          <a:gd name="T4" fmla="*/ 28 w 84"/>
                          <a:gd name="T5" fmla="*/ 1 h 85"/>
                          <a:gd name="T6" fmla="*/ 28 w 84"/>
                          <a:gd name="T7" fmla="*/ 2 h 85"/>
                          <a:gd name="T8" fmla="*/ 45 w 84"/>
                          <a:gd name="T9" fmla="*/ 19 h 85"/>
                          <a:gd name="T10" fmla="*/ 0 w 84"/>
                          <a:gd name="T11" fmla="*/ 64 h 85"/>
                          <a:gd name="T12" fmla="*/ 0 w 84"/>
                          <a:gd name="T13" fmla="*/ 64 h 85"/>
                          <a:gd name="T14" fmla="*/ 0 w 84"/>
                          <a:gd name="T15" fmla="*/ 65 h 85"/>
                          <a:gd name="T16" fmla="*/ 19 w 84"/>
                          <a:gd name="T17" fmla="*/ 84 h 85"/>
                          <a:gd name="T18" fmla="*/ 20 w 84"/>
                          <a:gd name="T19" fmla="*/ 85 h 85"/>
                          <a:gd name="T20" fmla="*/ 21 w 84"/>
                          <a:gd name="T21" fmla="*/ 84 h 85"/>
                          <a:gd name="T22" fmla="*/ 65 w 84"/>
                          <a:gd name="T23" fmla="*/ 39 h 85"/>
                          <a:gd name="T24" fmla="*/ 82 w 84"/>
                          <a:gd name="T25" fmla="*/ 56 h 85"/>
                          <a:gd name="T26" fmla="*/ 83 w 84"/>
                          <a:gd name="T27" fmla="*/ 56 h 85"/>
                          <a:gd name="T28" fmla="*/ 84 w 84"/>
                          <a:gd name="T29" fmla="*/ 55 h 85"/>
                          <a:gd name="T30" fmla="*/ 84 w 84"/>
                          <a:gd name="T31" fmla="*/ 1 h 85"/>
                          <a:gd name="T32" fmla="*/ 83 w 8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5">
                            <a:moveTo>
                              <a:pt x="83" y="0"/>
                            </a:moveTo>
                            <a:cubicBezTo>
                              <a:pt x="29" y="0"/>
                              <a:pt x="29" y="0"/>
                              <a:pt x="29" y="0"/>
                            </a:cubicBezTo>
                            <a:cubicBezTo>
                              <a:pt x="29" y="0"/>
                              <a:pt x="28" y="0"/>
                              <a:pt x="28" y="1"/>
                            </a:cubicBezTo>
                            <a:cubicBezTo>
                              <a:pt x="28" y="1"/>
                              <a:pt x="28" y="2"/>
                              <a:pt x="28" y="2"/>
                            </a:cubicBezTo>
                            <a:cubicBezTo>
                              <a:pt x="45" y="19"/>
                              <a:pt x="45" y="19"/>
                              <a:pt x="45" y="19"/>
                            </a:cubicBezTo>
                            <a:cubicBezTo>
                              <a:pt x="0" y="64"/>
                              <a:pt x="0" y="64"/>
                              <a:pt x="0" y="64"/>
                            </a:cubicBezTo>
                            <a:cubicBezTo>
                              <a:pt x="0" y="64"/>
                              <a:pt x="0" y="64"/>
                              <a:pt x="0" y="64"/>
                            </a:cubicBezTo>
                            <a:cubicBezTo>
                              <a:pt x="0" y="65"/>
                              <a:pt x="0" y="65"/>
                              <a:pt x="0" y="65"/>
                            </a:cubicBezTo>
                            <a:cubicBezTo>
                              <a:pt x="19" y="84"/>
                              <a:pt x="19" y="84"/>
                              <a:pt x="19" y="84"/>
                            </a:cubicBezTo>
                            <a:cubicBezTo>
                              <a:pt x="19" y="84"/>
                              <a:pt x="19" y="85"/>
                              <a:pt x="20" y="85"/>
                            </a:cubicBezTo>
                            <a:cubicBezTo>
                              <a:pt x="20" y="85"/>
                              <a:pt x="20" y="84"/>
                              <a:pt x="21" y="84"/>
                            </a:cubicBezTo>
                            <a:cubicBezTo>
                              <a:pt x="65" y="39"/>
                              <a:pt x="65" y="39"/>
                              <a:pt x="65" y="39"/>
                            </a:cubicBezTo>
                            <a:cubicBezTo>
                              <a:pt x="82" y="56"/>
                              <a:pt x="82" y="56"/>
                              <a:pt x="82" y="56"/>
                            </a:cubicBezTo>
                            <a:cubicBezTo>
                              <a:pt x="82" y="56"/>
                              <a:pt x="83" y="56"/>
                              <a:pt x="83" y="56"/>
                            </a:cubicBezTo>
                            <a:cubicBezTo>
                              <a:pt x="84" y="56"/>
                              <a:pt x="84" y="55"/>
                              <a:pt x="84" y="55"/>
                            </a:cubicBezTo>
                            <a:cubicBezTo>
                              <a:pt x="84" y="1"/>
                              <a:pt x="84" y="1"/>
                              <a:pt x="84" y="1"/>
                            </a:cubicBezTo>
                            <a:cubicBezTo>
                              <a:pt x="84" y="1"/>
                              <a:pt x="84" y="0"/>
                              <a:pt x="83" y="0"/>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51" name="Freeform 20"/>
                      <p:cNvSpPr>
                        <a:spLocks/>
                      </p:cNvSpPr>
                      <p:nvPr/>
                    </p:nvSpPr>
                    <p:spPr bwMode="auto">
                      <a:xfrm>
                        <a:off x="11217275" y="4559300"/>
                        <a:ext cx="249238" cy="252413"/>
                      </a:xfrm>
                      <a:custGeom>
                        <a:avLst/>
                        <a:gdLst>
                          <a:gd name="T0" fmla="*/ 39 w 84"/>
                          <a:gd name="T1" fmla="*/ 19 h 85"/>
                          <a:gd name="T2" fmla="*/ 56 w 84"/>
                          <a:gd name="T3" fmla="*/ 2 h 85"/>
                          <a:gd name="T4" fmla="*/ 56 w 84"/>
                          <a:gd name="T5" fmla="*/ 1 h 85"/>
                          <a:gd name="T6" fmla="*/ 55 w 84"/>
                          <a:gd name="T7" fmla="*/ 0 h 85"/>
                          <a:gd name="T8" fmla="*/ 1 w 84"/>
                          <a:gd name="T9" fmla="*/ 0 h 85"/>
                          <a:gd name="T10" fmla="*/ 0 w 84"/>
                          <a:gd name="T11" fmla="*/ 1 h 85"/>
                          <a:gd name="T12" fmla="*/ 0 w 84"/>
                          <a:gd name="T13" fmla="*/ 55 h 85"/>
                          <a:gd name="T14" fmla="*/ 1 w 84"/>
                          <a:gd name="T15" fmla="*/ 56 h 85"/>
                          <a:gd name="T16" fmla="*/ 2 w 84"/>
                          <a:gd name="T17" fmla="*/ 56 h 85"/>
                          <a:gd name="T18" fmla="*/ 19 w 84"/>
                          <a:gd name="T19" fmla="*/ 39 h 85"/>
                          <a:gd name="T20" fmla="*/ 63 w 84"/>
                          <a:gd name="T21" fmla="*/ 84 h 85"/>
                          <a:gd name="T22" fmla="*/ 64 w 84"/>
                          <a:gd name="T23" fmla="*/ 85 h 85"/>
                          <a:gd name="T24" fmla="*/ 65 w 84"/>
                          <a:gd name="T25" fmla="*/ 84 h 85"/>
                          <a:gd name="T26" fmla="*/ 84 w 84"/>
                          <a:gd name="T27" fmla="*/ 65 h 85"/>
                          <a:gd name="T28" fmla="*/ 84 w 84"/>
                          <a:gd name="T29" fmla="*/ 64 h 85"/>
                          <a:gd name="T30" fmla="*/ 39 w 84"/>
                          <a:gd name="T31"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85">
                            <a:moveTo>
                              <a:pt x="39" y="19"/>
                            </a:moveTo>
                            <a:cubicBezTo>
                              <a:pt x="56" y="2"/>
                              <a:pt x="56" y="2"/>
                              <a:pt x="56" y="2"/>
                            </a:cubicBezTo>
                            <a:cubicBezTo>
                              <a:pt x="56" y="2"/>
                              <a:pt x="56" y="1"/>
                              <a:pt x="56" y="1"/>
                            </a:cubicBezTo>
                            <a:cubicBezTo>
                              <a:pt x="56" y="0"/>
                              <a:pt x="55" y="0"/>
                              <a:pt x="55" y="0"/>
                            </a:cubicBezTo>
                            <a:cubicBezTo>
                              <a:pt x="1" y="0"/>
                              <a:pt x="1" y="0"/>
                              <a:pt x="1" y="0"/>
                            </a:cubicBezTo>
                            <a:cubicBezTo>
                              <a:pt x="0" y="0"/>
                              <a:pt x="0" y="1"/>
                              <a:pt x="0" y="1"/>
                            </a:cubicBezTo>
                            <a:cubicBezTo>
                              <a:pt x="0" y="55"/>
                              <a:pt x="0" y="55"/>
                              <a:pt x="0" y="55"/>
                            </a:cubicBezTo>
                            <a:cubicBezTo>
                              <a:pt x="0" y="55"/>
                              <a:pt x="0" y="56"/>
                              <a:pt x="1" y="56"/>
                            </a:cubicBezTo>
                            <a:cubicBezTo>
                              <a:pt x="1" y="56"/>
                              <a:pt x="2" y="56"/>
                              <a:pt x="2" y="56"/>
                            </a:cubicBezTo>
                            <a:cubicBezTo>
                              <a:pt x="19" y="39"/>
                              <a:pt x="19" y="39"/>
                              <a:pt x="19" y="39"/>
                            </a:cubicBezTo>
                            <a:cubicBezTo>
                              <a:pt x="63" y="84"/>
                              <a:pt x="63" y="84"/>
                              <a:pt x="63" y="84"/>
                            </a:cubicBezTo>
                            <a:cubicBezTo>
                              <a:pt x="64" y="84"/>
                              <a:pt x="64" y="85"/>
                              <a:pt x="64" y="85"/>
                            </a:cubicBezTo>
                            <a:cubicBezTo>
                              <a:pt x="65" y="85"/>
                              <a:pt x="65" y="84"/>
                              <a:pt x="65" y="84"/>
                            </a:cubicBezTo>
                            <a:cubicBezTo>
                              <a:pt x="84" y="65"/>
                              <a:pt x="84" y="65"/>
                              <a:pt x="84" y="65"/>
                            </a:cubicBezTo>
                            <a:cubicBezTo>
                              <a:pt x="84" y="65"/>
                              <a:pt x="84" y="64"/>
                              <a:pt x="84" y="64"/>
                            </a:cubicBezTo>
                            <a:lnTo>
                              <a:pt x="39" y="19"/>
                            </a:ln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grpSp>
              </p:grpSp>
            </p:grpSp>
            <p:grpSp>
              <p:nvGrpSpPr>
                <p:cNvPr id="129" name="Group 128"/>
                <p:cNvGrpSpPr/>
                <p:nvPr/>
              </p:nvGrpSpPr>
              <p:grpSpPr>
                <a:xfrm>
                  <a:off x="8209196" y="4249563"/>
                  <a:ext cx="1767482" cy="1907023"/>
                  <a:chOff x="8168231" y="4249563"/>
                  <a:chExt cx="1767482" cy="1907023"/>
                </a:xfrm>
              </p:grpSpPr>
              <p:sp>
                <p:nvSpPr>
                  <p:cNvPr id="15" name="TextBox 14"/>
                  <p:cNvSpPr txBox="1"/>
                  <p:nvPr/>
                </p:nvSpPr>
                <p:spPr>
                  <a:xfrm>
                    <a:off x="8168231" y="4998053"/>
                    <a:ext cx="1767482" cy="161583"/>
                  </a:xfrm>
                  <a:prstGeom prst="rect">
                    <a:avLst/>
                  </a:prstGeom>
                  <a:noFill/>
                </p:spPr>
                <p:txBody>
                  <a:bodyPr wrap="square" lIns="0" tIns="0" rIns="0" bIns="0" rtlCol="0" anchor="ctr" anchorCtr="0">
                    <a:spAutoFit/>
                  </a:bodyPr>
                  <a:lstStyle/>
                  <a:p>
                    <a:pPr algn="ctr" defTabSz="1218721"/>
                    <a:r>
                      <a:rPr lang="en-US" sz="1050" b="1" dirty="0">
                        <a:solidFill>
                          <a:srgbClr val="404040"/>
                        </a:solidFill>
                      </a:rPr>
                      <a:t>More Performance</a:t>
                    </a:r>
                  </a:p>
                </p:txBody>
              </p:sp>
              <p:grpSp>
                <p:nvGrpSpPr>
                  <p:cNvPr id="16" name="Group 15">
                    <a:extLst>
                      <a:ext uri="{FF2B5EF4-FFF2-40B4-BE49-F238E27FC236}">
                        <a16:creationId xmlns="" xmlns:a16="http://schemas.microsoft.com/office/drawing/2014/main" id="{1B22CB58-0BE1-E246-8543-421BFDDF6E97}"/>
                      </a:ext>
                    </a:extLst>
                  </p:cNvPr>
                  <p:cNvGrpSpPr/>
                  <p:nvPr/>
                </p:nvGrpSpPr>
                <p:grpSpPr>
                  <a:xfrm>
                    <a:off x="8689058" y="4249563"/>
                    <a:ext cx="725829" cy="726016"/>
                    <a:chOff x="10110273" y="801139"/>
                    <a:chExt cx="726018" cy="726016"/>
                  </a:xfrm>
                </p:grpSpPr>
                <p:grpSp>
                  <p:nvGrpSpPr>
                    <p:cNvPr id="17" name="Group 16">
                      <a:extLst>
                        <a:ext uri="{FF2B5EF4-FFF2-40B4-BE49-F238E27FC236}">
                          <a16:creationId xmlns="" xmlns:a16="http://schemas.microsoft.com/office/drawing/2014/main" id="{582CDEDA-4707-6C4C-9413-5641360DC4E9}"/>
                        </a:ext>
                      </a:extLst>
                    </p:cNvPr>
                    <p:cNvGrpSpPr/>
                    <p:nvPr/>
                  </p:nvGrpSpPr>
                  <p:grpSpPr>
                    <a:xfrm>
                      <a:off x="10110273" y="801139"/>
                      <a:ext cx="726018" cy="726016"/>
                      <a:chOff x="6981347" y="2614931"/>
                      <a:chExt cx="474348" cy="474346"/>
                    </a:xfrm>
                  </p:grpSpPr>
                  <p:sp useBgFill="1">
                    <p:nvSpPr>
                      <p:cNvPr id="23" name="Oval 22">
                        <a:extLst>
                          <a:ext uri="{FF2B5EF4-FFF2-40B4-BE49-F238E27FC236}">
                            <a16:creationId xmlns="" xmlns:a16="http://schemas.microsoft.com/office/drawing/2014/main" id="{94893AAF-7263-8D44-9F4F-378DAB60BF9B}"/>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Oval 23">
                        <a:extLst>
                          <a:ext uri="{FF2B5EF4-FFF2-40B4-BE49-F238E27FC236}">
                            <a16:creationId xmlns="" xmlns:a16="http://schemas.microsoft.com/office/drawing/2014/main" id="{F3966C98-54B4-1143-BB9E-DAF990C674AC}"/>
                          </a:ext>
                        </a:extLst>
                      </p:cNvPr>
                      <p:cNvSpPr/>
                      <p:nvPr/>
                    </p:nvSpPr>
                    <p:spPr>
                      <a:xfrm>
                        <a:off x="6981347" y="2614931"/>
                        <a:ext cx="474348" cy="47434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Oval 24">
                        <a:extLst>
                          <a:ext uri="{FF2B5EF4-FFF2-40B4-BE49-F238E27FC236}">
                            <a16:creationId xmlns="" xmlns:a16="http://schemas.microsoft.com/office/drawing/2014/main" id="{19E67892-900A-064E-A08D-D7638BB66EB2}"/>
                          </a:ext>
                        </a:extLst>
                      </p:cNvPr>
                      <p:cNvSpPr/>
                      <p:nvPr/>
                    </p:nvSpPr>
                    <p:spPr>
                      <a:xfrm>
                        <a:off x="7014264" y="2647848"/>
                        <a:ext cx="408516" cy="408514"/>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grpSp>
                  <p:nvGrpSpPr>
                    <p:cNvPr id="18" name="Group 31"/>
                    <p:cNvGrpSpPr/>
                    <p:nvPr/>
                  </p:nvGrpSpPr>
                  <p:grpSpPr>
                    <a:xfrm>
                      <a:off x="10238968" y="930389"/>
                      <a:ext cx="468629" cy="467516"/>
                      <a:chOff x="10700990" y="1678839"/>
                      <a:chExt cx="869078" cy="902940"/>
                    </a:xfrm>
                    <a:solidFill>
                      <a:schemeClr val="bg1"/>
                    </a:solidFill>
                  </p:grpSpPr>
                  <p:grpSp>
                    <p:nvGrpSpPr>
                      <p:cNvPr id="19" name="Group 32"/>
                      <p:cNvGrpSpPr/>
                      <p:nvPr/>
                    </p:nvGrpSpPr>
                    <p:grpSpPr>
                      <a:xfrm rot="60000">
                        <a:off x="10837302" y="1798731"/>
                        <a:ext cx="611127" cy="382948"/>
                        <a:chOff x="5586412" y="5845179"/>
                        <a:chExt cx="1016000" cy="612775"/>
                      </a:xfrm>
                      <a:grpFill/>
                    </p:grpSpPr>
                    <p:sp>
                      <p:nvSpPr>
                        <p:cNvPr id="21" name="Freeform 5"/>
                        <p:cNvSpPr>
                          <a:spLocks noEditPoints="1"/>
                        </p:cNvSpPr>
                        <p:nvPr/>
                      </p:nvSpPr>
                      <p:spPr bwMode="auto">
                        <a:xfrm>
                          <a:off x="5961062" y="6181729"/>
                          <a:ext cx="512763" cy="276225"/>
                        </a:xfrm>
                        <a:custGeom>
                          <a:avLst/>
                          <a:gdLst>
                            <a:gd name="T0" fmla="*/ 67 w 135"/>
                            <a:gd name="T1" fmla="*/ 47 h 72"/>
                            <a:gd name="T2" fmla="*/ 45 w 135"/>
                            <a:gd name="T3" fmla="*/ 67 h 72"/>
                            <a:gd name="T4" fmla="*/ 5 w 135"/>
                            <a:gd name="T5" fmla="*/ 43 h 72"/>
                            <a:gd name="T6" fmla="*/ 28 w 135"/>
                            <a:gd name="T7" fmla="*/ 3 h 72"/>
                            <a:gd name="T8" fmla="*/ 57 w 135"/>
                            <a:gd name="T9" fmla="*/ 9 h 72"/>
                            <a:gd name="T10" fmla="*/ 91 w 135"/>
                            <a:gd name="T11" fmla="*/ 8 h 72"/>
                            <a:gd name="T12" fmla="*/ 131 w 135"/>
                            <a:gd name="T13" fmla="*/ 8 h 72"/>
                            <a:gd name="T14" fmla="*/ 132 w 135"/>
                            <a:gd name="T15" fmla="*/ 11 h 72"/>
                            <a:gd name="T16" fmla="*/ 97 w 135"/>
                            <a:gd name="T17" fmla="*/ 31 h 72"/>
                            <a:gd name="T18" fmla="*/ 67 w 135"/>
                            <a:gd name="T19" fmla="*/ 47 h 72"/>
                            <a:gd name="T20" fmla="*/ 50 w 135"/>
                            <a:gd name="T21" fmla="*/ 31 h 72"/>
                            <a:gd name="T22" fmla="*/ 50 w 135"/>
                            <a:gd name="T23" fmla="*/ 31 h 72"/>
                            <a:gd name="T24" fmla="*/ 40 w 135"/>
                            <a:gd name="T25" fmla="*/ 48 h 72"/>
                            <a:gd name="T26" fmla="*/ 23 w 135"/>
                            <a:gd name="T27" fmla="*/ 38 h 72"/>
                            <a:gd name="T28" fmla="*/ 33 w 135"/>
                            <a:gd name="T29" fmla="*/ 21 h 72"/>
                            <a:gd name="T30" fmla="*/ 50 w 135"/>
                            <a:gd name="T31"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72">
                              <a:moveTo>
                                <a:pt x="67" y="47"/>
                              </a:moveTo>
                              <a:cubicBezTo>
                                <a:pt x="64" y="56"/>
                                <a:pt x="56" y="64"/>
                                <a:pt x="45" y="67"/>
                              </a:cubicBezTo>
                              <a:cubicBezTo>
                                <a:pt x="28" y="72"/>
                                <a:pt x="9" y="61"/>
                                <a:pt x="5" y="43"/>
                              </a:cubicBezTo>
                              <a:cubicBezTo>
                                <a:pt x="0" y="26"/>
                                <a:pt x="10" y="7"/>
                                <a:pt x="28" y="3"/>
                              </a:cubicBezTo>
                              <a:cubicBezTo>
                                <a:pt x="39" y="0"/>
                                <a:pt x="49" y="2"/>
                                <a:pt x="57" y="9"/>
                              </a:cubicBezTo>
                              <a:cubicBezTo>
                                <a:pt x="91" y="8"/>
                                <a:pt x="91" y="8"/>
                                <a:pt x="91" y="8"/>
                              </a:cubicBezTo>
                              <a:cubicBezTo>
                                <a:pt x="131" y="8"/>
                                <a:pt x="131" y="8"/>
                                <a:pt x="131" y="8"/>
                              </a:cubicBezTo>
                              <a:cubicBezTo>
                                <a:pt x="135" y="8"/>
                                <a:pt x="135" y="9"/>
                                <a:pt x="132" y="11"/>
                              </a:cubicBezTo>
                              <a:cubicBezTo>
                                <a:pt x="97" y="31"/>
                                <a:pt x="97" y="31"/>
                                <a:pt x="97" y="31"/>
                              </a:cubicBezTo>
                              <a:cubicBezTo>
                                <a:pt x="67" y="47"/>
                                <a:pt x="67" y="47"/>
                                <a:pt x="67" y="47"/>
                              </a:cubicBezTo>
                              <a:close/>
                              <a:moveTo>
                                <a:pt x="50" y="31"/>
                              </a:moveTo>
                              <a:cubicBezTo>
                                <a:pt x="50" y="31"/>
                                <a:pt x="50" y="31"/>
                                <a:pt x="50" y="31"/>
                              </a:cubicBezTo>
                              <a:cubicBezTo>
                                <a:pt x="52" y="39"/>
                                <a:pt x="48" y="46"/>
                                <a:pt x="40" y="48"/>
                              </a:cubicBezTo>
                              <a:cubicBezTo>
                                <a:pt x="33" y="50"/>
                                <a:pt x="25" y="46"/>
                                <a:pt x="23" y="38"/>
                              </a:cubicBezTo>
                              <a:cubicBezTo>
                                <a:pt x="21" y="31"/>
                                <a:pt x="25" y="23"/>
                                <a:pt x="33" y="21"/>
                              </a:cubicBezTo>
                              <a:cubicBezTo>
                                <a:pt x="41" y="19"/>
                                <a:pt x="48" y="23"/>
                                <a:pt x="50"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22" name="Freeform 6"/>
                        <p:cNvSpPr>
                          <a:spLocks noEditPoints="1"/>
                        </p:cNvSpPr>
                        <p:nvPr/>
                      </p:nvSpPr>
                      <p:spPr bwMode="auto">
                        <a:xfrm>
                          <a:off x="5586412" y="5845179"/>
                          <a:ext cx="1016000" cy="493713"/>
                        </a:xfrm>
                        <a:custGeom>
                          <a:avLst/>
                          <a:gdLst>
                            <a:gd name="T0" fmla="*/ 141 w 268"/>
                            <a:gd name="T1" fmla="*/ 0 h 129"/>
                            <a:gd name="T2" fmla="*/ 197 w 268"/>
                            <a:gd name="T3" fmla="*/ 15 h 129"/>
                            <a:gd name="T4" fmla="*/ 187 w 268"/>
                            <a:gd name="T5" fmla="*/ 33 h 129"/>
                            <a:gd name="T6" fmla="*/ 141 w 268"/>
                            <a:gd name="T7" fmla="*/ 21 h 129"/>
                            <a:gd name="T8" fmla="*/ 141 w 268"/>
                            <a:gd name="T9" fmla="*/ 0 h 129"/>
                            <a:gd name="T10" fmla="*/ 207 w 268"/>
                            <a:gd name="T11" fmla="*/ 21 h 129"/>
                            <a:gd name="T12" fmla="*/ 248 w 268"/>
                            <a:gd name="T13" fmla="*/ 62 h 129"/>
                            <a:gd name="T14" fmla="*/ 230 w 268"/>
                            <a:gd name="T15" fmla="*/ 72 h 129"/>
                            <a:gd name="T16" fmla="*/ 197 w 268"/>
                            <a:gd name="T17" fmla="*/ 39 h 129"/>
                            <a:gd name="T18" fmla="*/ 207 w 268"/>
                            <a:gd name="T19" fmla="*/ 21 h 129"/>
                            <a:gd name="T20" fmla="*/ 254 w 268"/>
                            <a:gd name="T21" fmla="*/ 72 h 129"/>
                            <a:gd name="T22" fmla="*/ 268 w 268"/>
                            <a:gd name="T23" fmla="*/ 125 h 129"/>
                            <a:gd name="T24" fmla="*/ 248 w 268"/>
                            <a:gd name="T25" fmla="*/ 125 h 129"/>
                            <a:gd name="T26" fmla="*/ 236 w 268"/>
                            <a:gd name="T27" fmla="*/ 82 h 129"/>
                            <a:gd name="T28" fmla="*/ 254 w 268"/>
                            <a:gd name="T29" fmla="*/ 72 h 129"/>
                            <a:gd name="T30" fmla="*/ 0 w 268"/>
                            <a:gd name="T31" fmla="*/ 129 h 129"/>
                            <a:gd name="T32" fmla="*/ 15 w 268"/>
                            <a:gd name="T33" fmla="*/ 72 h 129"/>
                            <a:gd name="T34" fmla="*/ 33 w 268"/>
                            <a:gd name="T35" fmla="*/ 82 h 129"/>
                            <a:gd name="T36" fmla="*/ 21 w 268"/>
                            <a:gd name="T37" fmla="*/ 129 h 129"/>
                            <a:gd name="T38" fmla="*/ 0 w 268"/>
                            <a:gd name="T39" fmla="*/ 129 h 129"/>
                            <a:gd name="T40" fmla="*/ 21 w 268"/>
                            <a:gd name="T41" fmla="*/ 62 h 129"/>
                            <a:gd name="T42" fmla="*/ 63 w 268"/>
                            <a:gd name="T43" fmla="*/ 20 h 129"/>
                            <a:gd name="T44" fmla="*/ 73 w 268"/>
                            <a:gd name="T45" fmla="*/ 38 h 129"/>
                            <a:gd name="T46" fmla="*/ 39 w 268"/>
                            <a:gd name="T47" fmla="*/ 72 h 129"/>
                            <a:gd name="T48" fmla="*/ 21 w 268"/>
                            <a:gd name="T49" fmla="*/ 62 h 129"/>
                            <a:gd name="T50" fmla="*/ 73 w 268"/>
                            <a:gd name="T51" fmla="*/ 15 h 129"/>
                            <a:gd name="T52" fmla="*/ 129 w 268"/>
                            <a:gd name="T53" fmla="*/ 0 h 129"/>
                            <a:gd name="T54" fmla="*/ 129 w 268"/>
                            <a:gd name="T55" fmla="*/ 21 h 129"/>
                            <a:gd name="T56" fmla="*/ 83 w 268"/>
                            <a:gd name="T57" fmla="*/ 33 h 129"/>
                            <a:gd name="T58" fmla="*/ 73 w 268"/>
                            <a:gd name="T59" fmla="*/ 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8" h="129">
                              <a:moveTo>
                                <a:pt x="141" y="0"/>
                              </a:moveTo>
                              <a:cubicBezTo>
                                <a:pt x="161" y="1"/>
                                <a:pt x="180" y="6"/>
                                <a:pt x="197" y="15"/>
                              </a:cubicBezTo>
                              <a:cubicBezTo>
                                <a:pt x="187" y="33"/>
                                <a:pt x="187" y="33"/>
                                <a:pt x="187" y="33"/>
                              </a:cubicBezTo>
                              <a:cubicBezTo>
                                <a:pt x="173" y="26"/>
                                <a:pt x="157" y="22"/>
                                <a:pt x="141" y="21"/>
                              </a:cubicBezTo>
                              <a:cubicBezTo>
                                <a:pt x="141" y="0"/>
                                <a:pt x="141" y="0"/>
                                <a:pt x="141" y="0"/>
                              </a:cubicBezTo>
                              <a:close/>
                              <a:moveTo>
                                <a:pt x="207" y="21"/>
                              </a:moveTo>
                              <a:cubicBezTo>
                                <a:pt x="223" y="32"/>
                                <a:pt x="237" y="46"/>
                                <a:pt x="248" y="62"/>
                              </a:cubicBezTo>
                              <a:cubicBezTo>
                                <a:pt x="230" y="72"/>
                                <a:pt x="230" y="72"/>
                                <a:pt x="230" y="72"/>
                              </a:cubicBezTo>
                              <a:cubicBezTo>
                                <a:pt x="221" y="59"/>
                                <a:pt x="210" y="48"/>
                                <a:pt x="197" y="39"/>
                              </a:cubicBezTo>
                              <a:cubicBezTo>
                                <a:pt x="207" y="21"/>
                                <a:pt x="207" y="21"/>
                                <a:pt x="207" y="21"/>
                              </a:cubicBezTo>
                              <a:close/>
                              <a:moveTo>
                                <a:pt x="254" y="72"/>
                              </a:moveTo>
                              <a:cubicBezTo>
                                <a:pt x="262" y="88"/>
                                <a:pt x="267" y="106"/>
                                <a:pt x="268" y="125"/>
                              </a:cubicBezTo>
                              <a:cubicBezTo>
                                <a:pt x="248" y="125"/>
                                <a:pt x="248" y="125"/>
                                <a:pt x="248" y="125"/>
                              </a:cubicBezTo>
                              <a:cubicBezTo>
                                <a:pt x="247" y="110"/>
                                <a:pt x="242" y="95"/>
                                <a:pt x="236" y="82"/>
                              </a:cubicBezTo>
                              <a:cubicBezTo>
                                <a:pt x="254" y="72"/>
                                <a:pt x="254" y="72"/>
                                <a:pt x="254" y="72"/>
                              </a:cubicBezTo>
                              <a:close/>
                              <a:moveTo>
                                <a:pt x="0" y="129"/>
                              </a:moveTo>
                              <a:cubicBezTo>
                                <a:pt x="1" y="108"/>
                                <a:pt x="6" y="89"/>
                                <a:pt x="15" y="72"/>
                              </a:cubicBezTo>
                              <a:cubicBezTo>
                                <a:pt x="33" y="82"/>
                                <a:pt x="33" y="82"/>
                                <a:pt x="33" y="82"/>
                              </a:cubicBezTo>
                              <a:cubicBezTo>
                                <a:pt x="26" y="96"/>
                                <a:pt x="22" y="112"/>
                                <a:pt x="21" y="129"/>
                              </a:cubicBezTo>
                              <a:cubicBezTo>
                                <a:pt x="0" y="129"/>
                                <a:pt x="0" y="129"/>
                                <a:pt x="0" y="129"/>
                              </a:cubicBezTo>
                              <a:close/>
                              <a:moveTo>
                                <a:pt x="21" y="62"/>
                              </a:moveTo>
                              <a:cubicBezTo>
                                <a:pt x="32" y="45"/>
                                <a:pt x="46" y="31"/>
                                <a:pt x="63" y="20"/>
                              </a:cubicBezTo>
                              <a:cubicBezTo>
                                <a:pt x="73" y="38"/>
                                <a:pt x="73" y="38"/>
                                <a:pt x="73" y="38"/>
                              </a:cubicBezTo>
                              <a:cubicBezTo>
                                <a:pt x="60" y="47"/>
                                <a:pt x="48" y="59"/>
                                <a:pt x="39" y="72"/>
                              </a:cubicBezTo>
                              <a:cubicBezTo>
                                <a:pt x="21" y="62"/>
                                <a:pt x="21" y="62"/>
                                <a:pt x="21" y="62"/>
                              </a:cubicBezTo>
                              <a:close/>
                              <a:moveTo>
                                <a:pt x="73" y="15"/>
                              </a:moveTo>
                              <a:cubicBezTo>
                                <a:pt x="90" y="6"/>
                                <a:pt x="109" y="1"/>
                                <a:pt x="129" y="0"/>
                              </a:cubicBezTo>
                              <a:cubicBezTo>
                                <a:pt x="129" y="21"/>
                                <a:pt x="129" y="21"/>
                                <a:pt x="129" y="21"/>
                              </a:cubicBezTo>
                              <a:cubicBezTo>
                                <a:pt x="113" y="21"/>
                                <a:pt x="97" y="26"/>
                                <a:pt x="83" y="33"/>
                              </a:cubicBezTo>
                              <a:cubicBezTo>
                                <a:pt x="73" y="15"/>
                                <a:pt x="73" y="15"/>
                                <a:pt x="73" y="15"/>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grpSp>
                  <p:sp>
                    <p:nvSpPr>
                      <p:cNvPr id="20" name="Block Arc 19"/>
                      <p:cNvSpPr/>
                      <p:nvPr/>
                    </p:nvSpPr>
                    <p:spPr bwMode="invGray">
                      <a:xfrm rot="60000">
                        <a:off x="10700990" y="1678839"/>
                        <a:ext cx="869078" cy="902940"/>
                      </a:xfrm>
                      <a:prstGeom prst="blockArc">
                        <a:avLst>
                          <a:gd name="adj1" fmla="val 10800000"/>
                          <a:gd name="adj2" fmla="val 21350155"/>
                          <a:gd name="adj3" fmla="val 5273"/>
                        </a:avLst>
                      </a:prstGeom>
                      <a:grpFill/>
                      <a:ln w="9525">
                        <a:noFill/>
                        <a:round/>
                        <a:headEnd/>
                        <a:tailEnd/>
                      </a:ln>
                      <a:extLst/>
                    </p:spPr>
                    <p:txBody>
                      <a:bodyPr wrap="square" lIns="91436" tIns="45719" rIns="91436" bIns="45719" rtlCol="0" anchor="ctr"/>
                      <a:lstStyle/>
                      <a:p>
                        <a:pPr algn="ctr" defTabSz="457073"/>
                        <a:endParaRPr lang="en-US" sz="2000">
                          <a:solidFill>
                            <a:schemeClr val="bg1"/>
                          </a:solidFill>
                        </a:endParaRPr>
                      </a:p>
                    </p:txBody>
                  </p:sp>
                </p:grpSp>
              </p:grpSp>
              <p:sp>
                <p:nvSpPr>
                  <p:cNvPr id="56" name="TextBox 55"/>
                  <p:cNvSpPr txBox="1"/>
                  <p:nvPr/>
                </p:nvSpPr>
                <p:spPr>
                  <a:xfrm>
                    <a:off x="8377202" y="5995003"/>
                    <a:ext cx="1349540" cy="161583"/>
                  </a:xfrm>
                  <a:prstGeom prst="rect">
                    <a:avLst/>
                  </a:prstGeom>
                  <a:noFill/>
                </p:spPr>
                <p:txBody>
                  <a:bodyPr wrap="square" lIns="0" tIns="0" rIns="0" bIns="0" rtlCol="0" anchor="ctr" anchorCtr="0">
                    <a:spAutoFit/>
                  </a:bodyPr>
                  <a:lstStyle/>
                  <a:p>
                    <a:pPr algn="ctr" defTabSz="1218721"/>
                    <a:r>
                      <a:rPr lang="en-US" sz="1050" b="1" dirty="0">
                        <a:solidFill>
                          <a:srgbClr val="404040"/>
                        </a:solidFill>
                      </a:rPr>
                      <a:t>Less Power</a:t>
                    </a:r>
                  </a:p>
                </p:txBody>
              </p:sp>
              <p:grpSp>
                <p:nvGrpSpPr>
                  <p:cNvPr id="57" name="Group 56">
                    <a:extLst>
                      <a:ext uri="{FF2B5EF4-FFF2-40B4-BE49-F238E27FC236}">
                        <a16:creationId xmlns="" xmlns:a16="http://schemas.microsoft.com/office/drawing/2014/main" id="{4159062D-8C37-954D-B539-E9C94DFD68A1}"/>
                      </a:ext>
                    </a:extLst>
                  </p:cNvPr>
                  <p:cNvGrpSpPr/>
                  <p:nvPr/>
                </p:nvGrpSpPr>
                <p:grpSpPr>
                  <a:xfrm>
                    <a:off x="8689058" y="5253018"/>
                    <a:ext cx="725829" cy="726016"/>
                    <a:chOff x="10110273" y="5150448"/>
                    <a:chExt cx="726018" cy="726016"/>
                  </a:xfrm>
                </p:grpSpPr>
                <p:grpSp>
                  <p:nvGrpSpPr>
                    <p:cNvPr id="58" name="Group 57">
                      <a:extLst>
                        <a:ext uri="{FF2B5EF4-FFF2-40B4-BE49-F238E27FC236}">
                          <a16:creationId xmlns="" xmlns:a16="http://schemas.microsoft.com/office/drawing/2014/main" id="{91EE384E-1EF5-F346-B670-623A27082A6A}"/>
                        </a:ext>
                      </a:extLst>
                    </p:cNvPr>
                    <p:cNvGrpSpPr/>
                    <p:nvPr/>
                  </p:nvGrpSpPr>
                  <p:grpSpPr>
                    <a:xfrm>
                      <a:off x="10110273" y="5150448"/>
                      <a:ext cx="726018" cy="726016"/>
                      <a:chOff x="6981347" y="2614931"/>
                      <a:chExt cx="474348" cy="474346"/>
                    </a:xfrm>
                  </p:grpSpPr>
                  <p:sp useBgFill="1">
                    <p:nvSpPr>
                      <p:cNvPr id="62" name="Oval 61">
                        <a:extLst>
                          <a:ext uri="{FF2B5EF4-FFF2-40B4-BE49-F238E27FC236}">
                            <a16:creationId xmlns="" xmlns:a16="http://schemas.microsoft.com/office/drawing/2014/main" id="{15D91DE4-F19D-8C42-BA84-561A6B65B5AB}"/>
                          </a:ext>
                        </a:extLst>
                      </p:cNvPr>
                      <p:cNvSpPr/>
                      <p:nvPr/>
                    </p:nvSpPr>
                    <p:spPr>
                      <a:xfrm>
                        <a:off x="6981347" y="2614931"/>
                        <a:ext cx="474348" cy="4743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 name="Oval 62">
                        <a:extLst>
                          <a:ext uri="{FF2B5EF4-FFF2-40B4-BE49-F238E27FC236}">
                            <a16:creationId xmlns="" xmlns:a16="http://schemas.microsoft.com/office/drawing/2014/main" id="{0DCDB14F-FD6B-774E-A793-EBFA735C57F3}"/>
                          </a:ext>
                        </a:extLst>
                      </p:cNvPr>
                      <p:cNvSpPr/>
                      <p:nvPr/>
                    </p:nvSpPr>
                    <p:spPr>
                      <a:xfrm>
                        <a:off x="6981347" y="2614931"/>
                        <a:ext cx="474348" cy="47434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 name="Oval 63">
                        <a:extLst>
                          <a:ext uri="{FF2B5EF4-FFF2-40B4-BE49-F238E27FC236}">
                            <a16:creationId xmlns="" xmlns:a16="http://schemas.microsoft.com/office/drawing/2014/main" id="{D871097E-5C03-6D4E-AF70-5DDAC9B4EDB4}"/>
                          </a:ext>
                        </a:extLst>
                      </p:cNvPr>
                      <p:cNvSpPr/>
                      <p:nvPr/>
                    </p:nvSpPr>
                    <p:spPr>
                      <a:xfrm>
                        <a:off x="7014264" y="2647848"/>
                        <a:ext cx="408516" cy="408514"/>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grpSp>
                  <p:nvGrpSpPr>
                    <p:cNvPr id="59" name="Group 55"/>
                    <p:cNvGrpSpPr/>
                    <p:nvPr/>
                  </p:nvGrpSpPr>
                  <p:grpSpPr>
                    <a:xfrm>
                      <a:off x="10374990" y="5299135"/>
                      <a:ext cx="189132" cy="386514"/>
                      <a:chOff x="9201150" y="4249738"/>
                      <a:chExt cx="331788" cy="574676"/>
                    </a:xfrm>
                    <a:solidFill>
                      <a:schemeClr val="bg1"/>
                    </a:solidFill>
                  </p:grpSpPr>
                  <p:sp>
                    <p:nvSpPr>
                      <p:cNvPr id="60" name="Freeform 24"/>
                      <p:cNvSpPr>
                        <a:spLocks noEditPoints="1"/>
                      </p:cNvSpPr>
                      <p:nvPr/>
                    </p:nvSpPr>
                    <p:spPr bwMode="auto">
                      <a:xfrm>
                        <a:off x="9201150" y="4479926"/>
                        <a:ext cx="331788" cy="344488"/>
                      </a:xfrm>
                      <a:custGeom>
                        <a:avLst/>
                        <a:gdLst>
                          <a:gd name="T0" fmla="*/ 0 w 134"/>
                          <a:gd name="T1" fmla="*/ 0 h 139"/>
                          <a:gd name="T2" fmla="*/ 0 w 134"/>
                          <a:gd name="T3" fmla="*/ 118 h 139"/>
                          <a:gd name="T4" fmla="*/ 21 w 134"/>
                          <a:gd name="T5" fmla="*/ 139 h 139"/>
                          <a:gd name="T6" fmla="*/ 113 w 134"/>
                          <a:gd name="T7" fmla="*/ 139 h 139"/>
                          <a:gd name="T8" fmla="*/ 134 w 134"/>
                          <a:gd name="T9" fmla="*/ 118 h 139"/>
                          <a:gd name="T10" fmla="*/ 134 w 134"/>
                          <a:gd name="T11" fmla="*/ 0 h 139"/>
                          <a:gd name="T12" fmla="*/ 0 w 134"/>
                          <a:gd name="T13" fmla="*/ 0 h 139"/>
                          <a:gd name="T14" fmla="*/ 46 w 134"/>
                          <a:gd name="T15" fmla="*/ 119 h 139"/>
                          <a:gd name="T16" fmla="*/ 59 w 134"/>
                          <a:gd name="T17" fmla="*/ 70 h 139"/>
                          <a:gd name="T18" fmla="*/ 33 w 134"/>
                          <a:gd name="T19" fmla="*/ 75 h 139"/>
                          <a:gd name="T20" fmla="*/ 83 w 134"/>
                          <a:gd name="T21" fmla="*/ 16 h 139"/>
                          <a:gd name="T22" fmla="*/ 73 w 134"/>
                          <a:gd name="T23" fmla="*/ 64 h 139"/>
                          <a:gd name="T24" fmla="*/ 98 w 134"/>
                          <a:gd name="T25" fmla="*/ 60 h 139"/>
                          <a:gd name="T26" fmla="*/ 46 w 134"/>
                          <a:gd name="T27" fmla="*/ 1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39">
                            <a:moveTo>
                              <a:pt x="0" y="0"/>
                            </a:moveTo>
                            <a:cubicBezTo>
                              <a:pt x="0" y="118"/>
                              <a:pt x="0" y="118"/>
                              <a:pt x="0" y="118"/>
                            </a:cubicBezTo>
                            <a:cubicBezTo>
                              <a:pt x="0" y="130"/>
                              <a:pt x="10" y="139"/>
                              <a:pt x="21" y="139"/>
                            </a:cubicBezTo>
                            <a:cubicBezTo>
                              <a:pt x="113" y="139"/>
                              <a:pt x="113" y="139"/>
                              <a:pt x="113" y="139"/>
                            </a:cubicBezTo>
                            <a:cubicBezTo>
                              <a:pt x="125" y="139"/>
                              <a:pt x="134" y="130"/>
                              <a:pt x="134" y="118"/>
                            </a:cubicBezTo>
                            <a:cubicBezTo>
                              <a:pt x="134" y="0"/>
                              <a:pt x="134" y="0"/>
                              <a:pt x="134" y="0"/>
                            </a:cubicBezTo>
                            <a:lnTo>
                              <a:pt x="0" y="0"/>
                            </a:lnTo>
                            <a:close/>
                            <a:moveTo>
                              <a:pt x="46" y="119"/>
                            </a:moveTo>
                            <a:cubicBezTo>
                              <a:pt x="59" y="70"/>
                              <a:pt x="59" y="70"/>
                              <a:pt x="59" y="70"/>
                            </a:cubicBezTo>
                            <a:cubicBezTo>
                              <a:pt x="33" y="75"/>
                              <a:pt x="33" y="75"/>
                              <a:pt x="33" y="75"/>
                            </a:cubicBezTo>
                            <a:cubicBezTo>
                              <a:pt x="83" y="16"/>
                              <a:pt x="83" y="16"/>
                              <a:pt x="83" y="16"/>
                            </a:cubicBezTo>
                            <a:cubicBezTo>
                              <a:pt x="73" y="64"/>
                              <a:pt x="73" y="64"/>
                              <a:pt x="73" y="64"/>
                            </a:cubicBezTo>
                            <a:cubicBezTo>
                              <a:pt x="98" y="60"/>
                              <a:pt x="98" y="60"/>
                              <a:pt x="98" y="60"/>
                            </a:cubicBezTo>
                            <a:lnTo>
                              <a:pt x="46" y="119"/>
                            </a:ln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sp>
                    <p:nvSpPr>
                      <p:cNvPr id="61" name="Freeform 25"/>
                      <p:cNvSpPr>
                        <a:spLocks/>
                      </p:cNvSpPr>
                      <p:nvPr/>
                    </p:nvSpPr>
                    <p:spPr bwMode="auto">
                      <a:xfrm>
                        <a:off x="9201150" y="4249738"/>
                        <a:ext cx="331788" cy="182563"/>
                      </a:xfrm>
                      <a:custGeom>
                        <a:avLst/>
                        <a:gdLst>
                          <a:gd name="T0" fmla="*/ 113 w 134"/>
                          <a:gd name="T1" fmla="*/ 13 h 74"/>
                          <a:gd name="T2" fmla="*/ 89 w 134"/>
                          <a:gd name="T3" fmla="*/ 13 h 74"/>
                          <a:gd name="T4" fmla="*/ 77 w 134"/>
                          <a:gd name="T5" fmla="*/ 0 h 74"/>
                          <a:gd name="T6" fmla="*/ 57 w 134"/>
                          <a:gd name="T7" fmla="*/ 0 h 74"/>
                          <a:gd name="T8" fmla="*/ 46 w 134"/>
                          <a:gd name="T9" fmla="*/ 13 h 74"/>
                          <a:gd name="T10" fmla="*/ 21 w 134"/>
                          <a:gd name="T11" fmla="*/ 13 h 74"/>
                          <a:gd name="T12" fmla="*/ 0 w 134"/>
                          <a:gd name="T13" fmla="*/ 34 h 74"/>
                          <a:gd name="T14" fmla="*/ 0 w 134"/>
                          <a:gd name="T15" fmla="*/ 74 h 74"/>
                          <a:gd name="T16" fmla="*/ 134 w 134"/>
                          <a:gd name="T17" fmla="*/ 74 h 74"/>
                          <a:gd name="T18" fmla="*/ 134 w 134"/>
                          <a:gd name="T19" fmla="*/ 34 h 74"/>
                          <a:gd name="T20" fmla="*/ 113 w 134"/>
                          <a:gd name="T21"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74">
                            <a:moveTo>
                              <a:pt x="113" y="13"/>
                            </a:moveTo>
                            <a:cubicBezTo>
                              <a:pt x="89" y="13"/>
                              <a:pt x="89" y="13"/>
                              <a:pt x="89" y="13"/>
                            </a:cubicBezTo>
                            <a:cubicBezTo>
                              <a:pt x="88" y="7"/>
                              <a:pt x="84" y="0"/>
                              <a:pt x="77" y="0"/>
                            </a:cubicBezTo>
                            <a:cubicBezTo>
                              <a:pt x="57" y="0"/>
                              <a:pt x="57" y="0"/>
                              <a:pt x="57" y="0"/>
                            </a:cubicBezTo>
                            <a:cubicBezTo>
                              <a:pt x="50" y="0"/>
                              <a:pt x="47" y="7"/>
                              <a:pt x="46" y="13"/>
                            </a:cubicBezTo>
                            <a:cubicBezTo>
                              <a:pt x="21" y="13"/>
                              <a:pt x="21" y="13"/>
                              <a:pt x="21" y="13"/>
                            </a:cubicBezTo>
                            <a:cubicBezTo>
                              <a:pt x="10" y="13"/>
                              <a:pt x="0" y="23"/>
                              <a:pt x="0" y="34"/>
                            </a:cubicBezTo>
                            <a:cubicBezTo>
                              <a:pt x="0" y="74"/>
                              <a:pt x="0" y="74"/>
                              <a:pt x="0" y="74"/>
                            </a:cubicBezTo>
                            <a:cubicBezTo>
                              <a:pt x="134" y="74"/>
                              <a:pt x="134" y="74"/>
                              <a:pt x="134" y="74"/>
                            </a:cubicBezTo>
                            <a:cubicBezTo>
                              <a:pt x="134" y="34"/>
                              <a:pt x="134" y="34"/>
                              <a:pt x="134" y="34"/>
                            </a:cubicBezTo>
                            <a:cubicBezTo>
                              <a:pt x="134" y="23"/>
                              <a:pt x="125" y="13"/>
                              <a:pt x="113" y="13"/>
                            </a:cubicBezTo>
                            <a:close/>
                          </a:path>
                        </a:pathLst>
                      </a:custGeom>
                      <a:grpFill/>
                      <a:ln>
                        <a:noFill/>
                      </a:ln>
                    </p:spPr>
                    <p:txBody>
                      <a:bodyPr vert="horz" wrap="square" lIns="91440" tIns="45720" rIns="91440" bIns="45720" numCol="1" anchor="t" anchorCtr="0" compatLnSpc="1">
                        <a:prstTxWarp prst="textNoShape">
                          <a:avLst/>
                        </a:prstTxWarp>
                      </a:bodyPr>
                      <a:lstStyle/>
                      <a:p>
                        <a:pPr defTabSz="1218721"/>
                        <a:endParaRPr lang="en-US" sz="2000">
                          <a:solidFill>
                            <a:schemeClr val="bg1"/>
                          </a:solidFill>
                        </a:endParaRPr>
                      </a:p>
                    </p:txBody>
                  </p:sp>
                </p:grpSp>
              </p:grpSp>
            </p:grpSp>
          </p:grpSp>
          <p:sp>
            <p:nvSpPr>
              <p:cNvPr id="107" name="TextBox 106"/>
              <p:cNvSpPr txBox="1"/>
              <p:nvPr/>
            </p:nvSpPr>
            <p:spPr>
              <a:xfrm>
                <a:off x="8157759" y="950217"/>
                <a:ext cx="2624937" cy="338554"/>
              </a:xfrm>
              <a:prstGeom prst="rect">
                <a:avLst/>
              </a:prstGeom>
              <a:noFill/>
            </p:spPr>
            <p:txBody>
              <a:bodyPr wrap="none" rtlCol="0">
                <a:spAutoFit/>
              </a:bodyPr>
              <a:lstStyle/>
              <a:p>
                <a:r>
                  <a:rPr lang="en-US" sz="1600" dirty="0">
                    <a:solidFill>
                      <a:schemeClr val="tx1">
                        <a:lumMod val="75000"/>
                        <a:lumOff val="25000"/>
                      </a:schemeClr>
                    </a:solidFill>
                  </a:rPr>
                  <a:t>PARALLEL PROCESSING</a:t>
                </a:r>
              </a:p>
            </p:txBody>
          </p:sp>
          <p:sp>
            <p:nvSpPr>
              <p:cNvPr id="98" name="Rectangle 97"/>
              <p:cNvSpPr/>
              <p:nvPr/>
            </p:nvSpPr>
            <p:spPr bwMode="invGray">
              <a:xfrm>
                <a:off x="8157759" y="1334943"/>
                <a:ext cx="3321399" cy="4928702"/>
              </a:xfrm>
              <a:prstGeom prst="rect">
                <a:avLst/>
              </a:prstGeom>
              <a:solidFill>
                <a:schemeClr val="accent6">
                  <a:alpha val="15000"/>
                </a:schemeClr>
              </a:solidFill>
              <a:ln w="9525">
                <a:solidFill>
                  <a:schemeClr val="accent6"/>
                </a:solid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9" name="Group 118"/>
              <p:cNvGrpSpPr/>
              <p:nvPr/>
            </p:nvGrpSpPr>
            <p:grpSpPr>
              <a:xfrm>
                <a:off x="10722229" y="833629"/>
                <a:ext cx="1053994" cy="1054266"/>
                <a:chOff x="10722229" y="906105"/>
                <a:chExt cx="1053994" cy="1054266"/>
              </a:xfrm>
            </p:grpSpPr>
            <p:sp>
              <p:nvSpPr>
                <p:cNvPr id="104" name="Oval 103">
                  <a:extLst>
                    <a:ext uri="{FF2B5EF4-FFF2-40B4-BE49-F238E27FC236}">
                      <a16:creationId xmlns="" xmlns:a16="http://schemas.microsoft.com/office/drawing/2014/main" id="{F1631E83-8710-6F48-8ECA-00F60611CED6}"/>
                    </a:ext>
                  </a:extLst>
                </p:cNvPr>
                <p:cNvSpPr/>
                <p:nvPr/>
              </p:nvSpPr>
              <p:spPr>
                <a:xfrm>
                  <a:off x="10722229" y="906105"/>
                  <a:ext cx="1053994" cy="105426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 xmlns:a16="http://schemas.microsoft.com/office/drawing/2014/main" id="{A1502429-2C96-6541-A547-3B729DED2359}"/>
                    </a:ext>
                  </a:extLst>
                </p:cNvPr>
                <p:cNvSpPr/>
                <p:nvPr/>
              </p:nvSpPr>
              <p:spPr>
                <a:xfrm>
                  <a:off x="10795368" y="979263"/>
                  <a:ext cx="907717" cy="907950"/>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2" name="Group 111"/>
                <p:cNvGrpSpPr>
                  <a:grpSpLocks/>
                </p:cNvGrpSpPr>
                <p:nvPr/>
              </p:nvGrpSpPr>
              <p:grpSpPr bwMode="auto">
                <a:xfrm>
                  <a:off x="11019628" y="1209930"/>
                  <a:ext cx="459196" cy="446617"/>
                  <a:chOff x="4572755" y="3420140"/>
                  <a:chExt cx="345083" cy="334394"/>
                </a:xfrm>
              </p:grpSpPr>
              <p:pic>
                <p:nvPicPr>
                  <p:cNvPr id="113" name="Picture 1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755" y="3420140"/>
                    <a:ext cx="345083" cy="3343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4" name="TextBox 113"/>
                  <p:cNvSpPr txBox="1">
                    <a:spLocks noChangeArrowheads="1"/>
                  </p:cNvSpPr>
                  <p:nvPr/>
                </p:nvSpPr>
                <p:spPr bwMode="auto">
                  <a:xfrm>
                    <a:off x="4608027" y="3618146"/>
                    <a:ext cx="275334" cy="80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pPr algn="ctr" eaLnBrk="1" hangingPunct="1"/>
                    <a:r>
                      <a:rPr lang="en-US" sz="700" dirty="0">
                        <a:solidFill>
                          <a:schemeClr val="bg1"/>
                        </a:solidFill>
                        <a:cs typeface="Helvetica 55 Roman" charset="0"/>
                      </a:rPr>
                      <a:t>SPU</a:t>
                    </a:r>
                    <a:endParaRPr lang="en-US" sz="700" kern="1200" dirty="0">
                      <a:solidFill>
                        <a:schemeClr val="bg1"/>
                      </a:solidFill>
                      <a:cs typeface="Helvetica 55 Roman" charset="0"/>
                    </a:endParaRPr>
                  </a:p>
                </p:txBody>
              </p:sp>
            </p:grpSp>
          </p:grpSp>
        </p:grpSp>
        <p:grpSp>
          <p:nvGrpSpPr>
            <p:cNvPr id="138" name="Group 137"/>
            <p:cNvGrpSpPr/>
            <p:nvPr/>
          </p:nvGrpSpPr>
          <p:grpSpPr>
            <a:xfrm>
              <a:off x="709666" y="833629"/>
              <a:ext cx="3492707" cy="5430016"/>
              <a:chOff x="709666" y="833629"/>
              <a:chExt cx="3492707" cy="5430016"/>
            </a:xfrm>
          </p:grpSpPr>
          <p:grpSp>
            <p:nvGrpSpPr>
              <p:cNvPr id="137" name="Group 136"/>
              <p:cNvGrpSpPr/>
              <p:nvPr/>
            </p:nvGrpSpPr>
            <p:grpSpPr>
              <a:xfrm>
                <a:off x="946339" y="1936673"/>
                <a:ext cx="2929170" cy="4084613"/>
                <a:chOff x="946339" y="1936673"/>
                <a:chExt cx="2929170" cy="4084613"/>
              </a:xfrm>
            </p:grpSpPr>
            <p:pic>
              <p:nvPicPr>
                <p:cNvPr id="136" name="Picture 135" descr="Fabric_Icon_Gree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2573" y="1936673"/>
                  <a:ext cx="539496" cy="539496"/>
                </a:xfrm>
                <a:prstGeom prst="rect">
                  <a:avLst/>
                </a:prstGeom>
              </p:spPr>
            </p:pic>
            <p:sp>
              <p:nvSpPr>
                <p:cNvPr id="79" name="TextBox 78"/>
                <p:cNvSpPr txBox="1">
                  <a:spLocks noChangeArrowheads="1"/>
                </p:cNvSpPr>
                <p:nvPr/>
              </p:nvSpPr>
              <p:spPr bwMode="auto">
                <a:xfrm>
                  <a:off x="1040563" y="2509823"/>
                  <a:ext cx="1122508"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Fabric</a:t>
                  </a:r>
                </a:p>
              </p:txBody>
            </p:sp>
            <p:pic>
              <p:nvPicPr>
                <p:cNvPr id="80" name="Picture 7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01157" y="2982749"/>
                  <a:ext cx="401321" cy="636762"/>
                </a:xfrm>
                <a:prstGeom prst="rect">
                  <a:avLst/>
                </a:prstGeom>
              </p:spPr>
            </p:pic>
            <p:sp>
              <p:nvSpPr>
                <p:cNvPr id="81" name="TextBox 80"/>
                <p:cNvSpPr txBox="1">
                  <a:spLocks noChangeArrowheads="1"/>
                </p:cNvSpPr>
                <p:nvPr/>
              </p:nvSpPr>
              <p:spPr bwMode="auto">
                <a:xfrm>
                  <a:off x="950435" y="3582855"/>
                  <a:ext cx="1302765"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Connectors</a:t>
                  </a:r>
                </a:p>
              </p:txBody>
            </p:sp>
            <p:pic>
              <p:nvPicPr>
                <p:cNvPr id="82" name="Picture 8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15334" y="4111970"/>
                  <a:ext cx="572966" cy="572966"/>
                </a:xfrm>
                <a:prstGeom prst="rect">
                  <a:avLst/>
                </a:prstGeom>
              </p:spPr>
            </p:pic>
            <p:sp>
              <p:nvSpPr>
                <p:cNvPr id="83" name="TextBox 82"/>
                <p:cNvSpPr txBox="1">
                  <a:spLocks noChangeArrowheads="1"/>
                </p:cNvSpPr>
                <p:nvPr/>
              </p:nvSpPr>
              <p:spPr bwMode="auto">
                <a:xfrm>
                  <a:off x="946339" y="4655887"/>
                  <a:ext cx="1310957"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Automation</a:t>
                  </a:r>
                </a:p>
              </p:txBody>
            </p:sp>
            <p:pic>
              <p:nvPicPr>
                <p:cNvPr id="84" name="Picture 8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47701" y="5236756"/>
                  <a:ext cx="708232" cy="517796"/>
                </a:xfrm>
                <a:prstGeom prst="rect">
                  <a:avLst/>
                </a:prstGeom>
              </p:spPr>
            </p:pic>
            <p:pic>
              <p:nvPicPr>
                <p:cNvPr id="85" name="Picture 8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6784" y="2980077"/>
                  <a:ext cx="619011" cy="632766"/>
                </a:xfrm>
                <a:prstGeom prst="rect">
                  <a:avLst/>
                </a:prstGeom>
              </p:spPr>
            </p:pic>
            <p:sp>
              <p:nvSpPr>
                <p:cNvPr id="86" name="TextBox 85"/>
                <p:cNvSpPr txBox="1">
                  <a:spLocks noChangeArrowheads="1"/>
                </p:cNvSpPr>
                <p:nvPr/>
              </p:nvSpPr>
              <p:spPr bwMode="auto">
                <a:xfrm>
                  <a:off x="2716131" y="3582855"/>
                  <a:ext cx="86031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API</a:t>
                  </a:r>
                </a:p>
              </p:txBody>
            </p:sp>
            <p:sp>
              <p:nvSpPr>
                <p:cNvPr id="87" name="TextBox 86"/>
                <p:cNvSpPr txBox="1">
                  <a:spLocks noChangeArrowheads="1"/>
                </p:cNvSpPr>
                <p:nvPr/>
              </p:nvSpPr>
              <p:spPr bwMode="auto">
                <a:xfrm>
                  <a:off x="2552261" y="2509823"/>
                  <a:ext cx="118805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Use Cases</a:t>
                  </a:r>
                </a:p>
              </p:txBody>
            </p:sp>
            <p:pic>
              <p:nvPicPr>
                <p:cNvPr id="88" name="Picture 8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89426" y="1973902"/>
                  <a:ext cx="513726" cy="461211"/>
                </a:xfrm>
                <a:prstGeom prst="rect">
                  <a:avLst/>
                </a:prstGeom>
              </p:spPr>
            </p:pic>
            <p:pic>
              <p:nvPicPr>
                <p:cNvPr id="89" name="Picture 88">
                  <a:extLst>
                    <a:ext uri="{FF2B5EF4-FFF2-40B4-BE49-F238E27FC236}">
                      <a16:creationId xmlns="" xmlns:a16="http://schemas.microsoft.com/office/drawing/2014/main" id="{F56F84FF-ADE3-FB49-89F4-07BCD68BBE3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63043" y="4149774"/>
                  <a:ext cx="766491" cy="497358"/>
                </a:xfrm>
                <a:prstGeom prst="rect">
                  <a:avLst/>
                </a:prstGeom>
              </p:spPr>
            </p:pic>
            <p:sp>
              <p:nvSpPr>
                <p:cNvPr id="90" name="TextBox 89"/>
                <p:cNvSpPr txBox="1">
                  <a:spLocks noChangeArrowheads="1"/>
                </p:cNvSpPr>
                <p:nvPr/>
              </p:nvSpPr>
              <p:spPr bwMode="auto">
                <a:xfrm>
                  <a:off x="1011887" y="5728920"/>
                  <a:ext cx="1179861"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CASB</a:t>
                  </a:r>
                </a:p>
              </p:txBody>
            </p:sp>
            <p:pic>
              <p:nvPicPr>
                <p:cNvPr id="91" name="Picture 9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29834" y="5135453"/>
                  <a:ext cx="632911" cy="632911"/>
                </a:xfrm>
                <a:prstGeom prst="rect">
                  <a:avLst/>
                </a:prstGeom>
              </p:spPr>
            </p:pic>
            <p:sp>
              <p:nvSpPr>
                <p:cNvPr id="92" name="TextBox 91"/>
                <p:cNvSpPr txBox="1">
                  <a:spLocks noChangeArrowheads="1"/>
                </p:cNvSpPr>
                <p:nvPr/>
              </p:nvSpPr>
              <p:spPr bwMode="auto">
                <a:xfrm>
                  <a:off x="2417069" y="5728920"/>
                  <a:ext cx="1458440"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Orchestration</a:t>
                  </a:r>
                </a:p>
              </p:txBody>
            </p:sp>
            <p:sp>
              <p:nvSpPr>
                <p:cNvPr id="93" name="TextBox 92"/>
                <p:cNvSpPr txBox="1">
                  <a:spLocks noChangeArrowheads="1"/>
                </p:cNvSpPr>
                <p:nvPr/>
              </p:nvSpPr>
              <p:spPr bwMode="auto">
                <a:xfrm>
                  <a:off x="2474423" y="4655887"/>
                  <a:ext cx="1343732"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Fabric Agent</a:t>
                  </a:r>
                </a:p>
              </p:txBody>
            </p:sp>
          </p:grpSp>
          <p:sp>
            <p:nvSpPr>
              <p:cNvPr id="111" name="TextBox 110"/>
              <p:cNvSpPr txBox="1"/>
              <p:nvPr/>
            </p:nvSpPr>
            <p:spPr>
              <a:xfrm>
                <a:off x="709666" y="950217"/>
                <a:ext cx="1092867" cy="338554"/>
              </a:xfrm>
              <a:prstGeom prst="rect">
                <a:avLst/>
              </a:prstGeom>
              <a:noFill/>
            </p:spPr>
            <p:txBody>
              <a:bodyPr wrap="none" rtlCol="0">
                <a:spAutoFit/>
              </a:bodyPr>
              <a:lstStyle/>
              <a:p>
                <a:r>
                  <a:rPr lang="en-US" sz="1600" dirty="0">
                    <a:solidFill>
                      <a:schemeClr val="tx1">
                        <a:lumMod val="75000"/>
                        <a:lumOff val="25000"/>
                      </a:schemeClr>
                    </a:solidFill>
                  </a:rPr>
                  <a:t>FORTIOS</a:t>
                </a:r>
              </a:p>
            </p:txBody>
          </p:sp>
          <p:sp>
            <p:nvSpPr>
              <p:cNvPr id="100" name="Rectangle 99"/>
              <p:cNvSpPr/>
              <p:nvPr/>
            </p:nvSpPr>
            <p:spPr bwMode="invGray">
              <a:xfrm>
                <a:off x="709666" y="1334943"/>
                <a:ext cx="3321399" cy="4928702"/>
              </a:xfrm>
              <a:prstGeom prst="rect">
                <a:avLst/>
              </a:prstGeom>
              <a:solidFill>
                <a:schemeClr val="accent6">
                  <a:alpha val="15000"/>
                </a:schemeClr>
              </a:solidFill>
              <a:ln w="9525">
                <a:solidFill>
                  <a:schemeClr val="accent6"/>
                </a:solid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8" name="Group 117"/>
              <p:cNvGrpSpPr/>
              <p:nvPr/>
            </p:nvGrpSpPr>
            <p:grpSpPr>
              <a:xfrm>
                <a:off x="3148379" y="833629"/>
                <a:ext cx="1053994" cy="1054266"/>
                <a:chOff x="3148379" y="907536"/>
                <a:chExt cx="1053994" cy="1054266"/>
              </a:xfrm>
            </p:grpSpPr>
            <p:sp>
              <p:nvSpPr>
                <p:cNvPr id="108" name="Oval 107">
                  <a:extLst>
                    <a:ext uri="{FF2B5EF4-FFF2-40B4-BE49-F238E27FC236}">
                      <a16:creationId xmlns="" xmlns:a16="http://schemas.microsoft.com/office/drawing/2014/main" id="{F1631E83-8710-6F48-8ECA-00F60611CED6}"/>
                    </a:ext>
                  </a:extLst>
                </p:cNvPr>
                <p:cNvSpPr/>
                <p:nvPr/>
              </p:nvSpPr>
              <p:spPr>
                <a:xfrm>
                  <a:off x="3148379" y="907536"/>
                  <a:ext cx="1053994" cy="10542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 xmlns:a16="http://schemas.microsoft.com/office/drawing/2014/main" id="{A1502429-2C96-6541-A547-3B729DED2359}"/>
                    </a:ext>
                  </a:extLst>
                </p:cNvPr>
                <p:cNvSpPr/>
                <p:nvPr/>
              </p:nvSpPr>
              <p:spPr>
                <a:xfrm>
                  <a:off x="3221518" y="980694"/>
                  <a:ext cx="907717" cy="907950"/>
                </a:xfrm>
                <a:prstGeom prst="ellipse">
                  <a:avLst/>
                </a:prstGeom>
                <a:noFill/>
                <a:ln w="12700">
                  <a:solidFill>
                    <a:schemeClr val="bg1"/>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0" name="Picture 317">
                  <a:extLst>
                    <a:ext uri="{FF2B5EF4-FFF2-40B4-BE49-F238E27FC236}">
                      <a16:creationId xmlns="" xmlns:a16="http://schemas.microsoft.com/office/drawing/2014/main" id="{DC53CDBA-3088-294E-944C-4D92E0C14343}"/>
                    </a:ext>
                  </a:extLst>
                </p:cNvPr>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3329366" y="1082365"/>
                  <a:ext cx="692021" cy="7046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139" name="Group 138"/>
            <p:cNvGrpSpPr/>
            <p:nvPr/>
          </p:nvGrpSpPr>
          <p:grpSpPr>
            <a:xfrm>
              <a:off x="4433712" y="833629"/>
              <a:ext cx="3460198" cy="5430016"/>
              <a:chOff x="4433712" y="833629"/>
              <a:chExt cx="3460198" cy="5430016"/>
            </a:xfrm>
          </p:grpSpPr>
          <p:grpSp>
            <p:nvGrpSpPr>
              <p:cNvPr id="127" name="Group 126"/>
              <p:cNvGrpSpPr/>
              <p:nvPr/>
            </p:nvGrpSpPr>
            <p:grpSpPr>
              <a:xfrm>
                <a:off x="4617431" y="1891564"/>
                <a:ext cx="3045340" cy="4129722"/>
                <a:chOff x="4617431" y="1973504"/>
                <a:chExt cx="3045340" cy="4129722"/>
              </a:xfrm>
            </p:grpSpPr>
            <p:sp>
              <p:nvSpPr>
                <p:cNvPr id="65" name="TextBox 64"/>
                <p:cNvSpPr txBox="1">
                  <a:spLocks noChangeArrowheads="1"/>
                </p:cNvSpPr>
                <p:nvPr/>
              </p:nvSpPr>
              <p:spPr bwMode="auto">
                <a:xfrm>
                  <a:off x="4617431" y="4745522"/>
                  <a:ext cx="1466633" cy="284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Intrusion Prevention</a:t>
                  </a:r>
                </a:p>
              </p:txBody>
            </p:sp>
            <p:sp>
              <p:nvSpPr>
                <p:cNvPr id="66" name="TextBox 65"/>
                <p:cNvSpPr txBox="1">
                  <a:spLocks noChangeArrowheads="1"/>
                </p:cNvSpPr>
                <p:nvPr/>
              </p:nvSpPr>
              <p:spPr bwMode="auto">
                <a:xfrm>
                  <a:off x="6070119" y="4737827"/>
                  <a:ext cx="1515139"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9" tIns="60949" rIns="121899" bIns="60949">
                  <a:spAutoFit/>
                </a:bodyPr>
                <a:lstStyle/>
                <a:p>
                  <a:pPr algn="ctr" eaLnBrk="1" hangingPunct="1"/>
                  <a:r>
                    <a:rPr lang="en-US" sz="1050" kern="1200" dirty="0">
                      <a:solidFill>
                        <a:srgbClr val="404040"/>
                      </a:solidFill>
                      <a:cs typeface="Helvetica 55 Roman" charset="0"/>
                    </a:rPr>
                    <a:t>Antivirus</a:t>
                  </a:r>
                </a:p>
              </p:txBody>
            </p:sp>
            <p:pic>
              <p:nvPicPr>
                <p:cNvPr id="67" name="Picture 66"/>
                <p:cNvPicPr>
                  <a:picLocks noChangeAspect="1"/>
                </p:cNvPicPr>
                <p:nvPr/>
              </p:nvPicPr>
              <p:blipFill>
                <a:blip r:embed="rId17">
                  <a:extLst>
                    <a:ext uri="{28A0092B-C50C-407E-A947-70E740481C1C}">
                      <a14:useLocalDpi xmlns:a14="http://schemas.microsoft.com/office/drawing/2010/main" val="0"/>
                    </a:ext>
                  </a:extLst>
                </a:blip>
                <a:stretch>
                  <a:fillRect/>
                </a:stretch>
              </p:blipFill>
              <p:spPr bwMode="auto">
                <a:xfrm>
                  <a:off x="5116180" y="4116902"/>
                  <a:ext cx="469135" cy="596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 name="Picture 67"/>
                <p:cNvPicPr>
                  <a:picLocks noChangeAspect="1"/>
                </p:cNvPicPr>
                <p:nvPr/>
              </p:nvPicPr>
              <p:blipFill>
                <a:blip r:embed="rId18">
                  <a:extLst>
                    <a:ext uri="{28A0092B-C50C-407E-A947-70E740481C1C}">
                      <a14:useLocalDpi xmlns:a14="http://schemas.microsoft.com/office/drawing/2010/main" val="0"/>
                    </a:ext>
                  </a:extLst>
                </a:blip>
                <a:stretch>
                  <a:fillRect/>
                </a:stretch>
              </p:blipFill>
              <p:spPr bwMode="auto">
                <a:xfrm>
                  <a:off x="6595008" y="4118579"/>
                  <a:ext cx="465361" cy="593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 name="Picture 69"/>
                <p:cNvPicPr>
                  <a:picLocks noChangeAspect="1"/>
                </p:cNvPicPr>
                <p:nvPr/>
              </p:nvPicPr>
              <p:blipFill>
                <a:blip r:embed="rId19">
                  <a:extLst>
                    <a:ext uri="{28A0092B-C50C-407E-A947-70E740481C1C}">
                      <a14:useLocalDpi xmlns:a14="http://schemas.microsoft.com/office/drawing/2010/main" val="0"/>
                    </a:ext>
                  </a:extLst>
                </a:blip>
                <a:stretch>
                  <a:fillRect/>
                </a:stretch>
              </p:blipFill>
              <p:spPr bwMode="auto">
                <a:xfrm>
                  <a:off x="6597206" y="3045616"/>
                  <a:ext cx="460964" cy="5846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TextBox 70"/>
                <p:cNvSpPr txBox="1">
                  <a:spLocks noChangeArrowheads="1"/>
                </p:cNvSpPr>
                <p:nvPr/>
              </p:nvSpPr>
              <p:spPr bwMode="auto">
                <a:xfrm>
                  <a:off x="5992606" y="3659903"/>
                  <a:ext cx="1670165" cy="4616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err="1">
                      <a:solidFill>
                        <a:srgbClr val="404040"/>
                      </a:solidFill>
                      <a:cs typeface="Helvetica 55 Roman" charset="0"/>
                    </a:rPr>
                    <a:t>FortiSandbox</a:t>
                  </a:r>
                  <a:r>
                    <a:rPr lang="en-US" sz="1050" kern="1200" dirty="0">
                      <a:solidFill>
                        <a:srgbClr val="404040"/>
                      </a:solidFill>
                      <a:cs typeface="Helvetica 55 Roman" charset="0"/>
                    </a:rPr>
                    <a:t> </a:t>
                  </a:r>
                </a:p>
                <a:p>
                  <a:pPr algn="ctr" eaLnBrk="1" hangingPunct="1"/>
                  <a:r>
                    <a:rPr lang="en-US" sz="1050" kern="1200" dirty="0">
                      <a:solidFill>
                        <a:srgbClr val="404040"/>
                      </a:solidFill>
                      <a:cs typeface="Helvetica 55 Roman" charset="0"/>
                    </a:rPr>
                    <a:t>Cloud</a:t>
                  </a:r>
                </a:p>
              </p:txBody>
            </p:sp>
            <p:sp>
              <p:nvSpPr>
                <p:cNvPr id="72" name="TextBox 71"/>
                <p:cNvSpPr txBox="1">
                  <a:spLocks noChangeArrowheads="1"/>
                </p:cNvSpPr>
                <p:nvPr/>
              </p:nvSpPr>
              <p:spPr bwMode="auto">
                <a:xfrm>
                  <a:off x="4732139" y="3664795"/>
                  <a:ext cx="123721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Web Filtering</a:t>
                  </a:r>
                </a:p>
              </p:txBody>
            </p:sp>
            <p:pic>
              <p:nvPicPr>
                <p:cNvPr id="73" name="Picture 72"/>
                <p:cNvPicPr>
                  <a:picLocks noChangeAspect="1"/>
                </p:cNvPicPr>
                <p:nvPr/>
              </p:nvPicPr>
              <p:blipFill>
                <a:blip r:embed="rId20">
                  <a:extLst>
                    <a:ext uri="{28A0092B-C50C-407E-A947-70E740481C1C}">
                      <a14:useLocalDpi xmlns:a14="http://schemas.microsoft.com/office/drawing/2010/main" val="0"/>
                    </a:ext>
                  </a:extLst>
                </a:blip>
                <a:stretch>
                  <a:fillRect/>
                </a:stretch>
              </p:blipFill>
              <p:spPr bwMode="auto">
                <a:xfrm>
                  <a:off x="5062885" y="3048848"/>
                  <a:ext cx="575724" cy="581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4" name="TextBox 73"/>
                <p:cNvSpPr txBox="1">
                  <a:spLocks noChangeArrowheads="1"/>
                </p:cNvSpPr>
                <p:nvPr/>
              </p:nvSpPr>
              <p:spPr bwMode="auto">
                <a:xfrm>
                  <a:off x="4652551" y="5818555"/>
                  <a:ext cx="1396392" cy="284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Application Control</a:t>
                  </a:r>
                </a:p>
              </p:txBody>
            </p:sp>
            <p:pic>
              <p:nvPicPr>
                <p:cNvPr id="75" name="Picture 74"/>
                <p:cNvPicPr>
                  <a:picLocks noChangeAspect="1"/>
                </p:cNvPicPr>
                <p:nvPr/>
              </p:nvPicPr>
              <p:blipFill>
                <a:blip r:embed="rId21">
                  <a:extLst>
                    <a:ext uri="{28A0092B-C50C-407E-A947-70E740481C1C}">
                      <a14:useLocalDpi xmlns:a14="http://schemas.microsoft.com/office/drawing/2010/main" val="0"/>
                    </a:ext>
                  </a:extLst>
                </a:blip>
                <a:stretch>
                  <a:fillRect/>
                </a:stretch>
              </p:blipFill>
              <p:spPr bwMode="auto">
                <a:xfrm>
                  <a:off x="5120359" y="5195297"/>
                  <a:ext cx="460776" cy="586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6" name="Picture 75"/>
                <p:cNvPicPr>
                  <a:picLocks noChangeAspect="1"/>
                </p:cNvPicPr>
                <p:nvPr/>
              </p:nvPicPr>
              <p:blipFill>
                <a:blip r:embed="rId22">
                  <a:extLst>
                    <a:ext uri="{28A0092B-C50C-407E-A947-70E740481C1C}">
                      <a14:useLocalDpi xmlns:a14="http://schemas.microsoft.com/office/drawing/2010/main" val="0"/>
                    </a:ext>
                  </a:extLst>
                </a:blip>
                <a:stretch>
                  <a:fillRect/>
                </a:stretch>
              </p:blipFill>
              <p:spPr bwMode="auto">
                <a:xfrm>
                  <a:off x="6589708" y="5176508"/>
                  <a:ext cx="475960" cy="6060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7" name="TextBox 76"/>
                <p:cNvSpPr txBox="1">
                  <a:spLocks noChangeArrowheads="1"/>
                </p:cNvSpPr>
                <p:nvPr/>
              </p:nvSpPr>
              <p:spPr bwMode="auto">
                <a:xfrm>
                  <a:off x="6071177" y="5810860"/>
                  <a:ext cx="1513023"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9" tIns="60949" rIns="121899" bIns="60949">
                  <a:spAutoFit/>
                </a:bodyPr>
                <a:lstStyle/>
                <a:p>
                  <a:pPr algn="ctr" eaLnBrk="1" hangingPunct="1"/>
                  <a:r>
                    <a:rPr lang="en-US" sz="1050" kern="1200" dirty="0">
                      <a:solidFill>
                        <a:srgbClr val="404040"/>
                      </a:solidFill>
                      <a:cs typeface="Helvetica 55 Roman" charset="0"/>
                    </a:rPr>
                    <a:t>IP Reputation</a:t>
                  </a:r>
                </a:p>
              </p:txBody>
            </p:sp>
            <p:pic>
              <p:nvPicPr>
                <p:cNvPr id="94" name="Picture 9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598109" y="1973504"/>
                  <a:ext cx="459159" cy="584663"/>
                </a:xfrm>
                <a:prstGeom prst="rect">
                  <a:avLst/>
                </a:prstGeom>
              </p:spPr>
            </p:pic>
            <p:pic>
              <p:nvPicPr>
                <p:cNvPr id="95" name="Picture 94"/>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121485" y="1974964"/>
                  <a:ext cx="458524" cy="583089"/>
                </a:xfrm>
                <a:prstGeom prst="rect">
                  <a:avLst/>
                </a:prstGeom>
              </p:spPr>
            </p:pic>
            <p:sp>
              <p:nvSpPr>
                <p:cNvPr id="96" name="TextBox 95"/>
                <p:cNvSpPr txBox="1">
                  <a:spLocks noChangeArrowheads="1"/>
                </p:cNvSpPr>
                <p:nvPr/>
              </p:nvSpPr>
              <p:spPr bwMode="auto">
                <a:xfrm>
                  <a:off x="4699366" y="2591763"/>
                  <a:ext cx="1302763"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p>
                  <a:pPr algn="ctr" eaLnBrk="1" hangingPunct="1"/>
                  <a:r>
                    <a:rPr lang="en-US" sz="1050" kern="1200" dirty="0">
                      <a:solidFill>
                        <a:srgbClr val="404040"/>
                      </a:solidFill>
                      <a:cs typeface="Helvetica 55 Roman" charset="0"/>
                    </a:rPr>
                    <a:t>Security Rating</a:t>
                  </a:r>
                </a:p>
              </p:txBody>
            </p:sp>
            <p:sp>
              <p:nvSpPr>
                <p:cNvPr id="97" name="TextBox 96"/>
                <p:cNvSpPr txBox="1">
                  <a:spLocks noChangeArrowheads="1"/>
                </p:cNvSpPr>
                <p:nvPr/>
              </p:nvSpPr>
              <p:spPr bwMode="auto">
                <a:xfrm>
                  <a:off x="6036261" y="2591763"/>
                  <a:ext cx="1582854"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9" tIns="60949" rIns="121899" bIns="60949">
                  <a:spAutoFit/>
                </a:bodyPr>
                <a:lstStyle/>
                <a:p>
                  <a:pPr algn="ctr" eaLnBrk="1" hangingPunct="1"/>
                  <a:r>
                    <a:rPr lang="en-US" sz="1050" kern="1200" dirty="0">
                      <a:solidFill>
                        <a:srgbClr val="404040"/>
                      </a:solidFill>
                      <a:cs typeface="Helvetica 55 Roman" charset="0"/>
                    </a:rPr>
                    <a:t>Threat Intelligence</a:t>
                  </a:r>
                </a:p>
              </p:txBody>
            </p:sp>
          </p:grpSp>
          <p:sp>
            <p:nvSpPr>
              <p:cNvPr id="106" name="TextBox 105"/>
              <p:cNvSpPr txBox="1"/>
              <p:nvPr/>
            </p:nvSpPr>
            <p:spPr>
              <a:xfrm>
                <a:off x="4433712" y="950217"/>
                <a:ext cx="1537400" cy="338554"/>
              </a:xfrm>
              <a:prstGeom prst="rect">
                <a:avLst/>
              </a:prstGeom>
              <a:noFill/>
            </p:spPr>
            <p:txBody>
              <a:bodyPr wrap="none" rtlCol="0">
                <a:spAutoFit/>
              </a:bodyPr>
              <a:lstStyle/>
              <a:p>
                <a:r>
                  <a:rPr lang="en-US" sz="1600" dirty="0">
                    <a:solidFill>
                      <a:schemeClr val="tx1">
                        <a:lumMod val="75000"/>
                        <a:lumOff val="25000"/>
                      </a:schemeClr>
                    </a:solidFill>
                  </a:rPr>
                  <a:t>FORTIGUARD</a:t>
                </a:r>
              </a:p>
            </p:txBody>
          </p:sp>
          <p:sp>
            <p:nvSpPr>
              <p:cNvPr id="99" name="Rectangle 98"/>
              <p:cNvSpPr/>
              <p:nvPr/>
            </p:nvSpPr>
            <p:spPr bwMode="invGray">
              <a:xfrm>
                <a:off x="4433712" y="1334943"/>
                <a:ext cx="3321399" cy="4928702"/>
              </a:xfrm>
              <a:prstGeom prst="rect">
                <a:avLst/>
              </a:prstGeom>
              <a:solidFill>
                <a:schemeClr val="accent6">
                  <a:alpha val="15000"/>
                </a:schemeClr>
              </a:solidFill>
              <a:ln w="9525">
                <a:solidFill>
                  <a:schemeClr val="accent6"/>
                </a:solidFill>
                <a:round/>
                <a:headEnd/>
                <a:tailEnd/>
              </a:ln>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7" name="Group 116"/>
              <p:cNvGrpSpPr/>
              <p:nvPr/>
            </p:nvGrpSpPr>
            <p:grpSpPr>
              <a:xfrm>
                <a:off x="6839916" y="833629"/>
                <a:ext cx="1053994" cy="1054266"/>
                <a:chOff x="6839916" y="833629"/>
                <a:chExt cx="1053994" cy="1054266"/>
              </a:xfrm>
            </p:grpSpPr>
            <p:sp>
              <p:nvSpPr>
                <p:cNvPr id="101" name="Oval 100">
                  <a:extLst>
                    <a:ext uri="{FF2B5EF4-FFF2-40B4-BE49-F238E27FC236}">
                      <a16:creationId xmlns="" xmlns:a16="http://schemas.microsoft.com/office/drawing/2014/main" id="{F1631E83-8710-6F48-8ECA-00F60611CED6}"/>
                    </a:ext>
                  </a:extLst>
                </p:cNvPr>
                <p:cNvSpPr/>
                <p:nvPr/>
              </p:nvSpPr>
              <p:spPr>
                <a:xfrm>
                  <a:off x="6839916" y="833629"/>
                  <a:ext cx="1053994" cy="1054266"/>
                </a:xfrm>
                <a:prstGeom prst="ellipse">
                  <a:avLst/>
                </a:prstGeom>
                <a:solidFill>
                  <a:srgbClr val="A1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 xmlns:a16="http://schemas.microsoft.com/office/drawing/2014/main" id="{A1502429-2C96-6541-A547-3B729DED2359}"/>
                    </a:ext>
                  </a:extLst>
                </p:cNvPr>
                <p:cNvSpPr/>
                <p:nvPr/>
              </p:nvSpPr>
              <p:spPr>
                <a:xfrm>
                  <a:off x="6913057" y="906789"/>
                  <a:ext cx="907717" cy="907950"/>
                </a:xfrm>
                <a:prstGeom prst="ellipse">
                  <a:avLst/>
                </a:prstGeom>
                <a:noFill/>
                <a:ln w="12700">
                  <a:solidFill>
                    <a:srgbClr val="FFFFFF"/>
                  </a:solidFill>
                </a:ln>
                <a:effectLst>
                  <a:outerShdw blurRad="76200" algn="ctr" rotWithShape="0">
                    <a:schemeClr val="accent6"/>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3" name="Picture 18"/>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7131900" y="1061077"/>
                  <a:ext cx="470026" cy="599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spTree>
    <p:extLst>
      <p:ext uri="{BB962C8B-B14F-4D97-AF65-F5344CB8AC3E}">
        <p14:creationId xmlns:p14="http://schemas.microsoft.com/office/powerpoint/2010/main" val="294880041"/>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Одно </a:t>
            </a:r>
            <a:r>
              <a:rPr lang="en-US" dirty="0" smtClean="0"/>
              <a:t>“</a:t>
            </a:r>
            <a:r>
              <a:rPr lang="ru-RU" dirty="0" smtClean="0"/>
              <a:t>НО</a:t>
            </a:r>
            <a:r>
              <a:rPr lang="en-US" dirty="0" smtClean="0"/>
              <a:t>”</a:t>
            </a:r>
            <a:r>
              <a:rPr lang="ru-RU" dirty="0" smtClean="0"/>
              <a:t>, как быть с ГОСТ Криптографией?</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9" y="6349123"/>
            <a:ext cx="12158666" cy="508453"/>
          </a:xfrm>
          <a:prstGeom prst="rect">
            <a:avLst/>
          </a:prstGeom>
        </p:spPr>
      </p:pic>
      <p:sp>
        <p:nvSpPr>
          <p:cNvPr id="6" name="TextBox 5"/>
          <p:cNvSpPr txBox="1"/>
          <p:nvPr/>
        </p:nvSpPr>
        <p:spPr>
          <a:xfrm>
            <a:off x="485408" y="2019998"/>
            <a:ext cx="11050099" cy="1477328"/>
          </a:xfrm>
          <a:prstGeom prst="rect">
            <a:avLst/>
          </a:prstGeom>
          <a:noFill/>
        </p:spPr>
        <p:txBody>
          <a:bodyPr wrap="square" rtlCol="0">
            <a:spAutoFit/>
          </a:bodyPr>
          <a:lstStyle/>
          <a:p>
            <a:r>
              <a:rPr lang="ru-RU" b="1" dirty="0" smtClean="0"/>
              <a:t>Вариант №1 Встроить в программное обеспечение межсетевого экрана?</a:t>
            </a:r>
          </a:p>
          <a:p>
            <a:endParaRPr lang="ru-RU" b="1" dirty="0"/>
          </a:p>
          <a:p>
            <a:r>
              <a:rPr lang="ru-RU" b="1" dirty="0" smtClean="0"/>
              <a:t>Минусы решения: </a:t>
            </a:r>
          </a:p>
          <a:p>
            <a:pPr marL="285750" indent="-285750">
              <a:buFont typeface="Arial" charset="0"/>
              <a:buChar char="•"/>
            </a:pPr>
            <a:r>
              <a:rPr lang="ru-RU" b="1" dirty="0" smtClean="0"/>
              <a:t>падение производительности оборудования из-за дополнительной нагрузки на процессор</a:t>
            </a:r>
          </a:p>
          <a:p>
            <a:pPr marL="285750" indent="-285750">
              <a:buFont typeface="Arial" charset="0"/>
              <a:buChar char="•"/>
            </a:pPr>
            <a:r>
              <a:rPr lang="ru-RU" b="1" dirty="0" smtClean="0"/>
              <a:t>сложность получения сертификации ФСБ на изделие</a:t>
            </a:r>
            <a:endParaRPr lang="ru-RU" b="1" dirty="0"/>
          </a:p>
        </p:txBody>
      </p:sp>
      <p:sp>
        <p:nvSpPr>
          <p:cNvPr id="7" name="TextBox 6"/>
          <p:cNvSpPr txBox="1"/>
          <p:nvPr/>
        </p:nvSpPr>
        <p:spPr>
          <a:xfrm>
            <a:off x="485408" y="3991102"/>
            <a:ext cx="10364698" cy="923330"/>
          </a:xfrm>
          <a:prstGeom prst="rect">
            <a:avLst/>
          </a:prstGeom>
          <a:noFill/>
        </p:spPr>
        <p:txBody>
          <a:bodyPr wrap="square" rtlCol="0">
            <a:spAutoFit/>
          </a:bodyPr>
          <a:lstStyle/>
          <a:p>
            <a:r>
              <a:rPr lang="ru-RU" b="1" dirty="0" smtClean="0"/>
              <a:t>Вариант №2 Встроить в сертифицированное оборудование другой сертифицированный модуль при локальном производстве оборудования</a:t>
            </a:r>
          </a:p>
          <a:p>
            <a:endParaRPr lang="ru-RU" b="1" dirty="0" smtClean="0"/>
          </a:p>
        </p:txBody>
      </p:sp>
    </p:spTree>
    <p:extLst>
      <p:ext uri="{BB962C8B-B14F-4D97-AF65-F5344CB8AC3E}">
        <p14:creationId xmlns:p14="http://schemas.microsoft.com/office/powerpoint/2010/main" val="194670327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245344"/>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TNT_PPT_Template_16x9_HD_Q117-Template-Guide">
  <a:themeElements>
    <a:clrScheme name="FTNT2017">
      <a:dk1>
        <a:srgbClr val="000000"/>
      </a:dk1>
      <a:lt1>
        <a:srgbClr val="FFFFFF"/>
      </a:lt1>
      <a:dk2>
        <a:srgbClr val="1B232A"/>
      </a:dk2>
      <a:lt2>
        <a:srgbClr val="DFE6E6"/>
      </a:lt2>
      <a:accent1>
        <a:srgbClr val="8B8143"/>
      </a:accent1>
      <a:accent2>
        <a:srgbClr val="246090"/>
      </a:accent2>
      <a:accent3>
        <a:srgbClr val="323E48"/>
      </a:accent3>
      <a:accent4>
        <a:srgbClr val="FFA52A"/>
      </a:accent4>
      <a:accent5>
        <a:srgbClr val="C15426"/>
      </a:accent5>
      <a:accent6>
        <a:srgbClr val="A12D2D"/>
      </a:accent6>
      <a:hlink>
        <a:srgbClr val="3366FF"/>
      </a:hlink>
      <a:folHlink>
        <a:srgbClr val="7030A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invGray">
        <a:solidFill>
          <a:schemeClr val="accent6"/>
        </a:solidFill>
        <a:ln w="9525">
          <a:solidFill>
            <a:schemeClr val="accent6"/>
          </a:solidFill>
          <a:round/>
          <a:headEnd/>
          <a:tailEnd/>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pDef>
    <a:lnDef>
      <a:spPr>
        <a:ln w="12700">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TNT_PPT_Template_16x9_HD_Q117 - Template guide - draft3.pptx" id="{01D918EC-4587-4CBA-B8CB-CD91BE736F33}" vid="{89656B6F-5743-4270-BD1C-9512692FA523}"/>
    </a:ext>
  </a:extLst>
</a:theme>
</file>

<file path=ppt/theme/theme2.xml><?xml version="1.0" encoding="utf-8"?>
<a:theme xmlns:a="http://schemas.openxmlformats.org/drawingml/2006/main" name="Fortinet Accelerate Theme">
  <a:themeElements>
    <a:clrScheme name="Fortinet - Accelerate">
      <a:dk1>
        <a:srgbClr val="3C4D66"/>
      </a:dk1>
      <a:lt1>
        <a:srgbClr val="FFFFFF"/>
      </a:lt1>
      <a:dk2>
        <a:srgbClr val="434D66"/>
      </a:dk2>
      <a:lt2>
        <a:srgbClr val="DFE6E6"/>
      </a:lt2>
      <a:accent1>
        <a:srgbClr val="8B8143"/>
      </a:accent1>
      <a:accent2>
        <a:srgbClr val="246090"/>
      </a:accent2>
      <a:accent3>
        <a:srgbClr val="3C4D66"/>
      </a:accent3>
      <a:accent4>
        <a:srgbClr val="FFA52A"/>
      </a:accent4>
      <a:accent5>
        <a:srgbClr val="C15426"/>
      </a:accent5>
      <a:accent6>
        <a:srgbClr val="DB3324"/>
      </a:accent6>
      <a:hlink>
        <a:srgbClr val="3366FF"/>
      </a:hlink>
      <a:folHlink>
        <a:srgbClr val="7030A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bg2"/>
          </a:solidFill>
          <a:round/>
          <a:head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nchor="t">
        <a:spAutoFit/>
      </a:bodyPr>
      <a:lstStyle>
        <a:defPPr algn="l">
          <a:lnSpc>
            <a:spcPct val="95000"/>
          </a:lnSpc>
          <a:defRPr sz="2000" dirty="0" err="1"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27101</TotalTime>
  <Words>2146</Words>
  <Application>Microsoft Macintosh PowerPoint</Application>
  <PresentationFormat>Custom</PresentationFormat>
  <Paragraphs>622</Paragraphs>
  <Slides>27</Slides>
  <Notes>20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Arial Black</vt:lpstr>
      <vt:lpstr>Arial Narrow</vt:lpstr>
      <vt:lpstr>Calibri</vt:lpstr>
      <vt:lpstr>Helvetica 55 Roman</vt:lpstr>
      <vt:lpstr>Helvetica Light</vt:lpstr>
      <vt:lpstr>Mangal</vt:lpstr>
      <vt:lpstr>Wingdings</vt:lpstr>
      <vt:lpstr>Arial</vt:lpstr>
      <vt:lpstr>FTNT_PPT_Template_16x9_HD_Q117-Template-Guide</vt:lpstr>
      <vt:lpstr>Fortinet Accelerate Theme</vt:lpstr>
      <vt:lpstr>Инновационные решения Fortinet</vt:lpstr>
      <vt:lpstr>УВЕРЕННАЯ ПОЗИЦИЯ НА РЫНКЕ</vt:lpstr>
      <vt:lpstr>Fortinet фокусируется на 4 рынках безопасности</vt:lpstr>
      <vt:lpstr>Лидер в области сетевой безопасности</vt:lpstr>
      <vt:lpstr>Fortinet Patent Portfolio</vt:lpstr>
      <vt:lpstr>Модули обработки трафика FortiASIC</vt:lpstr>
      <vt:lpstr>Преимущества использования SPU FortiASIC</vt:lpstr>
      <vt:lpstr>FortiGate Ultra High End – FG-6300F и FG-6500F</vt:lpstr>
      <vt:lpstr>Непревзойдённая сертификация от независимых лабораторий</vt:lpstr>
      <vt:lpstr>Сертификация в России: ФСТЭК</vt:lpstr>
      <vt:lpstr>PowerPoint Presentation</vt:lpstr>
      <vt:lpstr>PowerPoint Presentation</vt:lpstr>
      <vt:lpstr>Безопасность требует нового подхода</vt:lpstr>
      <vt:lpstr>Безопасность требует нового подхода</vt:lpstr>
      <vt:lpstr>Безопасность требует нового подхода</vt:lpstr>
      <vt:lpstr>Угрозы стали более интеллектуальными</vt:lpstr>
      <vt:lpstr>FORTINET SECURITY FABRIC</vt:lpstr>
      <vt:lpstr>Всеобъемлющая защита инфраструктуры</vt:lpstr>
      <vt:lpstr>Цифровая трансформация значительно расширяет поверхность атаки</vt:lpstr>
      <vt:lpstr>Архитектура адаптивной безопасности</vt:lpstr>
      <vt:lpstr>PowerPoint Presentation</vt:lpstr>
      <vt:lpstr>Security rating service</vt:lpstr>
      <vt:lpstr>WorkFlow - автоматизация</vt:lpstr>
      <vt:lpstr>FORTINET SECURITY FABRIC</vt:lpstr>
      <vt:lpstr>Основные технологии, но есть одно “но” – ГОСТ шифрование?</vt:lpstr>
      <vt:lpstr>Одно “НО”, как быть с ГОСТ Криптографией?</vt:lpstr>
      <vt:lpstr>PowerPoint Presentation</vt:lpstr>
    </vt:vector>
  </TitlesOfParts>
  <Manager/>
  <Company>Fortinet</Company>
  <LinksUpToDate>false</LinksUpToDate>
  <SharedDoc>false</SharedDoc>
  <HyperlinkBase/>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creativeservices_us@fortinet.com</dc:creator>
  <cp:keywords/>
  <dc:description/>
  <cp:lastModifiedBy>Mikhail Rodionov</cp:lastModifiedBy>
  <cp:revision>614</cp:revision>
  <cp:lastPrinted>2018-03-12T09:11:47Z</cp:lastPrinted>
  <dcterms:created xsi:type="dcterms:W3CDTF">2014-11-13T18:44:53Z</dcterms:created>
  <dcterms:modified xsi:type="dcterms:W3CDTF">2018-04-19T06:27:28Z</dcterms:modified>
  <cp:category/>
</cp:coreProperties>
</file>